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761163" cy="9942513"/>
  <p:embeddedFontLst>
    <p:embeddedFont>
      <p:font typeface="Malgun Gothic" panose="020B0503020000020004" pitchFamily="50" charset="-127"/>
      <p:regular r:id="rId16"/>
      <p:bold r:id="rId17"/>
    </p:embeddedFont>
    <p:embeddedFont>
      <p:font typeface="Titillium Web" panose="00000500000000000000" pitchFamily="2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18">
          <p15:clr>
            <a:srgbClr val="A4A3A4"/>
          </p15:clr>
        </p15:guide>
        <p15:guide id="2" orient="horz" pos="2137">
          <p15:clr>
            <a:srgbClr val="A4A3A4"/>
          </p15:clr>
        </p15:guide>
        <p15:guide id="3" pos="3840">
          <p15:clr>
            <a:srgbClr val="A4A3A4"/>
          </p15:clr>
        </p15:guide>
        <p15:guide id="4" orient="horz" pos="1706">
          <p15:clr>
            <a:srgbClr val="A4A3A4"/>
          </p15:clr>
        </p15:guide>
        <p15:guide id="5" pos="6221">
          <p15:clr>
            <a:srgbClr val="A4A3A4"/>
          </p15:clr>
        </p15:guide>
        <p15:guide id="6" pos="846">
          <p15:clr>
            <a:srgbClr val="A4A3A4"/>
          </p15:clr>
        </p15:guide>
        <p15:guide id="7" orient="horz" pos="346">
          <p15:clr>
            <a:srgbClr val="A4A3A4"/>
          </p15:clr>
        </p15:guide>
        <p15:guide id="8" orient="horz" pos="1094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jWqMR56JfxZ3UX6SbYH9OygXlI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4532EB9-3E45-45F7-896C-DEA662B4448F}">
  <a:tblStyle styleId="{04532EB9-3E45-45F7-896C-DEA662B4448F}" styleName="Table_0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420" y="148"/>
      </p:cViewPr>
      <p:guideLst>
        <p:guide orient="horz" pos="618"/>
        <p:guide orient="horz" pos="2137"/>
        <p:guide pos="3840"/>
        <p:guide orient="horz" pos="1706"/>
        <p:guide pos="6221"/>
        <p:guide pos="846"/>
        <p:guide orient="horz" pos="346"/>
        <p:guide orient="horz" pos="10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29837" cy="498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29761" y="0"/>
            <a:ext cx="2929837" cy="498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98463" y="1243013"/>
            <a:ext cx="5964237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" name="Google Shape;25;p1:notes"/>
          <p:cNvSpPr txBox="1">
            <a:spLocks noGrp="1"/>
          </p:cNvSpPr>
          <p:nvPr>
            <p:ph type="body" idx="1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1:notes"/>
          <p:cNvSpPr txBox="1">
            <a:spLocks noGrp="1"/>
          </p:cNvSpPr>
          <p:nvPr>
            <p:ph type="sldNum" idx="12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" name="Google Shape;34;p2:notes"/>
          <p:cNvSpPr txBox="1">
            <a:spLocks noGrp="1"/>
          </p:cNvSpPr>
          <p:nvPr>
            <p:ph type="body" idx="1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2:notes"/>
          <p:cNvSpPr txBox="1">
            <a:spLocks noGrp="1"/>
          </p:cNvSpPr>
          <p:nvPr>
            <p:ph type="sldNum" idx="12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 txBox="1">
            <a:spLocks noGrp="1"/>
          </p:cNvSpPr>
          <p:nvPr>
            <p:ph type="body" idx="1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:notes"/>
          <p:cNvSpPr txBox="1">
            <a:spLocks noGrp="1"/>
          </p:cNvSpPr>
          <p:nvPr>
            <p:ph type="body" idx="1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:notes"/>
          <p:cNvSpPr txBox="1">
            <a:spLocks noGrp="1"/>
          </p:cNvSpPr>
          <p:nvPr>
            <p:ph type="body" idx="1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6:notes"/>
          <p:cNvSpPr txBox="1">
            <a:spLocks noGrp="1"/>
          </p:cNvSpPr>
          <p:nvPr>
            <p:ph type="body" idx="1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:notes"/>
          <p:cNvSpPr txBox="1">
            <a:spLocks noGrp="1"/>
          </p:cNvSpPr>
          <p:nvPr>
            <p:ph type="body" idx="1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:notes"/>
          <p:cNvSpPr txBox="1">
            <a:spLocks noGrp="1"/>
          </p:cNvSpPr>
          <p:nvPr>
            <p:ph type="body" idx="1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0:notes"/>
          <p:cNvSpPr txBox="1">
            <a:spLocks noGrp="1"/>
          </p:cNvSpPr>
          <p:nvPr>
            <p:ph type="body" idx="1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:notes"/>
          <p:cNvSpPr txBox="1">
            <a:spLocks noGrp="1"/>
          </p:cNvSpPr>
          <p:nvPr>
            <p:ph type="body" idx="1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p12:notes"/>
          <p:cNvSpPr txBox="1">
            <a:spLocks noGrp="1"/>
          </p:cNvSpPr>
          <p:nvPr>
            <p:ph type="body" idx="1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2:notes"/>
          <p:cNvSpPr txBox="1">
            <a:spLocks noGrp="1"/>
          </p:cNvSpPr>
          <p:nvPr>
            <p:ph type="sldNum" idx="12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3:notes"/>
          <p:cNvSpPr txBox="1">
            <a:spLocks noGrp="1"/>
          </p:cNvSpPr>
          <p:nvPr>
            <p:ph type="body" idx="1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>
  <p:cSld name="제목 슬라이드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/>
          <p:nvPr/>
        </p:nvSpPr>
        <p:spPr>
          <a:xfrm>
            <a:off x="5029200" y="6589715"/>
            <a:ext cx="213360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8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" name="Google Shape;17;p15"/>
          <p:cNvCxnSpPr/>
          <p:nvPr/>
        </p:nvCxnSpPr>
        <p:spPr>
          <a:xfrm rot="10800000">
            <a:off x="128470" y="6524625"/>
            <a:ext cx="11909201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" name="Google Shape;18;p15"/>
          <p:cNvSpPr txBox="1"/>
          <p:nvPr/>
        </p:nvSpPr>
        <p:spPr>
          <a:xfrm>
            <a:off x="10714892" y="96893"/>
            <a:ext cx="1322778" cy="27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smtClean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Monthly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Report 5</a:t>
            </a:r>
            <a:endParaRPr sz="1200" b="0" i="0" u="none" strike="noStrike" cap="none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19" name="Google Shape;19;p15"/>
          <p:cNvCxnSpPr/>
          <p:nvPr/>
        </p:nvCxnSpPr>
        <p:spPr>
          <a:xfrm>
            <a:off x="128468" y="476672"/>
            <a:ext cx="11909203" cy="0"/>
          </a:xfrm>
          <a:prstGeom prst="straightConnector1">
            <a:avLst/>
          </a:prstGeom>
          <a:noFill/>
          <a:ln w="9525" cap="flat" cmpd="sng">
            <a:solidFill>
              <a:srgbClr val="D0CECE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" name="Google Shape;18;p15"/>
          <p:cNvSpPr txBox="1"/>
          <p:nvPr userDrawn="1"/>
        </p:nvSpPr>
        <p:spPr>
          <a:xfrm>
            <a:off x="9231922" y="96893"/>
            <a:ext cx="1588478" cy="27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200" b="0" i="0" u="none" strike="noStrike" cap="none" smtClean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Titillium Web"/>
                <a:sym typeface="Titillium Web"/>
              </a:rPr>
              <a:t>프로젝트명</a:t>
            </a:r>
            <a:endParaRPr sz="1200" b="0" i="0" u="none" strike="noStrike" cap="none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cs typeface="Titillium Web"/>
              <a:sym typeface="Titillium Web"/>
            </a:endParaRP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00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제목 슬라이드">
  <p:cSld name="1_제목 슬라이드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0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>
  <p:cSld name="제목 및 내용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"/>
          <p:cNvSpPr txBox="1"/>
          <p:nvPr/>
        </p:nvSpPr>
        <p:spPr>
          <a:xfrm>
            <a:off x="10987443" y="5655162"/>
            <a:ext cx="585417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2022.5</a:t>
            </a:r>
            <a:endParaRPr sz="1000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30" name="Google Shape;30;p1"/>
          <p:cNvSpPr txBox="1"/>
          <p:nvPr/>
        </p:nvSpPr>
        <p:spPr>
          <a:xfrm>
            <a:off x="874751" y="1617506"/>
            <a:ext cx="8085142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dirty="0">
                <a:solidFill>
                  <a:schemeClr val="dk1"/>
                </a:solidFill>
                <a:latin typeface="Titillium Web" panose="00000500000000000000" pitchFamily="2" charset="0"/>
                <a:ea typeface="Titillium Web"/>
                <a:cs typeface="Titillium Web"/>
                <a:sym typeface="Titillium Web"/>
              </a:rPr>
              <a:t>Monthly</a:t>
            </a:r>
            <a:r>
              <a:rPr lang="en-US" sz="5000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 Report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5</a:t>
            </a:r>
            <a:endParaRPr sz="5000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31" name="Google Shape;31;p1"/>
          <p:cNvCxnSpPr/>
          <p:nvPr/>
        </p:nvCxnSpPr>
        <p:spPr>
          <a:xfrm>
            <a:off x="985652" y="1270660"/>
            <a:ext cx="866899" cy="0"/>
          </a:xfrm>
          <a:prstGeom prst="straightConnector1">
            <a:avLst/>
          </a:prstGeom>
          <a:noFill/>
          <a:ln w="1270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oogle Shape;38;p2"/>
          <p:cNvGrpSpPr/>
          <p:nvPr/>
        </p:nvGrpSpPr>
        <p:grpSpPr>
          <a:xfrm>
            <a:off x="3594487" y="3777195"/>
            <a:ext cx="5305025" cy="1200329"/>
            <a:chOff x="3169448" y="2963526"/>
            <a:chExt cx="5305025" cy="1200329"/>
          </a:xfrm>
        </p:grpSpPr>
        <p:sp>
          <p:nvSpPr>
            <p:cNvPr id="39" name="Google Shape;39;p2"/>
            <p:cNvSpPr txBox="1"/>
            <p:nvPr/>
          </p:nvSpPr>
          <p:spPr>
            <a:xfrm>
              <a:off x="3169448" y="2963526"/>
              <a:ext cx="2690160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96838" marR="0" lvl="0" indent="-1524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Malgun Gothic"/>
                <a:buAutoNum type="arabicPeriod"/>
              </a:pPr>
              <a:r>
                <a:rPr lang="en-US" sz="2400" dirty="0">
                  <a:solidFill>
                    <a:schemeClr val="dk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 Project Overview</a:t>
              </a:r>
              <a:endParaRPr dirty="0"/>
            </a:p>
            <a:p>
              <a:pPr marL="96838" marR="0" lvl="0" indent="-1524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Malgun Gothic"/>
                <a:buAutoNum type="arabicPeriod"/>
              </a:pPr>
              <a:r>
                <a:rPr lang="en-US" sz="2400" dirty="0">
                  <a:solidFill>
                    <a:schemeClr val="dk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 Execution List</a:t>
              </a:r>
              <a:endParaRPr dirty="0"/>
            </a:p>
            <a:p>
              <a:pPr marL="96838" marR="0" lvl="0" indent="-1524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Malgun Gothic"/>
                <a:buAutoNum type="arabicPeriod"/>
              </a:pPr>
              <a:r>
                <a:rPr lang="en-US" sz="2400" dirty="0">
                  <a:solidFill>
                    <a:schemeClr val="dk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 Issues</a:t>
              </a:r>
              <a:endParaRPr dirty="0"/>
            </a:p>
          </p:txBody>
        </p:sp>
        <p:sp>
          <p:nvSpPr>
            <p:cNvPr id="40" name="Google Shape;40;p2"/>
            <p:cNvSpPr txBox="1"/>
            <p:nvPr/>
          </p:nvSpPr>
          <p:spPr>
            <a:xfrm>
              <a:off x="6169465" y="2963526"/>
              <a:ext cx="2305008" cy="12002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96838" marR="0" lvl="0" indent="-9683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2400"/>
                <a:buFont typeface="Malgun Gothic"/>
                <a:buNone/>
              </a:pPr>
              <a:r>
                <a:rPr lang="en-US" sz="2400" dirty="0" err="1">
                  <a:solidFill>
                    <a:srgbClr val="7F7F7F"/>
                  </a:solidFill>
                  <a:latin typeface="아리따-돋움4.0(OTF)-Medium" panose="02020603020101020101" pitchFamily="18" charset="-127"/>
                  <a:ea typeface="아리따-돋움4.0(OTF)-Medium" panose="02020603020101020101" pitchFamily="18" charset="-127"/>
                  <a:sym typeface="Arial"/>
                </a:rPr>
                <a:t>프로젝트</a:t>
              </a:r>
              <a:r>
                <a:rPr lang="en-US" sz="2400" dirty="0">
                  <a:solidFill>
                    <a:srgbClr val="7F7F7F"/>
                  </a:solidFill>
                  <a:latin typeface="아리따-돋움4.0(OTF)-Medium" panose="02020603020101020101" pitchFamily="18" charset="-127"/>
                  <a:ea typeface="아리따-돋움4.0(OTF)-Medium" panose="02020603020101020101" pitchFamily="18" charset="-127"/>
                  <a:sym typeface="Arial"/>
                </a:rPr>
                <a:t> </a:t>
              </a:r>
              <a:r>
                <a:rPr lang="en-US" sz="2400" dirty="0" err="1">
                  <a:solidFill>
                    <a:srgbClr val="7F7F7F"/>
                  </a:solidFill>
                  <a:latin typeface="아리따-돋움4.0(OTF)-Medium" panose="02020603020101020101" pitchFamily="18" charset="-127"/>
                  <a:ea typeface="아리따-돋움4.0(OTF)-Medium" panose="02020603020101020101" pitchFamily="18" charset="-127"/>
                  <a:sym typeface="Arial"/>
                </a:rPr>
                <a:t>현황</a:t>
              </a:r>
              <a:endParaRPr sz="240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endParaRPr>
            </a:p>
            <a:p>
              <a:pPr marL="96838" marR="0" lvl="0" indent="-96838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dirty="0" err="1">
                  <a:solidFill>
                    <a:srgbClr val="7F7F7F"/>
                  </a:solidFill>
                  <a:latin typeface="아리따-돋움4.0(OTF)-Medium" panose="02020603020101020101" pitchFamily="18" charset="-127"/>
                  <a:ea typeface="아리따-돋움4.0(OTF)-Medium" panose="02020603020101020101" pitchFamily="18" charset="-127"/>
                  <a:sym typeface="Arial"/>
                </a:rPr>
                <a:t>구현</a:t>
              </a:r>
              <a:r>
                <a:rPr lang="en-US" sz="2400" dirty="0">
                  <a:solidFill>
                    <a:srgbClr val="7F7F7F"/>
                  </a:solidFill>
                  <a:latin typeface="아리따-돋움4.0(OTF)-Medium" panose="02020603020101020101" pitchFamily="18" charset="-127"/>
                  <a:ea typeface="아리따-돋움4.0(OTF)-Medium" panose="02020603020101020101" pitchFamily="18" charset="-127"/>
                  <a:sym typeface="Arial"/>
                </a:rPr>
                <a:t> </a:t>
              </a:r>
              <a:r>
                <a:rPr lang="en-US" sz="2400" dirty="0" err="1">
                  <a:solidFill>
                    <a:srgbClr val="7F7F7F"/>
                  </a:solidFill>
                  <a:latin typeface="아리따-돋움4.0(OTF)-Medium" panose="02020603020101020101" pitchFamily="18" charset="-127"/>
                  <a:ea typeface="아리따-돋움4.0(OTF)-Medium" panose="02020603020101020101" pitchFamily="18" charset="-127"/>
                  <a:sym typeface="Arial"/>
                </a:rPr>
                <a:t>현황</a:t>
              </a:r>
              <a:endParaRPr dirty="0">
                <a:latin typeface="아리따-돋움4.0(OTF)-Medium" panose="02020603020101020101" pitchFamily="18" charset="-127"/>
                <a:ea typeface="아리따-돋움4.0(OTF)-Medium" panose="02020603020101020101" pitchFamily="18" charset="-127"/>
              </a:endParaRPr>
            </a:p>
            <a:p>
              <a:pPr marL="96838" marR="0" lvl="0" indent="-9683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2400"/>
                <a:buFont typeface="Malgun Gothic"/>
                <a:buNone/>
              </a:pPr>
              <a:r>
                <a:rPr lang="en-US" sz="2400" dirty="0" err="1">
                  <a:solidFill>
                    <a:srgbClr val="7F7F7F"/>
                  </a:solidFill>
                  <a:latin typeface="아리따-돋움4.0(OTF)-Medium" panose="02020603020101020101" pitchFamily="18" charset="-127"/>
                  <a:ea typeface="아리따-돋움4.0(OTF)-Medium" panose="02020603020101020101" pitchFamily="18" charset="-127"/>
                  <a:sym typeface="Arial"/>
                </a:rPr>
                <a:t>이슈</a:t>
              </a:r>
              <a:endParaRPr sz="240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endParaRPr>
            </a:p>
          </p:txBody>
        </p:sp>
      </p:grpSp>
      <p:sp>
        <p:nvSpPr>
          <p:cNvPr id="41" name="Google Shape;41;p2"/>
          <p:cNvSpPr txBox="1"/>
          <p:nvPr/>
        </p:nvSpPr>
        <p:spPr>
          <a:xfrm>
            <a:off x="3685104" y="1730923"/>
            <a:ext cx="512379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Monthly Report 5</a:t>
            </a:r>
            <a:endParaRPr sz="5000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42" name="Google Shape;42;p2"/>
          <p:cNvCxnSpPr/>
          <p:nvPr/>
        </p:nvCxnSpPr>
        <p:spPr>
          <a:xfrm>
            <a:off x="5257237" y="2716306"/>
            <a:ext cx="1979525" cy="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3" name="Google Shape;43;p2"/>
          <p:cNvSpPr txBox="1"/>
          <p:nvPr/>
        </p:nvSpPr>
        <p:spPr>
          <a:xfrm>
            <a:off x="5140032" y="2859220"/>
            <a:ext cx="2213934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월간</a:t>
            </a:r>
            <a:r>
              <a:rPr lang="en-US" sz="3000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3000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보고서</a:t>
            </a:r>
            <a:endParaRPr sz="3000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"/>
          <p:cNvSpPr txBox="1"/>
          <p:nvPr/>
        </p:nvSpPr>
        <p:spPr>
          <a:xfrm>
            <a:off x="2931419" y="2427835"/>
            <a:ext cx="6329182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1. Project Overview</a:t>
            </a:r>
            <a:endParaRPr sz="5000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9" name="Google Shape;49;p3"/>
          <p:cNvSpPr txBox="1"/>
          <p:nvPr/>
        </p:nvSpPr>
        <p:spPr>
          <a:xfrm>
            <a:off x="4336772" y="3556132"/>
            <a:ext cx="3518476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프로젝트</a:t>
            </a:r>
            <a:r>
              <a:rPr lang="en-US" sz="3000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3000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현황</a:t>
            </a:r>
            <a:endParaRPr sz="3000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cxnSp>
        <p:nvCxnSpPr>
          <p:cNvPr id="50" name="Google Shape;50;p3"/>
          <p:cNvCxnSpPr/>
          <p:nvPr/>
        </p:nvCxnSpPr>
        <p:spPr>
          <a:xfrm>
            <a:off x="5106248" y="3413218"/>
            <a:ext cx="1979525" cy="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4"/>
          <p:cNvPicPr preferRelativeResize="0"/>
          <p:nvPr/>
        </p:nvPicPr>
        <p:blipFill rotWithShape="1">
          <a:blip r:embed="rId3">
            <a:alphaModFix/>
          </a:blip>
          <a:srcRect l="2126" t="3069" r="3409" b="733"/>
          <a:stretch/>
        </p:blipFill>
        <p:spPr>
          <a:xfrm>
            <a:off x="1168397" y="1195811"/>
            <a:ext cx="9309101" cy="530140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4"/>
          <p:cNvSpPr txBox="1"/>
          <p:nvPr/>
        </p:nvSpPr>
        <p:spPr>
          <a:xfrm>
            <a:off x="67091" y="80035"/>
            <a:ext cx="179853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프로젝트</a:t>
            </a:r>
            <a:r>
              <a:rPr lang="en-US" sz="2000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현황</a:t>
            </a:r>
            <a:endParaRPr sz="2000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1168397" y="1227666"/>
            <a:ext cx="9268465" cy="5269553"/>
          </a:xfrm>
          <a:prstGeom prst="rect">
            <a:avLst/>
          </a:prstGeom>
          <a:solidFill>
            <a:schemeClr val="dk1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8" name="Google Shape;58;p4"/>
          <p:cNvSpPr/>
          <p:nvPr/>
        </p:nvSpPr>
        <p:spPr>
          <a:xfrm>
            <a:off x="10436863" y="1490266"/>
            <a:ext cx="81270" cy="500695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9" name="Google Shape;59;p4"/>
          <p:cNvSpPr/>
          <p:nvPr/>
        </p:nvSpPr>
        <p:spPr>
          <a:xfrm>
            <a:off x="10033224" y="1293239"/>
            <a:ext cx="888548" cy="28800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800" b="1" dirty="0" err="1">
                <a:solidFill>
                  <a:schemeClr val="lt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현재</a:t>
            </a:r>
            <a:endParaRPr sz="800" b="1" i="0" u="none" strike="noStrike" cap="none" dirty="0">
              <a:solidFill>
                <a:schemeClr val="lt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60" name="Google Shape;60;p4"/>
          <p:cNvSpPr txBox="1"/>
          <p:nvPr/>
        </p:nvSpPr>
        <p:spPr>
          <a:xfrm>
            <a:off x="4496312" y="739241"/>
            <a:ext cx="3199378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Project Progress</a:t>
            </a:r>
            <a:endParaRPr sz="3000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5"/>
          <p:cNvPicPr preferRelativeResize="0"/>
          <p:nvPr/>
        </p:nvPicPr>
        <p:blipFill rotWithShape="1">
          <a:blip r:embed="rId3">
            <a:alphaModFix/>
          </a:blip>
          <a:srcRect t="1187" r="371" b="1"/>
          <a:stretch/>
        </p:blipFill>
        <p:spPr>
          <a:xfrm>
            <a:off x="1207978" y="4029722"/>
            <a:ext cx="9717321" cy="244467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5"/>
          <p:cNvSpPr txBox="1"/>
          <p:nvPr/>
        </p:nvSpPr>
        <p:spPr>
          <a:xfrm>
            <a:off x="67091" y="80035"/>
            <a:ext cx="170034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프로젝트</a:t>
            </a:r>
            <a:r>
              <a:rPr lang="en-US" sz="2000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현황</a:t>
            </a:r>
            <a:endParaRPr sz="2000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67" name="Google Shape;67;p5"/>
          <p:cNvSpPr/>
          <p:nvPr/>
        </p:nvSpPr>
        <p:spPr>
          <a:xfrm>
            <a:off x="865091" y="2943096"/>
            <a:ext cx="10441084" cy="485775"/>
          </a:xfrm>
          <a:prstGeom prst="rightArrow">
            <a:avLst>
              <a:gd name="adj1" fmla="val 100000"/>
              <a:gd name="adj2" fmla="val 61961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cs typeface="Malgun Gothic"/>
              <a:sym typeface="Malgun Gothic"/>
            </a:endParaRPr>
          </a:p>
        </p:txBody>
      </p:sp>
      <p:sp>
        <p:nvSpPr>
          <p:cNvPr id="68" name="Google Shape;68;p5"/>
          <p:cNvSpPr txBox="1"/>
          <p:nvPr/>
        </p:nvSpPr>
        <p:spPr>
          <a:xfrm>
            <a:off x="4312205" y="739241"/>
            <a:ext cx="3567592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Project Progress</a:t>
            </a:r>
            <a:endParaRPr sz="3000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69" name="Google Shape;69;p5"/>
          <p:cNvSpPr txBox="1"/>
          <p:nvPr/>
        </p:nvSpPr>
        <p:spPr>
          <a:xfrm>
            <a:off x="5030223" y="1219320"/>
            <a:ext cx="213155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프로젝트</a:t>
            </a:r>
            <a:r>
              <a:rPr lang="en-US" sz="2000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진척율</a:t>
            </a:r>
            <a:endParaRPr sz="2000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graphicFrame>
        <p:nvGraphicFramePr>
          <p:cNvPr id="70" name="Google Shape;70;p5"/>
          <p:cNvGraphicFramePr/>
          <p:nvPr>
            <p:extLst>
              <p:ext uri="{D42A27DB-BD31-4B8C-83A1-F6EECF244321}">
                <p14:modId xmlns:p14="http://schemas.microsoft.com/office/powerpoint/2010/main" val="936808472"/>
              </p:ext>
            </p:extLst>
          </p:nvPr>
        </p:nvGraphicFramePr>
        <p:xfrm>
          <a:off x="865091" y="1861330"/>
          <a:ext cx="10441100" cy="520525"/>
        </p:xfrm>
        <a:graphic>
          <a:graphicData uri="http://schemas.openxmlformats.org/drawingml/2006/table">
            <a:tbl>
              <a:tblPr>
                <a:noFill/>
                <a:tableStyleId>{04532EB9-3E45-45F7-896C-DEA662B4448F}</a:tableStyleId>
              </a:tblPr>
              <a:tblGrid>
                <a:gridCol w="2610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0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0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10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0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cap="none" dirty="0" err="1">
                          <a:solidFill>
                            <a:srgbClr val="000000"/>
                          </a:solidFill>
                          <a:latin typeface="아리따-돋움4.0(OTF)-Medium" panose="02020603020101020101" pitchFamily="18" charset="-127"/>
                          <a:ea typeface="아리따-돋움4.0(OTF)-Medium" panose="02020603020101020101" pitchFamily="18" charset="-127"/>
                          <a:cs typeface="Arial"/>
                          <a:sym typeface="Arial"/>
                        </a:rPr>
                        <a:t>예정</a:t>
                      </a: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아리따-돋움4.0(OTF)-Medium" panose="02020603020101020101" pitchFamily="18" charset="-127"/>
                          <a:ea typeface="아리따-돋움4.0(OTF)-Medium" panose="02020603020101020101" pitchFamily="18" charset="-127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b="0" i="0" u="none" strike="noStrike" cap="none" dirty="0" err="1">
                          <a:solidFill>
                            <a:srgbClr val="000000"/>
                          </a:solidFill>
                          <a:latin typeface="아리따-돋움4.0(OTF)-Medium" panose="02020603020101020101" pitchFamily="18" charset="-127"/>
                          <a:ea typeface="아리따-돋움4.0(OTF)-Medium" panose="02020603020101020101" pitchFamily="18" charset="-127"/>
                          <a:cs typeface="Arial"/>
                          <a:sym typeface="Arial"/>
                        </a:rPr>
                        <a:t>목표율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아리따-돋움4.0(OTF)-Medium" panose="02020603020101020101" pitchFamily="18" charset="-127"/>
                        <a:ea typeface="아리따-돋움4.0(OTF)-Medium" panose="02020603020101020101" pitchFamily="18" charset="-127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latin typeface="아리따-돋움4.0(OTF)-Medium" panose="02020603020101020101" pitchFamily="18" charset="-127"/>
                          <a:ea typeface="아리따-돋움4.0(OTF)-Medium" panose="02020603020101020101" pitchFamily="18" charset="-127"/>
                          <a:cs typeface="Arial"/>
                          <a:sym typeface="Arial"/>
                        </a:rPr>
                        <a:t>100.00 %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아리따-돋움4.0(OTF)-Medium" panose="02020603020101020101" pitchFamily="18" charset="-127"/>
                        <a:ea typeface="아리따-돋움4.0(OTF)-Medium" panose="02020603020101020101" pitchFamily="18" charset="-127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latin typeface="아리따-돋움4.0(OTF)-Medium" panose="02020603020101020101" pitchFamily="18" charset="-127"/>
                          <a:ea typeface="아리따-돋움4.0(OTF)-Medium" panose="02020603020101020101" pitchFamily="18" charset="-127"/>
                          <a:cs typeface="Arial"/>
                          <a:sym typeface="Arial"/>
                        </a:rPr>
                        <a:t>　</a:t>
                      </a:r>
                      <a:r>
                        <a:rPr lang="en-US" sz="1800" u="none" strike="noStrike" cap="none" dirty="0" err="1">
                          <a:latin typeface="아리따-돋움4.0(OTF)-Medium" panose="02020603020101020101" pitchFamily="18" charset="-127"/>
                          <a:ea typeface="아리따-돋움4.0(OTF)-Medium" panose="02020603020101020101" pitchFamily="18" charset="-127"/>
                          <a:cs typeface="Arial"/>
                          <a:sym typeface="Arial"/>
                        </a:rPr>
                        <a:t>실제</a:t>
                      </a:r>
                      <a:r>
                        <a:rPr lang="en-US" sz="1800" u="none" strike="noStrike" cap="none" dirty="0">
                          <a:latin typeface="아리따-돋움4.0(OTF)-Medium" panose="02020603020101020101" pitchFamily="18" charset="-127"/>
                          <a:ea typeface="아리따-돋움4.0(OTF)-Medium" panose="02020603020101020101" pitchFamily="18" charset="-127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800" u="none" strike="noStrike" cap="none" dirty="0" err="1">
                          <a:latin typeface="아리따-돋움4.0(OTF)-Medium" panose="02020603020101020101" pitchFamily="18" charset="-127"/>
                          <a:ea typeface="아리따-돋움4.0(OTF)-Medium" panose="02020603020101020101" pitchFamily="18" charset="-127"/>
                          <a:cs typeface="Arial"/>
                          <a:sym typeface="Arial"/>
                        </a:rPr>
                        <a:t>완료율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아리따-돋움4.0(OTF)-Medium" panose="02020603020101020101" pitchFamily="18" charset="-127"/>
                        <a:ea typeface="아리따-돋움4.0(OTF)-Medium" panose="02020603020101020101" pitchFamily="18" charset="-127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latin typeface="아리따-돋움4.0(OTF)-Medium" panose="02020603020101020101" pitchFamily="18" charset="-127"/>
                          <a:ea typeface="아리따-돋움4.0(OTF)-Medium" panose="02020603020101020101" pitchFamily="18" charset="-127"/>
                          <a:cs typeface="Arial"/>
                          <a:sym typeface="Arial"/>
                        </a:rPr>
                        <a:t>　94.06 %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아리따-돋움4.0(OTF)-Medium" panose="02020603020101020101" pitchFamily="18" charset="-127"/>
                        <a:ea typeface="아리따-돋움4.0(OTF)-Medium" panose="02020603020101020101" pitchFamily="18" charset="-127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1" name="Google Shape;71;p5"/>
          <p:cNvSpPr txBox="1"/>
          <p:nvPr/>
        </p:nvSpPr>
        <p:spPr>
          <a:xfrm>
            <a:off x="9544706" y="1575199"/>
            <a:ext cx="187904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기준일</a:t>
            </a:r>
            <a:r>
              <a:rPr lang="en-US" sz="1200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: 2022년  5월 31일</a:t>
            </a:r>
            <a:endParaRPr sz="1200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72" name="Google Shape;72;p5"/>
          <p:cNvSpPr/>
          <p:nvPr/>
        </p:nvSpPr>
        <p:spPr>
          <a:xfrm>
            <a:off x="4726903" y="4315900"/>
            <a:ext cx="2032905" cy="496300"/>
          </a:xfrm>
          <a:prstGeom prst="rect">
            <a:avLst/>
          </a:prstGeom>
          <a:noFill/>
          <a:ln w="2857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cs typeface="Malgun Gothic"/>
              <a:sym typeface="Malgun Gothic"/>
            </a:endParaRPr>
          </a:p>
        </p:txBody>
      </p:sp>
      <p:sp>
        <p:nvSpPr>
          <p:cNvPr id="73" name="Google Shape;73;p5"/>
          <p:cNvSpPr txBox="1"/>
          <p:nvPr/>
        </p:nvSpPr>
        <p:spPr>
          <a:xfrm>
            <a:off x="10429383" y="2490509"/>
            <a:ext cx="96532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C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-5.94%</a:t>
            </a:r>
            <a:endParaRPr sz="1800" b="1" dirty="0">
              <a:solidFill>
                <a:srgbClr val="C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cxnSp>
        <p:nvCxnSpPr>
          <p:cNvPr id="74" name="Google Shape;74;p5"/>
          <p:cNvCxnSpPr/>
          <p:nvPr/>
        </p:nvCxnSpPr>
        <p:spPr>
          <a:xfrm>
            <a:off x="1916681" y="2870070"/>
            <a:ext cx="0" cy="968073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75" name="Google Shape;75;p5"/>
          <p:cNvCxnSpPr/>
          <p:nvPr/>
        </p:nvCxnSpPr>
        <p:spPr>
          <a:xfrm>
            <a:off x="2951644" y="2870070"/>
            <a:ext cx="0" cy="968073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76" name="Google Shape;76;p5"/>
          <p:cNvCxnSpPr/>
          <p:nvPr/>
        </p:nvCxnSpPr>
        <p:spPr>
          <a:xfrm>
            <a:off x="3994921" y="2870070"/>
            <a:ext cx="0" cy="968073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77" name="Google Shape;77;p5"/>
          <p:cNvCxnSpPr/>
          <p:nvPr/>
        </p:nvCxnSpPr>
        <p:spPr>
          <a:xfrm>
            <a:off x="5038198" y="2870070"/>
            <a:ext cx="0" cy="968073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78" name="Google Shape;78;p5"/>
          <p:cNvCxnSpPr/>
          <p:nvPr/>
        </p:nvCxnSpPr>
        <p:spPr>
          <a:xfrm>
            <a:off x="6079840" y="2870070"/>
            <a:ext cx="0" cy="968073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79" name="Google Shape;79;p5"/>
          <p:cNvCxnSpPr/>
          <p:nvPr/>
        </p:nvCxnSpPr>
        <p:spPr>
          <a:xfrm>
            <a:off x="7122769" y="2870070"/>
            <a:ext cx="0" cy="968073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80" name="Google Shape;80;p5"/>
          <p:cNvCxnSpPr/>
          <p:nvPr/>
        </p:nvCxnSpPr>
        <p:spPr>
          <a:xfrm>
            <a:off x="8168029" y="2870070"/>
            <a:ext cx="0" cy="968073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81" name="Google Shape;81;p5"/>
          <p:cNvCxnSpPr/>
          <p:nvPr/>
        </p:nvCxnSpPr>
        <p:spPr>
          <a:xfrm>
            <a:off x="9211306" y="2870070"/>
            <a:ext cx="0" cy="968073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82" name="Google Shape;82;p5"/>
          <p:cNvCxnSpPr/>
          <p:nvPr/>
        </p:nvCxnSpPr>
        <p:spPr>
          <a:xfrm>
            <a:off x="10251008" y="2870070"/>
            <a:ext cx="0" cy="968073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83" name="Google Shape;83;p5"/>
          <p:cNvSpPr/>
          <p:nvPr/>
        </p:nvSpPr>
        <p:spPr>
          <a:xfrm>
            <a:off x="865088" y="2943096"/>
            <a:ext cx="10441087" cy="485775"/>
          </a:xfrm>
          <a:prstGeom prst="rect">
            <a:avLst/>
          </a:prstGeom>
          <a:solidFill>
            <a:srgbClr val="F4B0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Malgun Gothic"/>
                <a:sym typeface="Malgun Gothic"/>
              </a:rPr>
              <a:t>예정</a:t>
            </a:r>
            <a:r>
              <a:rPr lang="en-US" sz="1200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Malgun Gothic"/>
                <a:sym typeface="Malgun Gothic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Malgun Gothic"/>
                <a:sym typeface="Malgun Gothic"/>
              </a:rPr>
              <a:t>목표율</a:t>
            </a:r>
            <a:endParaRPr sz="1200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cs typeface="Malgun Gothic"/>
              <a:sym typeface="Malgun Gothic"/>
            </a:endParaRPr>
          </a:p>
        </p:txBody>
      </p:sp>
      <p:sp>
        <p:nvSpPr>
          <p:cNvPr id="84" name="Google Shape;84;p5"/>
          <p:cNvSpPr/>
          <p:nvPr/>
        </p:nvSpPr>
        <p:spPr>
          <a:xfrm>
            <a:off x="865085" y="3342139"/>
            <a:ext cx="9865802" cy="4857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chemeClr val="lt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Malgun Gothic"/>
                <a:sym typeface="Malgun Gothic"/>
              </a:rPr>
              <a:t>실제</a:t>
            </a:r>
            <a:r>
              <a:rPr lang="en-US" sz="1200" dirty="0">
                <a:solidFill>
                  <a:schemeClr val="lt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Malgun Gothic"/>
                <a:sym typeface="Malgun Gothic"/>
              </a:rPr>
              <a:t> </a:t>
            </a:r>
            <a:r>
              <a:rPr lang="en-US" sz="1200" dirty="0" err="1">
                <a:solidFill>
                  <a:schemeClr val="lt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Malgun Gothic"/>
                <a:sym typeface="Malgun Gothic"/>
              </a:rPr>
              <a:t>완료</a:t>
            </a:r>
            <a:endParaRPr sz="1200" dirty="0">
              <a:solidFill>
                <a:schemeClr val="lt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cs typeface="Malgun Gothic"/>
              <a:sym typeface="Malgun Gothic"/>
            </a:endParaRPr>
          </a:p>
        </p:txBody>
      </p:sp>
      <p:cxnSp>
        <p:nvCxnSpPr>
          <p:cNvPr id="85" name="Google Shape;85;p5"/>
          <p:cNvCxnSpPr/>
          <p:nvPr/>
        </p:nvCxnSpPr>
        <p:spPr>
          <a:xfrm>
            <a:off x="10730887" y="2856234"/>
            <a:ext cx="0" cy="1003430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6" name="Google Shape;86;p5"/>
          <p:cNvCxnSpPr/>
          <p:nvPr/>
        </p:nvCxnSpPr>
        <p:spPr>
          <a:xfrm>
            <a:off x="11306175" y="2870070"/>
            <a:ext cx="0" cy="1003430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6"/>
          <p:cNvSpPr txBox="1"/>
          <p:nvPr/>
        </p:nvSpPr>
        <p:spPr>
          <a:xfrm>
            <a:off x="67091" y="80035"/>
            <a:ext cx="147348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프로젝트</a:t>
            </a:r>
            <a:r>
              <a:rPr lang="en-US" sz="2000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현황</a:t>
            </a:r>
            <a:endParaRPr sz="2000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92" name="Google Shape;92;p6"/>
          <p:cNvSpPr txBox="1"/>
          <p:nvPr/>
        </p:nvSpPr>
        <p:spPr>
          <a:xfrm>
            <a:off x="4406861" y="739242"/>
            <a:ext cx="3378278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Project Progress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6"/>
          <p:cNvSpPr txBox="1"/>
          <p:nvPr/>
        </p:nvSpPr>
        <p:spPr>
          <a:xfrm>
            <a:off x="4870664" y="1219320"/>
            <a:ext cx="245067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프로젝트</a:t>
            </a:r>
            <a:r>
              <a:rPr lang="en-US" sz="2000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진행</a:t>
            </a:r>
            <a:r>
              <a:rPr lang="en-US" sz="2000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현황</a:t>
            </a:r>
            <a:endParaRPr sz="2000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94" name="Google Shape;94;p6"/>
          <p:cNvSpPr txBox="1"/>
          <p:nvPr/>
        </p:nvSpPr>
        <p:spPr>
          <a:xfrm>
            <a:off x="545038" y="1984088"/>
            <a:ext cx="1031051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7F7F7F"/>
                </a:solidFill>
                <a:latin typeface="Titillium Web"/>
                <a:ea typeface="Titillium Web"/>
                <a:cs typeface="Titillium Web"/>
                <a:sym typeface="Titillium Web"/>
              </a:rPr>
              <a:t>Execution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구현</a:t>
            </a:r>
            <a:endParaRPr dirty="0"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</p:txBody>
      </p:sp>
      <p:sp>
        <p:nvSpPr>
          <p:cNvPr id="95" name="Google Shape;95;p6"/>
          <p:cNvSpPr txBox="1"/>
          <p:nvPr/>
        </p:nvSpPr>
        <p:spPr>
          <a:xfrm>
            <a:off x="2080964" y="1984088"/>
            <a:ext cx="1774845" cy="5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7F7F7F"/>
                </a:solidFill>
                <a:latin typeface="Titillium Web"/>
                <a:ea typeface="Titillium Web"/>
                <a:cs typeface="Titillium Web"/>
                <a:sym typeface="Titillium Web"/>
              </a:rPr>
              <a:t>Test &amp; Verification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테스트</a:t>
            </a:r>
            <a:r>
              <a:rPr lang="en-US" sz="105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&amp; </a:t>
            </a:r>
            <a:r>
              <a:rPr lang="en-US" sz="1050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검증</a:t>
            </a:r>
            <a:endParaRPr dirty="0"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</p:txBody>
      </p:sp>
      <p:sp>
        <p:nvSpPr>
          <p:cNvPr id="96" name="Google Shape;96;p6"/>
          <p:cNvSpPr txBox="1"/>
          <p:nvPr/>
        </p:nvSpPr>
        <p:spPr>
          <a:xfrm>
            <a:off x="5201299" y="1984088"/>
            <a:ext cx="641522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7F7F7F"/>
                </a:solidFill>
                <a:latin typeface="Titillium Web"/>
                <a:ea typeface="Titillium Web"/>
                <a:cs typeface="Titillium Web"/>
                <a:sym typeface="Titillium Web"/>
              </a:rPr>
              <a:t>Open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P1 </a:t>
            </a:r>
            <a:r>
              <a:rPr lang="en-US" sz="1000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오픈</a:t>
            </a:r>
            <a:endParaRPr dirty="0"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</p:txBody>
      </p:sp>
      <p:sp>
        <p:nvSpPr>
          <p:cNvPr id="97" name="Google Shape;97;p6"/>
          <p:cNvSpPr txBox="1"/>
          <p:nvPr/>
        </p:nvSpPr>
        <p:spPr>
          <a:xfrm>
            <a:off x="1075436" y="3063706"/>
            <a:ext cx="72968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1월(M5)</a:t>
            </a:r>
            <a:endParaRPr sz="1200">
              <a:solidFill>
                <a:srgbClr val="7F7F7F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98" name="Google Shape;98;p6"/>
          <p:cNvSpPr txBox="1"/>
          <p:nvPr/>
        </p:nvSpPr>
        <p:spPr>
          <a:xfrm>
            <a:off x="4636479" y="3858168"/>
            <a:ext cx="2330509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Patient App</a:t>
            </a:r>
            <a:br>
              <a:rPr lang="en-US" sz="120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</a:br>
            <a:r>
              <a:rPr lang="en-US" sz="120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GO/</a:t>
            </a:r>
            <a:r>
              <a:rPr lang="en-US" sz="1200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NOGO</a:t>
            </a:r>
            <a:r>
              <a:rPr lang="en-US" sz="120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1200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보고</a:t>
            </a:r>
            <a:r>
              <a:rPr lang="en-US" sz="120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(3/10)</a:t>
            </a:r>
            <a:endParaRPr dirty="0"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Patient App </a:t>
            </a:r>
            <a:r>
              <a:rPr lang="en-US" sz="1200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오픈</a:t>
            </a:r>
            <a:r>
              <a:rPr lang="en-US" sz="120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(3/11)</a:t>
            </a:r>
            <a:endParaRPr dirty="0"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HCP App</a:t>
            </a:r>
            <a:br>
              <a:rPr lang="en-US" sz="120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</a:br>
            <a:r>
              <a:rPr lang="en-US" sz="120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GO/</a:t>
            </a:r>
            <a:r>
              <a:rPr lang="en-US" sz="1200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NOGO</a:t>
            </a:r>
            <a:r>
              <a:rPr lang="en-US" sz="120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1200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보고</a:t>
            </a:r>
            <a:r>
              <a:rPr lang="en-US" sz="120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(3/10)</a:t>
            </a:r>
            <a:endParaRPr dirty="0"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HCP App </a:t>
            </a:r>
            <a:r>
              <a:rPr lang="en-US" sz="1200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오픈</a:t>
            </a:r>
            <a:r>
              <a:rPr lang="en-US" sz="120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(3/11)</a:t>
            </a:r>
            <a:endParaRPr dirty="0"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AAOS</a:t>
            </a:r>
            <a:r>
              <a:rPr lang="en-US" sz="120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1200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학회</a:t>
            </a:r>
            <a:r>
              <a:rPr lang="en-US" sz="120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1200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데모</a:t>
            </a:r>
            <a:r>
              <a:rPr lang="en-US" sz="120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QA</a:t>
            </a:r>
            <a:endParaRPr dirty="0"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AAOS</a:t>
            </a:r>
            <a:r>
              <a:rPr lang="en-US" sz="120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1200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학회</a:t>
            </a:r>
            <a:r>
              <a:rPr lang="en-US" sz="120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1200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지원</a:t>
            </a:r>
            <a:r>
              <a:rPr lang="en-US" sz="120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(</a:t>
            </a:r>
            <a:r>
              <a:rPr lang="en-US" sz="1200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영업팀</a:t>
            </a:r>
            <a:r>
              <a:rPr lang="en-US" sz="120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1200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교육</a:t>
            </a:r>
            <a:r>
              <a:rPr lang="en-US" sz="120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)</a:t>
            </a:r>
            <a:endParaRPr sz="1200" dirty="0">
              <a:solidFill>
                <a:srgbClr val="7F7F7F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99" name="Google Shape;99;p6"/>
          <p:cNvSpPr txBox="1"/>
          <p:nvPr/>
        </p:nvSpPr>
        <p:spPr>
          <a:xfrm>
            <a:off x="5603499" y="3063706"/>
            <a:ext cx="7296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3월(M7)</a:t>
            </a:r>
            <a:endParaRPr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</p:txBody>
      </p:sp>
      <p:sp>
        <p:nvSpPr>
          <p:cNvPr id="100" name="Google Shape;100;p6"/>
          <p:cNvSpPr txBox="1"/>
          <p:nvPr/>
        </p:nvSpPr>
        <p:spPr>
          <a:xfrm>
            <a:off x="2111671" y="3858168"/>
            <a:ext cx="2393402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Patient App(1차) QA</a:t>
            </a:r>
            <a:endParaRPr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콘텐츠 등록 수정/보완</a:t>
            </a:r>
            <a:endParaRPr sz="1200">
              <a:solidFill>
                <a:srgbClr val="7F7F7F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HCP App 수정사항 반영 릴리즈(2/16)</a:t>
            </a:r>
            <a:endParaRPr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고대/아산 수정사항 개발</a:t>
            </a:r>
            <a:endParaRPr sz="1200">
              <a:solidFill>
                <a:srgbClr val="7F7F7F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(고대/아산) HCP App QA</a:t>
            </a:r>
            <a:endParaRPr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(고대/아산) Patient App QA</a:t>
            </a:r>
            <a:endParaRPr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Patient App 1차 마켓 등록 (2/24)</a:t>
            </a:r>
            <a:endParaRPr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</p:txBody>
      </p:sp>
      <p:sp>
        <p:nvSpPr>
          <p:cNvPr id="101" name="Google Shape;101;p6"/>
          <p:cNvSpPr txBox="1"/>
          <p:nvPr/>
        </p:nvSpPr>
        <p:spPr>
          <a:xfrm>
            <a:off x="2985185" y="3063706"/>
            <a:ext cx="7296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2월(M6)</a:t>
            </a:r>
            <a:endParaRPr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</p:txBody>
      </p:sp>
      <p:cxnSp>
        <p:nvCxnSpPr>
          <p:cNvPr id="102" name="Google Shape;102;p6"/>
          <p:cNvCxnSpPr>
            <a:stCxn id="103" idx="6"/>
            <a:endCxn id="104" idx="2"/>
          </p:cNvCxnSpPr>
          <p:nvPr/>
        </p:nvCxnSpPr>
        <p:spPr>
          <a:xfrm>
            <a:off x="3100304" y="2975621"/>
            <a:ext cx="2322900" cy="0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05" name="Google Shape;105;p6"/>
          <p:cNvSpPr/>
          <p:nvPr/>
        </p:nvSpPr>
        <p:spPr>
          <a:xfrm>
            <a:off x="108782" y="3920327"/>
            <a:ext cx="1874552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HCP App QA</a:t>
            </a:r>
            <a:endParaRPr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콘텐츠 등록 수정/보완</a:t>
            </a:r>
            <a:endParaRPr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HCP App 오픈(1/7)</a:t>
            </a:r>
            <a:endParaRPr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안정화</a:t>
            </a:r>
            <a:endParaRPr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인수 테스트</a:t>
            </a:r>
            <a:endParaRPr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최종 검수</a:t>
            </a:r>
            <a:endParaRPr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고대/아산 수정사항 정의</a:t>
            </a:r>
            <a:endParaRPr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</p:txBody>
      </p:sp>
      <p:cxnSp>
        <p:nvCxnSpPr>
          <p:cNvPr id="106" name="Google Shape;106;p6"/>
          <p:cNvCxnSpPr/>
          <p:nvPr/>
        </p:nvCxnSpPr>
        <p:spPr>
          <a:xfrm>
            <a:off x="1079730" y="2568863"/>
            <a:ext cx="0" cy="1289305"/>
          </a:xfrm>
          <a:prstGeom prst="straightConnector1">
            <a:avLst/>
          </a:prstGeom>
          <a:noFill/>
          <a:ln w="28575" cap="flat" cmpd="sng">
            <a:solidFill>
              <a:srgbClr val="7F7F7F"/>
            </a:solidFill>
            <a:prstDash val="dash"/>
            <a:miter lim="800000"/>
            <a:headEnd type="none" w="sm" len="sm"/>
            <a:tailEnd type="triangle" w="med" len="med"/>
          </a:ln>
        </p:spPr>
      </p:cxnSp>
      <p:grpSp>
        <p:nvGrpSpPr>
          <p:cNvPr id="107" name="Google Shape;107;p6"/>
          <p:cNvGrpSpPr/>
          <p:nvPr/>
        </p:nvGrpSpPr>
        <p:grpSpPr>
          <a:xfrm>
            <a:off x="920564" y="2836133"/>
            <a:ext cx="278976" cy="278976"/>
            <a:chOff x="3994963" y="1685365"/>
            <a:chExt cx="278976" cy="278976"/>
          </a:xfrm>
        </p:grpSpPr>
        <p:sp>
          <p:nvSpPr>
            <p:cNvPr id="108" name="Google Shape;108;p6"/>
            <p:cNvSpPr/>
            <p:nvPr/>
          </p:nvSpPr>
          <p:spPr>
            <a:xfrm>
              <a:off x="3994963" y="1685365"/>
              <a:ext cx="278976" cy="278976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Titillium Web"/>
                <a:sym typeface="Titillium Web"/>
              </a:endParaRPr>
            </a:p>
          </p:txBody>
        </p:sp>
        <p:sp>
          <p:nvSpPr>
            <p:cNvPr id="109" name="Google Shape;109;p6"/>
            <p:cNvSpPr/>
            <p:nvPr/>
          </p:nvSpPr>
          <p:spPr>
            <a:xfrm>
              <a:off x="4065374" y="1748034"/>
              <a:ext cx="143827" cy="14382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Titillium Web"/>
                <a:sym typeface="Titillium Web"/>
              </a:endParaRPr>
            </a:p>
          </p:txBody>
        </p:sp>
      </p:grpSp>
      <p:cxnSp>
        <p:nvCxnSpPr>
          <p:cNvPr id="110" name="Google Shape;110;p6"/>
          <p:cNvCxnSpPr>
            <a:endCxn id="108" idx="2"/>
          </p:cNvCxnSpPr>
          <p:nvPr/>
        </p:nvCxnSpPr>
        <p:spPr>
          <a:xfrm>
            <a:off x="-136" y="2975621"/>
            <a:ext cx="920700" cy="0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11" name="Google Shape;111;p6"/>
          <p:cNvSpPr txBox="1"/>
          <p:nvPr/>
        </p:nvSpPr>
        <p:spPr>
          <a:xfrm>
            <a:off x="9252021" y="3858168"/>
            <a:ext cx="2664811" cy="1754326"/>
          </a:xfrm>
          <a:prstGeom prst="rect">
            <a:avLst/>
          </a:prstGeom>
          <a:solidFill>
            <a:srgbClr val="F68A1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▪"/>
            </a:pPr>
            <a:r>
              <a:rPr lang="en-US" sz="1200">
                <a:solidFill>
                  <a:schemeClr val="lt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HCP Web GO/NOGO 보고</a:t>
            </a:r>
            <a:endParaRPr sz="1200">
              <a:solidFill>
                <a:schemeClr val="lt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▪"/>
            </a:pPr>
            <a:r>
              <a:rPr lang="en-US" sz="1200">
                <a:solidFill>
                  <a:schemeClr val="lt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HCP Web 오픈</a:t>
            </a:r>
            <a:endParaRPr sz="1200">
              <a:solidFill>
                <a:schemeClr val="lt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▪"/>
            </a:pPr>
            <a:r>
              <a:rPr lang="en-US" sz="1200">
                <a:solidFill>
                  <a:schemeClr val="lt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Master Admin 단위테스트</a:t>
            </a:r>
            <a:endParaRPr sz="1200">
              <a:solidFill>
                <a:schemeClr val="lt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▪"/>
            </a:pPr>
            <a:r>
              <a:rPr lang="en-US" sz="1200">
                <a:solidFill>
                  <a:schemeClr val="lt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Master Admin QA (6월)</a:t>
            </a:r>
            <a:endParaRPr sz="1200">
              <a:solidFill>
                <a:schemeClr val="lt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▪"/>
            </a:pPr>
            <a:r>
              <a:rPr lang="en-US" sz="1200">
                <a:solidFill>
                  <a:schemeClr val="lt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검수 확인</a:t>
            </a:r>
            <a:endParaRPr sz="1200">
              <a:solidFill>
                <a:schemeClr val="lt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▪"/>
            </a:pPr>
            <a:r>
              <a:rPr lang="en-US" sz="1200">
                <a:solidFill>
                  <a:schemeClr val="lt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완료 보고</a:t>
            </a:r>
            <a:endParaRPr sz="1200">
              <a:solidFill>
                <a:schemeClr val="lt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Noto Sans Symbols"/>
              <a:buChar char="▪"/>
            </a:pPr>
            <a:r>
              <a:rPr lang="en-US" sz="1200">
                <a:solidFill>
                  <a:schemeClr val="lt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프로젝트 (엠파시) 종료 (5/31)</a:t>
            </a:r>
            <a:endParaRPr sz="1200">
              <a:solidFill>
                <a:schemeClr val="lt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112" name="Google Shape;112;p6"/>
          <p:cNvSpPr txBox="1"/>
          <p:nvPr/>
        </p:nvSpPr>
        <p:spPr>
          <a:xfrm>
            <a:off x="9557871" y="1984088"/>
            <a:ext cx="180530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68A16"/>
                </a:solidFill>
                <a:latin typeface="Titillium Web"/>
                <a:ea typeface="Titillium Web"/>
                <a:cs typeface="Titillium Web"/>
                <a:sym typeface="Titillium Web"/>
              </a:rPr>
              <a:t>Open / Closing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F68A16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P2 </a:t>
            </a:r>
            <a:r>
              <a:rPr lang="en-US" sz="1200" b="1" dirty="0" err="1">
                <a:solidFill>
                  <a:srgbClr val="F68A16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오픈</a:t>
            </a:r>
            <a:r>
              <a:rPr lang="en-US" sz="1200" b="1" dirty="0">
                <a:solidFill>
                  <a:srgbClr val="F68A16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/ </a:t>
            </a:r>
            <a:r>
              <a:rPr lang="en-US" sz="1200" b="1" dirty="0" err="1">
                <a:solidFill>
                  <a:srgbClr val="F68A16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종료</a:t>
            </a:r>
            <a:endParaRPr dirty="0"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</p:txBody>
      </p:sp>
      <p:sp>
        <p:nvSpPr>
          <p:cNvPr id="113" name="Google Shape;113;p6"/>
          <p:cNvSpPr txBox="1"/>
          <p:nvPr/>
        </p:nvSpPr>
        <p:spPr>
          <a:xfrm>
            <a:off x="6987196" y="3858168"/>
            <a:ext cx="201853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인수인계</a:t>
            </a:r>
            <a:endParaRPr sz="1200">
              <a:solidFill>
                <a:srgbClr val="7F7F7F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Noto Sans Symbols"/>
              <a:buChar char="▪"/>
            </a:pPr>
            <a:r>
              <a:rPr lang="en-US" sz="120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HCP Web QA</a:t>
            </a:r>
            <a:endParaRPr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</p:txBody>
      </p:sp>
      <p:sp>
        <p:nvSpPr>
          <p:cNvPr id="114" name="Google Shape;114;p6"/>
          <p:cNvSpPr txBox="1"/>
          <p:nvPr/>
        </p:nvSpPr>
        <p:spPr>
          <a:xfrm>
            <a:off x="7964546" y="3063706"/>
            <a:ext cx="7296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4월(M8)</a:t>
            </a:r>
            <a:endParaRPr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</p:txBody>
      </p:sp>
      <p:sp>
        <p:nvSpPr>
          <p:cNvPr id="115" name="Google Shape;115;p6"/>
          <p:cNvSpPr txBox="1"/>
          <p:nvPr/>
        </p:nvSpPr>
        <p:spPr>
          <a:xfrm>
            <a:off x="10553850" y="3063706"/>
            <a:ext cx="7296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5월(M9)</a:t>
            </a:r>
            <a:endParaRPr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</p:txBody>
      </p:sp>
      <p:cxnSp>
        <p:nvCxnSpPr>
          <p:cNvPr id="116" name="Google Shape;116;p6"/>
          <p:cNvCxnSpPr>
            <a:stCxn id="108" idx="6"/>
            <a:endCxn id="103" idx="2"/>
          </p:cNvCxnSpPr>
          <p:nvPr/>
        </p:nvCxnSpPr>
        <p:spPr>
          <a:xfrm>
            <a:off x="1199540" y="2975621"/>
            <a:ext cx="1621800" cy="0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17" name="Google Shape;117;p6"/>
          <p:cNvSpPr txBox="1"/>
          <p:nvPr/>
        </p:nvSpPr>
        <p:spPr>
          <a:xfrm>
            <a:off x="6658596" y="1984088"/>
            <a:ext cx="2462533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7F7F7F"/>
                </a:solidFill>
                <a:latin typeface="Titillium Web"/>
                <a:ea typeface="Titillium Web"/>
                <a:cs typeface="Titillium Web"/>
                <a:sym typeface="Titillium Web"/>
              </a:rPr>
              <a:t>Open &amp; Test &amp; Verification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P1 </a:t>
            </a:r>
            <a:r>
              <a:rPr lang="en-US" sz="1000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오픈</a:t>
            </a:r>
            <a:r>
              <a:rPr lang="en-US" sz="100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&amp; </a:t>
            </a:r>
            <a:r>
              <a:rPr lang="en-US" sz="1000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테스트</a:t>
            </a:r>
            <a:r>
              <a:rPr lang="en-US" sz="1000" dirty="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&amp; </a:t>
            </a:r>
            <a:r>
              <a:rPr lang="en-US" sz="1000" dirty="0" err="1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검증</a:t>
            </a:r>
            <a:endParaRPr dirty="0"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</p:txBody>
      </p:sp>
      <p:cxnSp>
        <p:nvCxnSpPr>
          <p:cNvPr id="118" name="Google Shape;118;p6"/>
          <p:cNvCxnSpPr>
            <a:stCxn id="104" idx="6"/>
            <a:endCxn id="119" idx="2"/>
          </p:cNvCxnSpPr>
          <p:nvPr/>
        </p:nvCxnSpPr>
        <p:spPr>
          <a:xfrm>
            <a:off x="5702238" y="2975621"/>
            <a:ext cx="2082900" cy="0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20" name="Google Shape;120;p6"/>
          <p:cNvCxnSpPr>
            <a:stCxn id="119" idx="6"/>
            <a:endCxn id="121" idx="2"/>
          </p:cNvCxnSpPr>
          <p:nvPr/>
        </p:nvCxnSpPr>
        <p:spPr>
          <a:xfrm>
            <a:off x="8064147" y="2975621"/>
            <a:ext cx="23166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22" name="Google Shape;122;p6"/>
          <p:cNvCxnSpPr/>
          <p:nvPr/>
        </p:nvCxnSpPr>
        <p:spPr>
          <a:xfrm>
            <a:off x="2980494" y="2568863"/>
            <a:ext cx="0" cy="1289305"/>
          </a:xfrm>
          <a:prstGeom prst="straightConnector1">
            <a:avLst/>
          </a:prstGeom>
          <a:noFill/>
          <a:ln w="28575" cap="flat" cmpd="sng">
            <a:solidFill>
              <a:srgbClr val="7F7F7F"/>
            </a:solidFill>
            <a:prstDash val="dash"/>
            <a:miter lim="800000"/>
            <a:headEnd type="none" w="sm" len="sm"/>
            <a:tailEnd type="triangle" w="med" len="med"/>
          </a:ln>
        </p:spPr>
      </p:cxnSp>
      <p:grpSp>
        <p:nvGrpSpPr>
          <p:cNvPr id="123" name="Google Shape;123;p6"/>
          <p:cNvGrpSpPr/>
          <p:nvPr/>
        </p:nvGrpSpPr>
        <p:grpSpPr>
          <a:xfrm>
            <a:off x="2821328" y="2836133"/>
            <a:ext cx="278976" cy="278976"/>
            <a:chOff x="3994963" y="1685365"/>
            <a:chExt cx="278976" cy="278976"/>
          </a:xfrm>
        </p:grpSpPr>
        <p:sp>
          <p:nvSpPr>
            <p:cNvPr id="103" name="Google Shape;103;p6"/>
            <p:cNvSpPr/>
            <p:nvPr/>
          </p:nvSpPr>
          <p:spPr>
            <a:xfrm>
              <a:off x="3994963" y="1685365"/>
              <a:ext cx="278976" cy="278976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Titillium Web"/>
                <a:sym typeface="Titillium Web"/>
              </a:endParaRPr>
            </a:p>
          </p:txBody>
        </p:sp>
        <p:sp>
          <p:nvSpPr>
            <p:cNvPr id="124" name="Google Shape;124;p6"/>
            <p:cNvSpPr/>
            <p:nvPr/>
          </p:nvSpPr>
          <p:spPr>
            <a:xfrm>
              <a:off x="4065374" y="1748034"/>
              <a:ext cx="143827" cy="14382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Titillium Web"/>
                <a:sym typeface="Titillium Web"/>
              </a:endParaRPr>
            </a:p>
          </p:txBody>
        </p:sp>
      </p:grpSp>
      <p:cxnSp>
        <p:nvCxnSpPr>
          <p:cNvPr id="125" name="Google Shape;125;p6"/>
          <p:cNvCxnSpPr/>
          <p:nvPr/>
        </p:nvCxnSpPr>
        <p:spPr>
          <a:xfrm>
            <a:off x="5582428" y="2568863"/>
            <a:ext cx="0" cy="1289305"/>
          </a:xfrm>
          <a:prstGeom prst="straightConnector1">
            <a:avLst/>
          </a:prstGeom>
          <a:noFill/>
          <a:ln w="28575" cap="flat" cmpd="sng">
            <a:solidFill>
              <a:srgbClr val="7F7F7F"/>
            </a:solidFill>
            <a:prstDash val="dash"/>
            <a:miter lim="800000"/>
            <a:headEnd type="none" w="sm" len="sm"/>
            <a:tailEnd type="triangle" w="med" len="med"/>
          </a:ln>
        </p:spPr>
      </p:cxnSp>
      <p:grpSp>
        <p:nvGrpSpPr>
          <p:cNvPr id="126" name="Google Shape;126;p6"/>
          <p:cNvGrpSpPr/>
          <p:nvPr/>
        </p:nvGrpSpPr>
        <p:grpSpPr>
          <a:xfrm>
            <a:off x="5423262" y="2836133"/>
            <a:ext cx="278976" cy="278976"/>
            <a:chOff x="3994963" y="1685365"/>
            <a:chExt cx="278976" cy="278976"/>
          </a:xfrm>
        </p:grpSpPr>
        <p:sp>
          <p:nvSpPr>
            <p:cNvPr id="104" name="Google Shape;104;p6"/>
            <p:cNvSpPr/>
            <p:nvPr/>
          </p:nvSpPr>
          <p:spPr>
            <a:xfrm>
              <a:off x="3994963" y="1685365"/>
              <a:ext cx="278976" cy="278976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Titillium Web"/>
                <a:sym typeface="Titillium Web"/>
              </a:endParaRPr>
            </a:p>
          </p:txBody>
        </p:sp>
        <p:sp>
          <p:nvSpPr>
            <p:cNvPr id="127" name="Google Shape;127;p6"/>
            <p:cNvSpPr/>
            <p:nvPr/>
          </p:nvSpPr>
          <p:spPr>
            <a:xfrm>
              <a:off x="4065374" y="1748034"/>
              <a:ext cx="143827" cy="14382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Titillium Web"/>
                <a:sym typeface="Titillium Web"/>
              </a:endParaRPr>
            </a:p>
          </p:txBody>
        </p:sp>
      </p:grpSp>
      <p:cxnSp>
        <p:nvCxnSpPr>
          <p:cNvPr id="128" name="Google Shape;128;p6"/>
          <p:cNvCxnSpPr/>
          <p:nvPr/>
        </p:nvCxnSpPr>
        <p:spPr>
          <a:xfrm flipH="1">
            <a:off x="10514727" y="2568863"/>
            <a:ext cx="5628" cy="1274436"/>
          </a:xfrm>
          <a:prstGeom prst="straightConnector1">
            <a:avLst/>
          </a:prstGeom>
          <a:noFill/>
          <a:ln w="38100" cap="flat" cmpd="sng">
            <a:solidFill>
              <a:srgbClr val="FF8F19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21" name="Google Shape;121;p6"/>
          <p:cNvSpPr/>
          <p:nvPr/>
        </p:nvSpPr>
        <p:spPr>
          <a:xfrm>
            <a:off x="10380867" y="2836133"/>
            <a:ext cx="278976" cy="278976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F68E3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cs typeface="Titillium Web"/>
              <a:sym typeface="Titillium Web"/>
            </a:endParaRPr>
          </a:p>
        </p:txBody>
      </p:sp>
      <p:sp>
        <p:nvSpPr>
          <p:cNvPr id="129" name="Google Shape;129;p6"/>
          <p:cNvSpPr/>
          <p:nvPr/>
        </p:nvSpPr>
        <p:spPr>
          <a:xfrm>
            <a:off x="10448442" y="2903708"/>
            <a:ext cx="143827" cy="143827"/>
          </a:xfrm>
          <a:prstGeom prst="ellipse">
            <a:avLst/>
          </a:prstGeom>
          <a:solidFill>
            <a:srgbClr val="F68E38"/>
          </a:solidFill>
          <a:ln w="9525" cap="flat" cmpd="sng">
            <a:solidFill>
              <a:srgbClr val="F68E3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cs typeface="Titillium Web"/>
              <a:sym typeface="Titillium Web"/>
            </a:endParaRPr>
          </a:p>
        </p:txBody>
      </p:sp>
      <p:cxnSp>
        <p:nvCxnSpPr>
          <p:cNvPr id="130" name="Google Shape;130;p6"/>
          <p:cNvCxnSpPr/>
          <p:nvPr/>
        </p:nvCxnSpPr>
        <p:spPr>
          <a:xfrm>
            <a:off x="7944337" y="2568863"/>
            <a:ext cx="0" cy="1289305"/>
          </a:xfrm>
          <a:prstGeom prst="straightConnector1">
            <a:avLst/>
          </a:prstGeom>
          <a:noFill/>
          <a:ln w="28575" cap="flat" cmpd="sng">
            <a:solidFill>
              <a:srgbClr val="7F7F7F"/>
            </a:solidFill>
            <a:prstDash val="dash"/>
            <a:miter lim="800000"/>
            <a:headEnd type="none" w="sm" len="sm"/>
            <a:tailEnd type="triangle" w="med" len="med"/>
          </a:ln>
        </p:spPr>
      </p:cxnSp>
      <p:grpSp>
        <p:nvGrpSpPr>
          <p:cNvPr id="131" name="Google Shape;131;p6"/>
          <p:cNvGrpSpPr/>
          <p:nvPr/>
        </p:nvGrpSpPr>
        <p:grpSpPr>
          <a:xfrm>
            <a:off x="7785171" y="2836133"/>
            <a:ext cx="278976" cy="278976"/>
            <a:chOff x="3994963" y="1685365"/>
            <a:chExt cx="278976" cy="278976"/>
          </a:xfrm>
        </p:grpSpPr>
        <p:sp>
          <p:nvSpPr>
            <p:cNvPr id="119" name="Google Shape;119;p6"/>
            <p:cNvSpPr/>
            <p:nvPr/>
          </p:nvSpPr>
          <p:spPr>
            <a:xfrm>
              <a:off x="3994963" y="1685365"/>
              <a:ext cx="278976" cy="278976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Titillium Web"/>
                <a:sym typeface="Titillium Web"/>
              </a:endParaRPr>
            </a:p>
          </p:txBody>
        </p:sp>
        <p:sp>
          <p:nvSpPr>
            <p:cNvPr id="132" name="Google Shape;132;p6"/>
            <p:cNvSpPr/>
            <p:nvPr/>
          </p:nvSpPr>
          <p:spPr>
            <a:xfrm>
              <a:off x="4065374" y="1748034"/>
              <a:ext cx="143827" cy="14382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cs typeface="Titillium Web"/>
                <a:sym typeface="Titillium Web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"/>
          <p:cNvSpPr txBox="1"/>
          <p:nvPr/>
        </p:nvSpPr>
        <p:spPr>
          <a:xfrm>
            <a:off x="3974267" y="1730923"/>
            <a:ext cx="467878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dirty="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2. Execution List</a:t>
            </a:r>
            <a:endParaRPr sz="5000" dirty="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38" name="Google Shape;138;p7"/>
          <p:cNvSpPr txBox="1"/>
          <p:nvPr/>
        </p:nvSpPr>
        <p:spPr>
          <a:xfrm>
            <a:off x="4067621" y="3607968"/>
            <a:ext cx="251254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60363" marR="0" lvl="0" indent="-360363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algun Gothic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HCP Web QA </a:t>
            </a:r>
            <a:endParaRPr dirty="0"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  <a:p>
            <a:pPr marL="360363" marR="0" lvl="0" indent="-360363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algun Gothic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HCP Web Open</a:t>
            </a:r>
            <a:endParaRPr sz="2400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cxnSp>
        <p:nvCxnSpPr>
          <p:cNvPr id="139" name="Google Shape;139;p7"/>
          <p:cNvCxnSpPr/>
          <p:nvPr/>
        </p:nvCxnSpPr>
        <p:spPr>
          <a:xfrm>
            <a:off x="5323895" y="2716306"/>
            <a:ext cx="1979525" cy="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0" name="Google Shape;140;p7"/>
          <p:cNvSpPr txBox="1"/>
          <p:nvPr/>
        </p:nvSpPr>
        <p:spPr>
          <a:xfrm>
            <a:off x="5385961" y="2859220"/>
            <a:ext cx="1855392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구현</a:t>
            </a:r>
            <a:r>
              <a:rPr lang="en-US" sz="3000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3000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현황</a:t>
            </a:r>
            <a:endParaRPr sz="3000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8"/>
          <p:cNvPicPr preferRelativeResize="0"/>
          <p:nvPr/>
        </p:nvPicPr>
        <p:blipFill rotWithShape="1">
          <a:blip r:embed="rId3">
            <a:alphaModFix/>
          </a:blip>
          <a:srcRect b="31036"/>
          <a:stretch/>
        </p:blipFill>
        <p:spPr>
          <a:xfrm>
            <a:off x="227922" y="2081297"/>
            <a:ext cx="11736156" cy="4427453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8"/>
          <p:cNvSpPr txBox="1"/>
          <p:nvPr/>
        </p:nvSpPr>
        <p:spPr>
          <a:xfrm>
            <a:off x="76715" y="80035"/>
            <a:ext cx="858860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1. HCP Web QA - 2022.4.18 ~ 2022.5.27</a:t>
            </a:r>
            <a:endParaRPr sz="2000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147" name="Google Shape;147;p8"/>
          <p:cNvSpPr txBox="1"/>
          <p:nvPr/>
        </p:nvSpPr>
        <p:spPr>
          <a:xfrm>
            <a:off x="4698838" y="739242"/>
            <a:ext cx="2794332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HCP Web QA</a:t>
            </a:r>
            <a:endParaRPr sz="3000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48" name="Google Shape;148;p8"/>
          <p:cNvSpPr txBox="1"/>
          <p:nvPr/>
        </p:nvSpPr>
        <p:spPr>
          <a:xfrm>
            <a:off x="4324506" y="1414486"/>
            <a:ext cx="354301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QA : 2022.4.18 ~ 2022.5.27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9"/>
          <p:cNvPicPr preferRelativeResize="0"/>
          <p:nvPr/>
        </p:nvPicPr>
        <p:blipFill rotWithShape="1">
          <a:blip r:embed="rId3">
            <a:alphaModFix/>
          </a:blip>
          <a:srcRect b="9943"/>
          <a:stretch/>
        </p:blipFill>
        <p:spPr>
          <a:xfrm>
            <a:off x="227923" y="2081300"/>
            <a:ext cx="11736156" cy="4412633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9"/>
          <p:cNvSpPr txBox="1"/>
          <p:nvPr/>
        </p:nvSpPr>
        <p:spPr>
          <a:xfrm>
            <a:off x="76716" y="80035"/>
            <a:ext cx="819584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1. HCP Web QA - 2022.4.18 ~ 2022.5.27</a:t>
            </a:r>
            <a:endParaRPr sz="2000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155" name="Google Shape;155;p9"/>
          <p:cNvSpPr txBox="1"/>
          <p:nvPr/>
        </p:nvSpPr>
        <p:spPr>
          <a:xfrm>
            <a:off x="4373577" y="739242"/>
            <a:ext cx="3444846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HCP Web </a:t>
            </a:r>
            <a:r>
              <a:rPr lang="en-US" sz="3000" dirty="0" smtClean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QA</a:t>
            </a:r>
            <a:endParaRPr sz="3000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56" name="Google Shape;156;p9"/>
          <p:cNvSpPr txBox="1"/>
          <p:nvPr/>
        </p:nvSpPr>
        <p:spPr>
          <a:xfrm>
            <a:off x="4207905" y="1414486"/>
            <a:ext cx="377621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QA : 2022.4.18 ~ 2022.5.27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"/>
          <p:cNvSpPr txBox="1"/>
          <p:nvPr/>
        </p:nvSpPr>
        <p:spPr>
          <a:xfrm>
            <a:off x="76716" y="80035"/>
            <a:ext cx="339064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4. HCP Web Open (5/30)</a:t>
            </a:r>
            <a:endParaRPr sz="2000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162" name="Google Shape;162;p10"/>
          <p:cNvSpPr txBox="1"/>
          <p:nvPr/>
        </p:nvSpPr>
        <p:spPr>
          <a:xfrm>
            <a:off x="1084217" y="739242"/>
            <a:ext cx="10023596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HCP Web Open (</a:t>
            </a:r>
            <a:r>
              <a:rPr lang="en-US" sz="3000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사용</a:t>
            </a:r>
            <a:r>
              <a:rPr lang="en-US" sz="3000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3000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도메인</a:t>
            </a:r>
            <a:r>
              <a:rPr lang="en-US" sz="3000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: salted.neurogait.ai)</a:t>
            </a:r>
            <a:endParaRPr dirty="0">
              <a:latin typeface="아리따-돋움4.0(OTF)-Medium" panose="02020603020101020101" pitchFamily="18" charset="-127"/>
              <a:ea typeface="아리따-돋움4.0(OTF)-Medium" panose="02020603020101020101" pitchFamily="18" charset="-127"/>
            </a:endParaRPr>
          </a:p>
        </p:txBody>
      </p:sp>
      <p:pic>
        <p:nvPicPr>
          <p:cNvPr id="163" name="Google Shape;163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952" y="1841958"/>
            <a:ext cx="2880000" cy="1451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91304" y="1826164"/>
            <a:ext cx="2880000" cy="1456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0"/>
          <p:cNvPicPr preferRelativeResize="0"/>
          <p:nvPr/>
        </p:nvPicPr>
        <p:blipFill rotWithShape="1">
          <a:blip r:embed="rId5">
            <a:alphaModFix/>
          </a:blip>
          <a:srcRect b="18289"/>
          <a:stretch/>
        </p:blipFill>
        <p:spPr>
          <a:xfrm>
            <a:off x="6112656" y="1826163"/>
            <a:ext cx="2880000" cy="1632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12756" y="3772490"/>
            <a:ext cx="2880000" cy="1986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42049" y="1826164"/>
            <a:ext cx="2880000" cy="1773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9952" y="3772489"/>
            <a:ext cx="2880000" cy="1991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042049" y="3784683"/>
            <a:ext cx="2880000" cy="207219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0" name="Google Shape;170;p10"/>
          <p:cNvGrpSpPr/>
          <p:nvPr/>
        </p:nvGrpSpPr>
        <p:grpSpPr>
          <a:xfrm>
            <a:off x="6109051" y="3772490"/>
            <a:ext cx="2883605" cy="1612310"/>
            <a:chOff x="5307695" y="3772490"/>
            <a:chExt cx="3684961" cy="2060372"/>
          </a:xfrm>
        </p:grpSpPr>
        <p:pic>
          <p:nvPicPr>
            <p:cNvPr id="171" name="Google Shape;171;p10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5307695" y="4756274"/>
              <a:ext cx="1554335" cy="10765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p10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6862030" y="3775058"/>
              <a:ext cx="2130626" cy="20578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3" name="Google Shape;173;p10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5307695" y="3772490"/>
              <a:ext cx="1540536" cy="97598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1"/>
          <p:cNvSpPr txBox="1"/>
          <p:nvPr/>
        </p:nvSpPr>
        <p:spPr>
          <a:xfrm>
            <a:off x="4244733" y="1730923"/>
            <a:ext cx="370257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dirty="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3. Issues</a:t>
            </a:r>
            <a:endParaRPr sz="5000" dirty="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79" name="Google Shape;179;p11"/>
          <p:cNvSpPr txBox="1"/>
          <p:nvPr/>
        </p:nvSpPr>
        <p:spPr>
          <a:xfrm>
            <a:off x="4895243" y="2859220"/>
            <a:ext cx="240155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이슈사항</a:t>
            </a:r>
            <a:endParaRPr sz="3000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cxnSp>
        <p:nvCxnSpPr>
          <p:cNvPr id="180" name="Google Shape;180;p11"/>
          <p:cNvCxnSpPr/>
          <p:nvPr/>
        </p:nvCxnSpPr>
        <p:spPr>
          <a:xfrm>
            <a:off x="5106256" y="2716306"/>
            <a:ext cx="1979525" cy="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2"/>
          <p:cNvSpPr txBox="1"/>
          <p:nvPr/>
        </p:nvSpPr>
        <p:spPr>
          <a:xfrm>
            <a:off x="67091" y="80035"/>
            <a:ext cx="149168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이슈사항</a:t>
            </a:r>
            <a:endParaRPr sz="2000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187" name="Google Shape;187;p12"/>
          <p:cNvSpPr txBox="1"/>
          <p:nvPr/>
        </p:nvSpPr>
        <p:spPr>
          <a:xfrm>
            <a:off x="5159189" y="739242"/>
            <a:ext cx="1873714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Issues</a:t>
            </a:r>
            <a:endParaRPr dirty="0"/>
          </a:p>
        </p:txBody>
      </p:sp>
      <p:sp>
        <p:nvSpPr>
          <p:cNvPr id="188" name="Google Shape;188;p12"/>
          <p:cNvSpPr txBox="1"/>
          <p:nvPr/>
        </p:nvSpPr>
        <p:spPr>
          <a:xfrm>
            <a:off x="1633508" y="1459379"/>
            <a:ext cx="9445972" cy="2062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HCP Web &amp; Patient App </a:t>
            </a:r>
            <a:r>
              <a:rPr lang="en-US" sz="3200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일정</a:t>
            </a:r>
            <a:r>
              <a:rPr lang="en-US" sz="3200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협의</a:t>
            </a:r>
            <a:endParaRPr sz="3200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355600" marR="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r>
              <a:rPr lang="en-US" sz="2400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HCP Web Open : 5월 30일</a:t>
            </a:r>
            <a:endParaRPr sz="2400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355600" marR="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r>
              <a:rPr lang="en-US" sz="2400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Patient App </a:t>
            </a:r>
            <a:r>
              <a:rPr lang="en-US" sz="2400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마켓</a:t>
            </a:r>
            <a:r>
              <a:rPr lang="en-US" sz="2400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오픈</a:t>
            </a:r>
            <a:r>
              <a:rPr lang="en-US" sz="2400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: 5월 30일</a:t>
            </a:r>
            <a:endParaRPr sz="2400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355600" marR="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r>
              <a:rPr lang="en-US" sz="2400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단, </a:t>
            </a:r>
            <a:r>
              <a:rPr lang="en-US" sz="2400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스케줄</a:t>
            </a:r>
            <a:r>
              <a:rPr lang="en-US" sz="2400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오늘</a:t>
            </a:r>
            <a:r>
              <a:rPr lang="en-US" sz="2400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수정</a:t>
            </a:r>
            <a:r>
              <a:rPr lang="en-US" sz="2400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/</a:t>
            </a:r>
            <a:r>
              <a:rPr lang="en-US" sz="2400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삭제</a:t>
            </a:r>
            <a:r>
              <a:rPr lang="en-US" sz="2400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기능</a:t>
            </a:r>
            <a:r>
              <a:rPr lang="en-US" sz="2400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적용</a:t>
            </a:r>
            <a:r>
              <a:rPr lang="en-US" sz="2400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및 </a:t>
            </a:r>
            <a:r>
              <a:rPr lang="en-US" sz="2400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테스트</a:t>
            </a:r>
            <a:endParaRPr sz="2400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355600" marR="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r>
              <a:rPr lang="en-US" sz="2400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Redmine</a:t>
            </a:r>
            <a:r>
              <a:rPr lang="en-US" sz="2400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디버깅</a:t>
            </a:r>
            <a:r>
              <a:rPr lang="en-US" sz="2400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처리</a:t>
            </a:r>
            <a:endParaRPr sz="2400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189" name="Google Shape;189;p12"/>
          <p:cNvSpPr txBox="1"/>
          <p:nvPr/>
        </p:nvSpPr>
        <p:spPr>
          <a:xfrm>
            <a:off x="1633508" y="4054736"/>
            <a:ext cx="9445972" cy="1692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Master Admin </a:t>
            </a:r>
            <a:r>
              <a:rPr lang="en-US" sz="3200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일정</a:t>
            </a:r>
            <a:r>
              <a:rPr lang="en-US" sz="3200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협의</a:t>
            </a:r>
            <a:endParaRPr sz="3200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355600" marR="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r>
              <a:rPr lang="en-US" sz="2400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5월 내 </a:t>
            </a:r>
            <a:r>
              <a:rPr lang="en-US" sz="2400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개발</a:t>
            </a:r>
            <a:r>
              <a:rPr lang="en-US" sz="2400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완료</a:t>
            </a:r>
            <a:endParaRPr sz="2400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355600" marR="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r>
              <a:rPr lang="en-US" sz="2400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6월 초 QA </a:t>
            </a:r>
            <a:r>
              <a:rPr lang="en-US" sz="2400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진행</a:t>
            </a:r>
            <a:endParaRPr sz="2400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  <a:p>
            <a:pPr marL="355600" marR="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r>
              <a:rPr lang="en-US" sz="2400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6월 내 </a:t>
            </a:r>
            <a:r>
              <a:rPr lang="en-US" sz="2400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오픈</a:t>
            </a:r>
            <a:r>
              <a:rPr lang="en-US" sz="2400" dirty="0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예정</a:t>
            </a:r>
            <a:endParaRPr sz="2400" dirty="0">
              <a:solidFill>
                <a:srgbClr val="000000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3"/>
          <p:cNvSpPr txBox="1"/>
          <p:nvPr/>
        </p:nvSpPr>
        <p:spPr>
          <a:xfrm>
            <a:off x="1282052" y="739242"/>
            <a:ext cx="4498920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 b="1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Thank</a:t>
            </a:r>
            <a:endParaRPr dirty="0"/>
          </a:p>
        </p:txBody>
      </p:sp>
      <p:sp>
        <p:nvSpPr>
          <p:cNvPr id="195" name="Google Shape;195;p13"/>
          <p:cNvSpPr txBox="1"/>
          <p:nvPr/>
        </p:nvSpPr>
        <p:spPr>
          <a:xfrm>
            <a:off x="1284939" y="5940576"/>
            <a:ext cx="8734960" cy="33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Arial"/>
              <a:buNone/>
            </a:pPr>
            <a:r>
              <a:rPr lang="en-US" sz="80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* 본 문서는 지정된 수신인만을 위한 것이며, 부정경쟁방지 및 영업비밀보호에 관한 법률을 포함하여  관련 법령에 따라  보호의 대상이 되는 영업비밀, 산업기술 등을 포함하고 있을 수 있습니다.  </a:t>
            </a:r>
            <a:br>
              <a:rPr lang="en-US" sz="80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</a:br>
            <a:r>
              <a:rPr lang="en-US" sz="800">
                <a:solidFill>
                  <a:srgbClr val="7F7F7F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   따라서, 본 문서에 포함된 정보의 전부 또는 일부를  무단으로 제 3자에게 공개, 배포, 복사 또는 사용하는 것은  엄격히 금지됩니다.</a:t>
            </a:r>
            <a:endParaRPr sz="800">
              <a:solidFill>
                <a:srgbClr val="7F7F7F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196" name="Google Shape;196;p13"/>
          <p:cNvSpPr txBox="1"/>
          <p:nvPr/>
        </p:nvSpPr>
        <p:spPr>
          <a:xfrm>
            <a:off x="1284939" y="5663599"/>
            <a:ext cx="4247181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lvl="0">
              <a:buClr>
                <a:schemeClr val="dk1"/>
              </a:buClr>
              <a:buSzPts val="1200"/>
            </a:pPr>
            <a:r>
              <a:rPr lang="ko-KR" altLang="en-US" sz="1200" dirty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</a:rPr>
              <a:t>주식회사 엠파시</a:t>
            </a:r>
            <a:r>
              <a:rPr lang="en-US" sz="1200" dirty="0" smtClean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– </a:t>
            </a:r>
            <a:r>
              <a:rPr lang="ko-KR" altLang="en-US" sz="1200" dirty="0" err="1" smtClean="0">
                <a:solidFill>
                  <a:schemeClr val="dk1"/>
                </a:solidFill>
                <a:latin typeface="아리따-돋움4.0(OTF)-Medium" panose="02020603020101020101" pitchFamily="18" charset="-127"/>
                <a:ea typeface="아리따-돋움4.0(OTF)-Medium" panose="02020603020101020101" pitchFamily="18" charset="-127"/>
                <a:sym typeface="Arial"/>
              </a:rPr>
              <a:t>프로젝트명</a:t>
            </a:r>
            <a:endParaRPr sz="1200" dirty="0">
              <a:solidFill>
                <a:schemeClr val="dk1"/>
              </a:solidFill>
              <a:latin typeface="아리따-돋움4.0(OTF)-Medium" panose="02020603020101020101" pitchFamily="18" charset="-127"/>
              <a:ea typeface="아리따-돋움4.0(OTF)-Medium" panose="02020603020101020101" pitchFamily="18" charset="-127"/>
              <a:sym typeface="Arial"/>
            </a:endParaRPr>
          </a:p>
        </p:txBody>
      </p:sp>
      <p:sp>
        <p:nvSpPr>
          <p:cNvPr id="197" name="Google Shape;197;p13"/>
          <p:cNvSpPr txBox="1"/>
          <p:nvPr/>
        </p:nvSpPr>
        <p:spPr>
          <a:xfrm>
            <a:off x="1282052" y="1836522"/>
            <a:ext cx="5038968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 b="1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You</a:t>
            </a:r>
            <a:endParaRPr sz="12000" b="1" dirty="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458</Words>
  <Application>Microsoft Office PowerPoint</Application>
  <PresentationFormat>와이드스크린</PresentationFormat>
  <Paragraphs>106</Paragraphs>
  <Slides>13</Slides>
  <Notes>13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9" baseType="lpstr">
      <vt:lpstr>Malgun Gothic</vt:lpstr>
      <vt:lpstr>Noto Sans Symbols</vt:lpstr>
      <vt:lpstr>Arial</vt:lpstr>
      <vt:lpstr>아리따-돋움4.0(OTF)-Medium</vt:lpstr>
      <vt:lpstr>Titillium Web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Fixframe</cp:lastModifiedBy>
  <cp:revision>2</cp:revision>
  <dcterms:created xsi:type="dcterms:W3CDTF">2017-07-25T06:30:04Z</dcterms:created>
  <dcterms:modified xsi:type="dcterms:W3CDTF">2023-06-30T10:12:34Z</dcterms:modified>
</cp:coreProperties>
</file>