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6858000" cx="12192000"/>
  <p:notesSz cx="6761150" cy="9942500"/>
  <p:embeddedFontLst>
    <p:embeddedFont>
      <p:font typeface="Titillium Web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935">
          <p15:clr>
            <a:srgbClr val="A4A3A4"/>
          </p15:clr>
        </p15:guide>
        <p15:guide id="2" orient="horz" pos="2137">
          <p15:clr>
            <a:srgbClr val="A4A3A4"/>
          </p15:clr>
        </p15:guide>
        <p15:guide id="3" pos="3840">
          <p15:clr>
            <a:srgbClr val="A4A3A4"/>
          </p15:clr>
        </p15:guide>
        <p15:guide id="4" orient="horz" pos="1706">
          <p15:clr>
            <a:srgbClr val="A4A3A4"/>
          </p15:clr>
        </p15:guide>
        <p15:guide id="5" pos="6221">
          <p15:clr>
            <a:srgbClr val="A4A3A4"/>
          </p15:clr>
        </p15:guide>
        <p15:guide id="6" pos="846">
          <p15:clr>
            <a:srgbClr val="A4A3A4"/>
          </p15:clr>
        </p15:guide>
        <p15:guide id="7" orient="horz" pos="346">
          <p15:clr>
            <a:srgbClr val="A4A3A4"/>
          </p15:clr>
        </p15:guide>
        <p15:guide id="8" orient="horz" pos="1094">
          <p15:clr>
            <a:srgbClr val="A4A3A4"/>
          </p15:clr>
        </p15:guide>
        <p15:guide id="9" pos="257">
          <p15:clr>
            <a:srgbClr val="A4A3A4"/>
          </p15:clr>
        </p15:guide>
        <p15:guide id="10" pos="7423">
          <p15:clr>
            <a:srgbClr val="A4A3A4"/>
          </p15:clr>
        </p15:guide>
        <p15:guide id="11" orient="horz" pos="890">
          <p15:clr>
            <a:srgbClr val="A4A3A4"/>
          </p15:clr>
        </p15:guide>
      </p15:sldGuideLst>
    </p:ext>
    <p:ext uri="GoogleSlidesCustomDataVersion2">
      <go:slidesCustomData xmlns:go="http://customooxmlschemas.google.com/" r:id="rId27" roundtripDataSignature="AMtx7mhU/QKl77SAfzGW5AsS/LkFakQm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BCADDDE-668D-48C0-A4B3-94438C60EFDB}">
  <a:tblStyle styleId="{2BCADDDE-668D-48C0-A4B3-94438C60EFDB}" styleName="Table_0">
    <a:wholeTbl>
      <a:tcTxStyle b="off" i="off">
        <a:font>
          <a:latin typeface="맑은 고딕"/>
          <a:ea typeface="맑은 고딕"/>
          <a:cs typeface="맑은 고딕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 b="off" i="off"/>
      <a:tcStyle>
        <a:fill>
          <a:solidFill>
            <a:srgbClr val="D0DEEF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D0DEEF"/>
          </a:solidFill>
        </a:fill>
      </a:tcStyle>
    </a:band1V>
    <a:band2V>
      <a:tcTxStyle b="off" i="off"/>
    </a:band2V>
    <a:la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맑은 고딕"/>
          <a:ea typeface="맑은 고딕"/>
          <a:cs typeface="맑은 고딕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  <a:tblStyle styleId="{82B9BE0A-6C24-4DAB-BC58-7D30B76EDBDC}" styleName="Table_1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935" orient="horz"/>
        <p:guide pos="2137" orient="horz"/>
        <p:guide pos="3840"/>
        <p:guide pos="1706" orient="horz"/>
        <p:guide pos="6221"/>
        <p:guide pos="846"/>
        <p:guide pos="346" orient="horz"/>
        <p:guide pos="1094" orient="horz"/>
        <p:guide pos="257"/>
        <p:guide pos="7423"/>
        <p:guide pos="890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font" Target="fonts/TitilliumWeb-bold.fntdata"/><Relationship Id="rId23" Type="http://schemas.openxmlformats.org/officeDocument/2006/relationships/font" Target="fonts/TitilliumWeb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TitilliumWeb-boldItalic.fntdata"/><Relationship Id="rId25" Type="http://schemas.openxmlformats.org/officeDocument/2006/relationships/font" Target="fonts/TitilliumWeb-italic.fntdata"/><Relationship Id="rId27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29837" cy="4988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29761" y="0"/>
            <a:ext cx="2929837" cy="4988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ko-KR" sz="12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" name="Google Shape;24;p1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" name="Google Shape;25;p1:notes"/>
          <p:cNvSpPr txBox="1"/>
          <p:nvPr>
            <p:ph idx="12" type="sldNum"/>
          </p:nvPr>
        </p:nvSpPr>
        <p:spPr>
          <a:xfrm>
            <a:off x="3829761" y="9443662"/>
            <a:ext cx="2929837" cy="4988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" name="Google Shape;32;p2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" name="Google Shape;39;p3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4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" name="Google Shape;50;p4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8" name="Google Shape;58;p5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6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5" name="Google Shape;65;p6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2" name="Google Shape;72;p7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8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2" name="Google Shape;102;p8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9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0" name="Google Shape;110;p9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0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" name="Google Shape;117;p10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1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4" name="Google Shape;124;p11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2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1" name="Google Shape;131;p12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3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" name="Google Shape;138;p13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4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5" name="Google Shape;145;p14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2" name="Google Shape;152;p15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6:notes"/>
          <p:cNvSpPr txBox="1"/>
          <p:nvPr>
            <p:ph idx="1" type="body"/>
          </p:nvPr>
        </p:nvSpPr>
        <p:spPr>
          <a:xfrm>
            <a:off x="676117" y="4784835"/>
            <a:ext cx="5408930" cy="39148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9" name="Google Shape;159;p16:notes"/>
          <p:cNvSpPr/>
          <p:nvPr>
            <p:ph idx="2" type="sldImg"/>
          </p:nvPr>
        </p:nvSpPr>
        <p:spPr>
          <a:xfrm>
            <a:off x="398463" y="1243013"/>
            <a:ext cx="5964237" cy="33559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슬라이드">
  <p:cSld name="제목 슬라이드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/>
          <p:nvPr/>
        </p:nvSpPr>
        <p:spPr>
          <a:xfrm>
            <a:off x="5029200" y="6589715"/>
            <a:ext cx="2133601" cy="21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00" spcFirstLastPara="1" rIns="9140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ko-KR" sz="800" u="none" cap="none" strike="noStrik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800" u="none" cap="none" strike="noStrike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" name="Google Shape;17;p18"/>
          <p:cNvCxnSpPr/>
          <p:nvPr/>
        </p:nvCxnSpPr>
        <p:spPr>
          <a:xfrm rot="10800000">
            <a:off x="128470" y="6524625"/>
            <a:ext cx="11909201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8" name="Google Shape;18;p18"/>
          <p:cNvSpPr txBox="1"/>
          <p:nvPr/>
        </p:nvSpPr>
        <p:spPr>
          <a:xfrm>
            <a:off x="9379611" y="96893"/>
            <a:ext cx="2658060" cy="2769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ko-KR" sz="1200" u="none" cap="none" strike="noStrik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Project completion report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" name="Google Shape;19;p18"/>
          <p:cNvCxnSpPr/>
          <p:nvPr/>
        </p:nvCxnSpPr>
        <p:spPr>
          <a:xfrm>
            <a:off x="128468" y="476672"/>
            <a:ext cx="11909203" cy="0"/>
          </a:xfrm>
          <a:prstGeom prst="straightConnector1">
            <a:avLst/>
          </a:prstGeom>
          <a:noFill/>
          <a:ln cap="flat" cmpd="sng" w="9525">
            <a:solidFill>
              <a:srgbClr val="D0CECE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orient="horz" pos="200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제목 슬라이드">
  <p:cSld name="1_제목 슬라이드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orient="horz" pos="2001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제목 및 내용">
  <p:cSld name="제목 및 내용">
    <p:bg>
      <p:bgPr>
        <a:solidFill>
          <a:schemeClr val="dk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b="0" i="0" sz="4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2" name="Google Shape;1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3" name="Google Shape;1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  <p:sp>
        <p:nvSpPr>
          <p:cNvPr id="14" name="Google Shape;1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ko-K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1"/>
          <p:cNvSpPr txBox="1"/>
          <p:nvPr/>
        </p:nvSpPr>
        <p:spPr>
          <a:xfrm>
            <a:off x="1439693" y="1013193"/>
            <a:ext cx="6293700" cy="26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ko-K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프로젝트명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ko-K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시스템 개발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ko-KR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완료보고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ko-KR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2022.05.30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" name="Google Shape;2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6059" y="5967732"/>
            <a:ext cx="1039856" cy="3700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"/>
          <p:cNvSpPr txBox="1"/>
          <p:nvPr/>
        </p:nvSpPr>
        <p:spPr>
          <a:xfrm>
            <a:off x="2722764" y="2427835"/>
            <a:ext cx="6746492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ko-KR" sz="5000" u="none" cap="none" strike="noStrik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1. Project Overview</a:t>
            </a:r>
            <a:endParaRPr b="0" i="0" sz="50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  <p:sp>
        <p:nvSpPr>
          <p:cNvPr id="35" name="Google Shape;35;p2"/>
          <p:cNvSpPr txBox="1"/>
          <p:nvPr/>
        </p:nvSpPr>
        <p:spPr>
          <a:xfrm>
            <a:off x="4465653" y="3556132"/>
            <a:ext cx="3260714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ko-KR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프로젝트 현황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" name="Google Shape;36;p2"/>
          <p:cNvCxnSpPr/>
          <p:nvPr/>
        </p:nvCxnSpPr>
        <p:spPr>
          <a:xfrm>
            <a:off x="5106248" y="3413218"/>
            <a:ext cx="1979525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"/>
          <p:cNvSpPr txBox="1"/>
          <p:nvPr/>
        </p:nvSpPr>
        <p:spPr>
          <a:xfrm>
            <a:off x="67091" y="80035"/>
            <a:ext cx="2117650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ko-K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프로젝트 현황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3"/>
          <p:cNvSpPr txBox="1"/>
          <p:nvPr/>
        </p:nvSpPr>
        <p:spPr>
          <a:xfrm>
            <a:off x="5300324" y="739242"/>
            <a:ext cx="1591430" cy="5539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ko-KR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개요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3"/>
          <p:cNvSpPr txBox="1"/>
          <p:nvPr/>
        </p:nvSpPr>
        <p:spPr>
          <a:xfrm>
            <a:off x="779092" y="1516813"/>
            <a:ext cx="1033007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ko-K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프로젝트 명 : 솔티드 원격 모니터링(App 및 Web) 시스템 개발 </a:t>
            </a: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(프로젝트관리자(PM), 기획(PL) 용역 도급)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3"/>
          <p:cNvSpPr txBox="1"/>
          <p:nvPr/>
        </p:nvSpPr>
        <p:spPr>
          <a:xfrm>
            <a:off x="779092" y="2281862"/>
            <a:ext cx="1925527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ko-K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프로젝트 범위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3"/>
          <p:cNvSpPr txBox="1"/>
          <p:nvPr/>
        </p:nvSpPr>
        <p:spPr>
          <a:xfrm>
            <a:off x="779092" y="4114073"/>
            <a:ext cx="6934912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ko-K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프로젝트 기간 : 2021년 9월 1일 ~ 2022년 5월 31일 (9개월)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3"/>
          <p:cNvSpPr txBox="1"/>
          <p:nvPr/>
        </p:nvSpPr>
        <p:spPr>
          <a:xfrm>
            <a:off x="1117600" y="4591799"/>
            <a:ext cx="5576444" cy="6309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수행 기간 :  2021년 9월  ~ 2022년 5 월  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검수 완료일 : 2022년 5월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3"/>
          <p:cNvSpPr txBox="1"/>
          <p:nvPr/>
        </p:nvSpPr>
        <p:spPr>
          <a:xfrm>
            <a:off x="1117600" y="2628089"/>
            <a:ext cx="10312400" cy="10617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NEUROGAIT HCP용 Web 구축 : 기존 Smart Gait Beta App 서비스 데이터를 관리하고 확인할 수 있는 Web 서비스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NEUROGAIT Patient 용 서비스 구축 : iOS / Android Phone 전용 APP 구축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17145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Char char="▪"/>
            </a:pPr>
            <a:r>
              <a:rPr b="0" i="0" lang="ko-KR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Master Admin Web 구축 : 전체 페이지 운영 및 데이터 관리를 위한 Back Office 개발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4"/>
          <p:cNvPicPr preferRelativeResize="0"/>
          <p:nvPr/>
        </p:nvPicPr>
        <p:blipFill rotWithShape="1">
          <a:blip r:embed="rId3">
            <a:alphaModFix/>
          </a:blip>
          <a:srcRect b="733" l="2126" r="3409" t="3069"/>
          <a:stretch/>
        </p:blipFill>
        <p:spPr>
          <a:xfrm>
            <a:off x="1168397" y="1195811"/>
            <a:ext cx="9309101" cy="5301406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4"/>
          <p:cNvSpPr txBox="1"/>
          <p:nvPr/>
        </p:nvSpPr>
        <p:spPr>
          <a:xfrm>
            <a:off x="5096783" y="739242"/>
            <a:ext cx="1998435" cy="5539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ko-KR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추진 일정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4"/>
          <p:cNvSpPr txBox="1"/>
          <p:nvPr/>
        </p:nvSpPr>
        <p:spPr>
          <a:xfrm>
            <a:off x="67091" y="80035"/>
            <a:ext cx="2172882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ko-K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프로젝트 현황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6410325" y="1293240"/>
            <a:ext cx="1038225" cy="5165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"/>
          <p:cNvSpPr txBox="1"/>
          <p:nvPr/>
        </p:nvSpPr>
        <p:spPr>
          <a:xfrm>
            <a:off x="67091" y="80035"/>
            <a:ext cx="2553371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ko-K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프로젝트 현황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5"/>
          <p:cNvSpPr txBox="1"/>
          <p:nvPr/>
        </p:nvSpPr>
        <p:spPr>
          <a:xfrm>
            <a:off x="3661768" y="739241"/>
            <a:ext cx="4868542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ko-KR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프로젝트 구축 범위 (1/2)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2" name="Google Shape;62;p5"/>
          <p:cNvGraphicFramePr/>
          <p:nvPr/>
        </p:nvGraphicFramePr>
        <p:xfrm>
          <a:off x="407990" y="155983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{2BCADDDE-668D-48C0-A4B3-94438C60EFDB}</a:tableStyleId>
              </a:tblPr>
              <a:tblGrid>
                <a:gridCol w="1241600"/>
                <a:gridCol w="1118450"/>
                <a:gridCol w="90159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구분</a:t>
                      </a:r>
                      <a:endParaRPr b="1"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서비스명</a:t>
                      </a:r>
                      <a:endParaRPr b="1"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주요 내용</a:t>
                      </a:r>
                      <a:endParaRPr b="1"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7F7F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공통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전체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b="1" lang="ko-KR" sz="1000" u="sng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NEUROGAIT Patient App은 Android OS와 iOS OS 에서 모두 구동될 수 있도록 개발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b="1" lang="ko-KR" sz="1000" u="sng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NEUROGAIT </a:t>
                      </a:r>
                      <a:r>
                        <a:rPr b="1" lang="ko-KR" sz="1000" u="sng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Patient App은 당사가 제공하는 Bluetooth API를 통해 NEUROGAIT Insole과 연결 가능하도록 개발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b="1" lang="ko-KR" sz="1000" u="sng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1st phase 와 2nd phase를 모두 개발하되, </a:t>
                      </a:r>
                      <a:r>
                        <a:rPr b="1" lang="ko-KR" sz="1000" u="sng" cap="none" strike="sng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대내/외 환경에 따른 당사의 요청에 따라 일부 기능을 Open/Close가 가능하도록 구현되어야 함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NEUROGAIT Insole을 통해 수집된 Data는 당사가 요청하는 기준에 따라 NEUROGAIT Beta(기존 앱), </a:t>
                      </a:r>
                      <a:r>
                        <a:rPr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NEUROGAIT</a:t>
                      </a: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, 관리용 Web 모두 호환 가능하도록 개발되어야 함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NEUROGAIT </a:t>
                      </a: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에서 수집된 모든 정보는 SALTED 클라우드 서버로 전송이 가능해야 함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1st phase의 ‘일상 보행패턴 모니터링’은 NEUROGAIT App의 Default 기능으로써, App과 NEUROGAIT Insole이 연결된 상태에서 자동으로(상시) 수집될 수 있어야 함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2nd phase에서 ‘실시간 동기화’ 정보는 ‘클라우드 서버’를 통해 연결된 담당 HCP의 App으로 실시간 확인이 가능해야 함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‘이상보행패턴 알림’ 기능은 환자용 App에서 팝업 알림 형태로 구현되며, HCP용 App에서도 확인가능해야 함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이상보행패턴에 대한 가이드라인은 당사가 제공함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2nd phase에서 유-헬스케어 의료기기 인증을 목표로 함에 따라, 유-헬스케어 의료기기  가이드라인에 의해 개발되어야 함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Web서비스는 SMARTGAIT Beta(기존 HCP용 App)의 Web 버전과 TELECARE(가칭) App을 통해 수집된 모든 데이터를 관리할 수 있는 Admin으로 구축되어야 함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기타 개인 정보 및 의료 정보 보호 관련 암호화 및 보안 가이드라인 준수해야 함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공통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Master Admin Web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NEUROGAIT  </a:t>
                      </a: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HCP App과 </a:t>
                      </a:r>
                      <a:r>
                        <a:rPr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NEUROGAIT  </a:t>
                      </a: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Patient용 App을 통해 수집된 데이터를 관리하기 위한 반응형웹 기반의 웹사이트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Windows : Edge, Chrome, Firefox 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Mac : Chrome, Safari, Firefox 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DB / 백엔드 서버 Rest API는 솔티드에서 담당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Web에서는 UI만 담당 (웨이브온)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Docker로 deploy 할 수 있도록 구성 필요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Frontend Framework 선호 (Vue, React, Flutter)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6"/>
          <p:cNvSpPr txBox="1"/>
          <p:nvPr/>
        </p:nvSpPr>
        <p:spPr>
          <a:xfrm>
            <a:off x="67091" y="80035"/>
            <a:ext cx="2289483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ko-K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프로젝트 현황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6"/>
          <p:cNvSpPr txBox="1"/>
          <p:nvPr/>
        </p:nvSpPr>
        <p:spPr>
          <a:xfrm>
            <a:off x="2851694" y="739241"/>
            <a:ext cx="6488688" cy="5539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ko-KR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프로젝트 구축 범위 (2/2)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69" name="Google Shape;69;p6"/>
          <p:cNvGraphicFramePr/>
          <p:nvPr/>
        </p:nvGraphicFramePr>
        <p:xfrm>
          <a:off x="407990" y="155983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{2BCADDDE-668D-48C0-A4B3-94438C60EFDB}</a:tableStyleId>
              </a:tblPr>
              <a:tblGrid>
                <a:gridCol w="1241600"/>
                <a:gridCol w="1118450"/>
                <a:gridCol w="901597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구분</a:t>
                      </a:r>
                      <a:endParaRPr b="1"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서비스명</a:t>
                      </a:r>
                      <a:endParaRPr b="1"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b="1"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주요 내용</a:t>
                      </a:r>
                      <a:endParaRPr b="1"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F7F7F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공통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ko-K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NEUROGAIT HCP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HCP용 Web – Windows 10, Mac, Linux 상용 웹 브라우저(Chrome)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DB / 백엔드 서버 Rest API는 솔티드에서 담당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Web에서는 UI만 담당 (웨이브온)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Frontend Framework 선호 (Vue, React, Flutter)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ko-K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공통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ko-K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NEUROGAIT Patient</a:t>
                      </a:r>
                      <a:endParaRPr sz="11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Patient APP (iOS / Android) – iOS 11, Phone 8; Android 8.0 Oreo, Galaxy S8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백엔드 서버 Rest API 및 블루투스 기기 연동 관련 SDK는 솔티드에서 제공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개발범위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솔티드 개발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NEUROGAIT_HCP App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전체 back-end 구축 및 DB Scheme 구축 : 요구사항 전체 API 리스트 제공, 메일 전송 서비스 구축, SMS 전송 및 인증 구축, 기타 기획서 전체 기능 (회원 가입, 로그인, 환자 관리 모든 기능 등)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환자 관련 문진 알고리즘 정보 및 환자 정보 관련 알고리즘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FCM 푸시 서버 구축 </a:t>
                      </a:r>
                      <a:endParaRPr b="1" sz="1000" u="sng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전체 디자인 및 반응형 웹 퍼블리싱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Patient app용 인솔 연동 SDK 지원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배포 및 서버 운영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70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ko-KR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개발범위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ko-KR" sz="11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웨이브온 개발</a:t>
                      </a:r>
                      <a:endParaRPr sz="1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NEUROGAIT Patient App (aos, ios) / 하이브리드 app : 다국어 지원, FCM 푸시 지원, docker 배포 구성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Master Admin Web (front-end) : 영문으로만 개발, docker 배포 구성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-171450" lvl="0" marL="171450" marR="0" rtl="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Char char="-"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NEUROGAIT HCP Web (front-end) : 다국어 지원, docker 배포 구성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7"/>
          <p:cNvSpPr txBox="1"/>
          <p:nvPr/>
        </p:nvSpPr>
        <p:spPr>
          <a:xfrm>
            <a:off x="5220549" y="739241"/>
            <a:ext cx="1750984" cy="5539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ko-KR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조직도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7"/>
          <p:cNvSpPr txBox="1"/>
          <p:nvPr/>
        </p:nvSpPr>
        <p:spPr>
          <a:xfrm>
            <a:off x="67091" y="80035"/>
            <a:ext cx="2307894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ko-K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프로젝트 현황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6" name="Google Shape;76;p7"/>
          <p:cNvGrpSpPr/>
          <p:nvPr/>
        </p:nvGrpSpPr>
        <p:grpSpPr>
          <a:xfrm>
            <a:off x="2103034" y="1751341"/>
            <a:ext cx="7985932" cy="4302890"/>
            <a:chOff x="1993403" y="2371598"/>
            <a:chExt cx="7985932" cy="4302890"/>
          </a:xfrm>
        </p:grpSpPr>
        <p:sp>
          <p:nvSpPr>
            <p:cNvPr id="77" name="Google Shape;77;p7"/>
            <p:cNvSpPr/>
            <p:nvPr/>
          </p:nvSpPr>
          <p:spPr>
            <a:xfrm>
              <a:off x="3995068" y="2796083"/>
              <a:ext cx="4284912" cy="1108722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rgbClr val="7F7F7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7875" lIns="95775" spcFirstLastPara="1" rIns="95775" wrap="square" tIns="4787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ko-KR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Project Management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7"/>
            <p:cNvSpPr txBox="1"/>
            <p:nvPr/>
          </p:nvSpPr>
          <p:spPr>
            <a:xfrm>
              <a:off x="2410840" y="2371598"/>
              <a:ext cx="7441010" cy="2769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00" spcFirstLastPara="1" rIns="91400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Noto Sans Symbols"/>
                <a:buChar char="▪"/>
              </a:pPr>
              <a:r>
                <a:rPr b="0" i="0" lang="ko-KR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유사 사업에서 성공적인 프로젝트 경험을 이끌었던 Best Member들을 우선 배치하여 프로젝트 성공 확률을 증진</a:t>
              </a:r>
              <a:endPara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7"/>
            <p:cNvSpPr/>
            <p:nvPr/>
          </p:nvSpPr>
          <p:spPr>
            <a:xfrm>
              <a:off x="1993403" y="4308251"/>
              <a:ext cx="1883826" cy="3095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45700" lIns="91400" spcFirstLastPara="1" rIns="914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ko-KR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Strategy  Planning Div</a:t>
              </a:r>
              <a:endParaRPr b="1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7"/>
            <p:cNvSpPr/>
            <p:nvPr/>
          </p:nvSpPr>
          <p:spPr>
            <a:xfrm>
              <a:off x="4076334" y="4308251"/>
              <a:ext cx="1748335" cy="3095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45700" lIns="91400" spcFirstLastPara="1" rIns="914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ko-KR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U.I. Design Div</a:t>
              </a:r>
              <a:endParaRPr b="1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7"/>
            <p:cNvSpPr/>
            <p:nvPr/>
          </p:nvSpPr>
          <p:spPr>
            <a:xfrm>
              <a:off x="6038591" y="4308251"/>
              <a:ext cx="1870048" cy="3095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45700" lIns="91400" spcFirstLastPara="1" rIns="914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ko-KR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Web  Platform Div</a:t>
              </a:r>
              <a:endParaRPr b="1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2" name="Google Shape;82;p7"/>
            <p:cNvCxnSpPr>
              <a:stCxn id="79" idx="0"/>
              <a:endCxn id="77" idx="2"/>
            </p:cNvCxnSpPr>
            <p:nvPr/>
          </p:nvCxnSpPr>
          <p:spPr>
            <a:xfrm rot="-5400000">
              <a:off x="4334666" y="2505401"/>
              <a:ext cx="403500" cy="3202200"/>
            </a:xfrm>
            <a:prstGeom prst="bentConnector3">
              <a:avLst>
                <a:gd fmla="val -103740" name="adj1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3" name="Google Shape;83;p7"/>
            <p:cNvCxnSpPr>
              <a:stCxn id="77" idx="2"/>
              <a:endCxn id="80" idx="0"/>
            </p:cNvCxnSpPr>
            <p:nvPr/>
          </p:nvCxnSpPr>
          <p:spPr>
            <a:xfrm rot="5400000">
              <a:off x="5342224" y="3513005"/>
              <a:ext cx="403500" cy="1187100"/>
            </a:xfrm>
            <a:prstGeom prst="bentConnector3">
              <a:avLst>
                <a:gd fmla="val 203740" name="adj1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4" name="Google Shape;84;p7"/>
            <p:cNvCxnSpPr>
              <a:stCxn id="81" idx="0"/>
              <a:endCxn id="77" idx="2"/>
            </p:cNvCxnSpPr>
            <p:nvPr/>
          </p:nvCxnSpPr>
          <p:spPr>
            <a:xfrm flipH="1" rot="5400000">
              <a:off x="6353815" y="3688451"/>
              <a:ext cx="403500" cy="836100"/>
            </a:xfrm>
            <a:prstGeom prst="bentConnector3">
              <a:avLst>
                <a:gd fmla="val -103740" name="adj1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85" name="Google Shape;85;p7"/>
            <p:cNvSpPr/>
            <p:nvPr/>
          </p:nvSpPr>
          <p:spPr>
            <a:xfrm>
              <a:off x="8083093" y="4308251"/>
              <a:ext cx="1896242" cy="3095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45700" lIns="91400" spcFirstLastPara="1" rIns="914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ko-KR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Web/App Platform Div</a:t>
              </a:r>
              <a:endParaRPr b="1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86" name="Google Shape;86;p7"/>
            <p:cNvCxnSpPr>
              <a:stCxn id="85" idx="0"/>
              <a:endCxn id="77" idx="2"/>
            </p:cNvCxnSpPr>
            <p:nvPr/>
          </p:nvCxnSpPr>
          <p:spPr>
            <a:xfrm flipH="1" rot="5400000">
              <a:off x="7382564" y="2659601"/>
              <a:ext cx="403500" cy="2893800"/>
            </a:xfrm>
            <a:prstGeom prst="bentConnector3">
              <a:avLst>
                <a:gd fmla="val -103740" name="adj1"/>
              </a:avLst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87" name="Google Shape;87;p7"/>
            <p:cNvSpPr/>
            <p:nvPr/>
          </p:nvSpPr>
          <p:spPr>
            <a:xfrm>
              <a:off x="6212293" y="3040952"/>
              <a:ext cx="1908171" cy="3095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45700" lIns="91400" spcFirstLastPara="1" rIns="914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ko-KR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(주)엠파시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7"/>
            <p:cNvSpPr/>
            <p:nvPr/>
          </p:nvSpPr>
          <p:spPr>
            <a:xfrm>
              <a:off x="6213877" y="3350514"/>
              <a:ext cx="1906587" cy="456167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00" spcFirstLastPara="1" rIns="914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ko-KR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프로젝트  관리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7"/>
            <p:cNvSpPr/>
            <p:nvPr/>
          </p:nvSpPr>
          <p:spPr>
            <a:xfrm>
              <a:off x="4152661" y="3031867"/>
              <a:ext cx="1895475" cy="30956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45700" lIns="91400" spcFirstLastPara="1" rIns="914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Arial"/>
                <a:buNone/>
              </a:pPr>
              <a:r>
                <a:rPr b="0" i="0" lang="ko-KR" sz="12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솔티드㈜</a:t>
              </a:r>
              <a:endParaRPr b="0" i="0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7"/>
            <p:cNvSpPr/>
            <p:nvPr/>
          </p:nvSpPr>
          <p:spPr>
            <a:xfrm>
              <a:off x="4152661" y="3335948"/>
              <a:ext cx="1897059" cy="456167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00" spcFirstLastPara="1" rIns="91400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ko-KR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프로젝트 관리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7"/>
            <p:cNvSpPr/>
            <p:nvPr/>
          </p:nvSpPr>
          <p:spPr>
            <a:xfrm>
              <a:off x="4076334" y="4732736"/>
              <a:ext cx="1748335" cy="735742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7875" lIns="95775" spcFirstLastPara="1" rIns="95775" wrap="square" tIns="47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ko-KR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Art Director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ko-KR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디자인 전략                                      </a:t>
              </a:r>
              <a:br>
                <a:rPr b="0" i="0" lang="ko-KR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ko-KR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디자인 퀄리티관리 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ko-KR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스타일 가이드 수립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7"/>
            <p:cNvSpPr/>
            <p:nvPr/>
          </p:nvSpPr>
          <p:spPr>
            <a:xfrm>
              <a:off x="1994260" y="4744114"/>
              <a:ext cx="1882969" cy="974668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7875" lIns="95775" spcFirstLastPara="1" rIns="95775" wrap="square" tIns="47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ko-KR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Project Manager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6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ko-KR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프로젝트 진행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6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ko-KR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요구분석 정의</a:t>
              </a:r>
              <a:br>
                <a:rPr b="0" i="0" lang="ko-KR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ko-KR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사이트 기획</a:t>
              </a:r>
              <a:endPara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8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7"/>
            <p:cNvSpPr/>
            <p:nvPr/>
          </p:nvSpPr>
          <p:spPr>
            <a:xfrm>
              <a:off x="1994260" y="5718782"/>
              <a:ext cx="1882969" cy="845724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7875" lIns="95775" spcFirstLastPara="1" rIns="95775" wrap="square" tIns="47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ko-KR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I. A. Planner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16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ko-KR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콘텐츠 기획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ko-KR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제작관련 문서</a:t>
              </a:r>
              <a:br>
                <a:rPr b="0" i="0" lang="ko-KR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ko-KR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IA 및 U.I. 기획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7"/>
            <p:cNvSpPr/>
            <p:nvPr/>
          </p:nvSpPr>
          <p:spPr>
            <a:xfrm>
              <a:off x="4076334" y="5468478"/>
              <a:ext cx="1748335" cy="603005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7875" lIns="95775" spcFirstLastPara="1" rIns="95775" wrap="square" tIns="47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ko-KR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U.I. Designer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ko-KR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디자인 작업     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ko-KR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그래픽 디자인 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7"/>
            <p:cNvSpPr/>
            <p:nvPr/>
          </p:nvSpPr>
          <p:spPr>
            <a:xfrm>
              <a:off x="8083093" y="4715669"/>
              <a:ext cx="1896242" cy="1133953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7875" lIns="95775" spcFirstLastPara="1" rIns="95775" wrap="square" tIns="47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ko-KR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Technical Director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ko-KR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개발환경 분석</a:t>
              </a:r>
              <a:endPara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ko-KR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시스템 및 DB 설계</a:t>
              </a:r>
              <a:endPara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ko-KR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모듈분석 /기능개선 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ko-KR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신규모듈개발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ko-KR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관리시스템 개발</a:t>
              </a:r>
              <a:endPara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ko-KR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보안 검증</a:t>
              </a:r>
              <a:endPara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7"/>
            <p:cNvSpPr/>
            <p:nvPr/>
          </p:nvSpPr>
          <p:spPr>
            <a:xfrm>
              <a:off x="6012397" y="4746009"/>
              <a:ext cx="1896242" cy="707299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7875" lIns="95775" spcFirstLastPara="1" rIns="95775" wrap="square" tIns="47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ko-KR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Front Interaction</a:t>
              </a:r>
              <a:endParaRPr b="1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ko-KR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코딩가이드 개발</a:t>
              </a:r>
              <a:endPara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ko-KR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웹/모바일 표준 코딩</a:t>
              </a:r>
              <a:endPara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ko-KR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웹표준/접근성 구축</a:t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7"/>
            <p:cNvSpPr/>
            <p:nvPr/>
          </p:nvSpPr>
          <p:spPr>
            <a:xfrm>
              <a:off x="4076334" y="6071483"/>
              <a:ext cx="1748335" cy="603005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7875" lIns="95775" spcFirstLastPara="1" rIns="95775" wrap="square" tIns="47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ko-KR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Illustrator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ko-KR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일러스트 디자인 작업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7"/>
            <p:cNvSpPr/>
            <p:nvPr/>
          </p:nvSpPr>
          <p:spPr>
            <a:xfrm>
              <a:off x="6012397" y="5449860"/>
              <a:ext cx="1896242" cy="707299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7875" lIns="95775" spcFirstLastPara="1" rIns="95775" wrap="square" tIns="47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ko-KR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Xml </a:t>
              </a:r>
              <a:endParaRPr b="1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ko-KR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파일 정의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ko-KR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페이지 코딩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0" i="0" lang="ko-KR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t/>
              </a:r>
              <a:endPara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7"/>
            <p:cNvSpPr/>
            <p:nvPr/>
          </p:nvSpPr>
          <p:spPr>
            <a:xfrm>
              <a:off x="8083093" y="5849623"/>
              <a:ext cx="1896242" cy="610796"/>
            </a:xfrm>
            <a:prstGeom prst="rect">
              <a:avLst/>
            </a:prstGeom>
            <a:solidFill>
              <a:schemeClr val="lt1"/>
            </a:solidFill>
            <a:ln cap="flat" cmpd="sng" w="12700">
              <a:solidFill>
                <a:schemeClr val="lt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7875" lIns="95775" spcFirstLastPara="1" rIns="95775" wrap="square" tIns="478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900"/>
                <a:buFont typeface="Arial"/>
                <a:buNone/>
              </a:pPr>
              <a:r>
                <a:rPr b="1" i="0" lang="ko-KR" sz="9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Application Director 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ko-KR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Android App 개발</a:t>
              </a:r>
              <a:endPara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800"/>
                <a:buFont typeface="Arial"/>
                <a:buNone/>
              </a:pPr>
              <a:r>
                <a:rPr b="0" i="0" lang="ko-KR" sz="8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iOS App 개발</a:t>
              </a:r>
              <a:endParaRPr b="0" i="0" sz="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8"/>
          <p:cNvSpPr txBox="1"/>
          <p:nvPr/>
        </p:nvSpPr>
        <p:spPr>
          <a:xfrm>
            <a:off x="4312282" y="739241"/>
            <a:ext cx="3567514" cy="5539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ko-KR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역할 및 업무 분장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05" name="Google Shape;105;p8"/>
          <p:cNvGraphicFramePr/>
          <p:nvPr/>
        </p:nvGraphicFramePr>
        <p:xfrm>
          <a:off x="412588" y="16424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{82B9BE0A-6C24-4DAB-BC58-7D30B76EDBDC}</a:tableStyleId>
              </a:tblPr>
              <a:tblGrid>
                <a:gridCol w="1788225"/>
                <a:gridCol w="1879575"/>
                <a:gridCol w="1231000"/>
                <a:gridCol w="6472650"/>
              </a:tblGrid>
              <a:tr h="216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1C3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141C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구분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1C3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141C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직무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1C3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141C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등급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41C30"/>
                        </a:buClr>
                        <a:buSzPts val="1000"/>
                        <a:buFont typeface="Arial"/>
                        <a:buNone/>
                      </a:pPr>
                      <a:r>
                        <a:rPr b="1" i="0" lang="ko-KR" sz="1000" u="none" cap="none" strike="noStrike">
                          <a:solidFill>
                            <a:srgbClr val="141C3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역할</a:t>
                      </a:r>
                      <a:endParaRPr b="1" i="0" sz="1000" u="none" cap="none" strike="noStrike">
                        <a:solidFill>
                          <a:srgbClr val="141C3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/>
                    </a:solidFill>
                  </a:tcPr>
                </a:tc>
              </a:tr>
              <a:tr h="249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Management</a:t>
                      </a:r>
                      <a:endParaRPr b="1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PM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특급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프로젝트의 수행에 대한 총괄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275"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Planning</a:t>
                      </a:r>
                      <a:endParaRPr b="1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기획 PL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고급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2CC"/>
                    </a:solidFill>
                  </a:tcPr>
                </a:tc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구축 프로젝트 내 각 영역간 업무조율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화면 설계 및 UI/UX 기획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2000" marB="72000" marR="68575" marL="1440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27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기획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중급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24927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기획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초급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249275"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U.I Design</a:t>
                      </a:r>
                      <a:endParaRPr b="1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디자인 PL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고급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화면 디자인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화면 디자인 및 화면 표준화 작업 및 표준 가이드 작성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2000" marB="72000" marR="5100" marL="1440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4927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디자인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고급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24927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디자인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중급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226200"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Html Publishing</a:t>
                      </a:r>
                      <a:endParaRPr b="1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퍼블리싱 PL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25" marB="0" marR="6625" marL="995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고급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row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퍼블리싱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화면 디자인의 웹 퍼블리싱 진행 및 표준 퍼블리싱 가이드 작성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2000" marB="72000" marR="5100" marL="1440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262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퍼블리싱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25" marB="0" marR="6625" marL="995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고급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vMerge="1"/>
              </a:tr>
              <a:tr h="226200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퍼블리싱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6625" marB="0" marR="6625" marL="995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중급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vMerge="1"/>
              </a:tr>
              <a:tr h="249275">
                <a:tc rowSpan="8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1"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Development</a:t>
                      </a:r>
                      <a:endParaRPr b="1"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개발 PL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고급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rowSpan="8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시스템 개발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- 시스템 구축/개발 및 데이터 표준화 정책 수립, App, API, Web 개발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72000" marB="72000" marR="5100" marL="14400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  <a:tr h="24927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개발(App)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중급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vMerge="1"/>
              </a:tr>
              <a:tr h="24927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개발(App)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고급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vMerge="1"/>
              </a:tr>
              <a:tr h="24927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개발(서버)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특급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vMerge="1"/>
              </a:tr>
              <a:tr h="24927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개발(Web)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특급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vMerge="1"/>
              </a:tr>
              <a:tr h="24927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개발(Web)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고급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vMerge="1"/>
              </a:tr>
              <a:tr h="24927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개발(Web)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특급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vMerge="1"/>
              </a:tr>
              <a:tr h="249275">
                <a:tc vMerge="1"/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개발(Web)</a:t>
                      </a:r>
                      <a:endParaRPr sz="10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b="0" i="0" lang="ko-KR" sz="10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고급</a:t>
                      </a:r>
                      <a:endParaRPr b="0" i="0" sz="10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 vMerge="1"/>
              </a:tr>
              <a:tr h="249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QA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8D8D8">
                        <a:alpha val="4941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QA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ko-KR" sz="10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중급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00"/>
                        <a:buFont typeface="Malgun Gothic"/>
                        <a:buNone/>
                      </a:pPr>
                      <a:r>
                        <a:t/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6" name="Google Shape;106;p8"/>
          <p:cNvSpPr/>
          <p:nvPr/>
        </p:nvSpPr>
        <p:spPr>
          <a:xfrm>
            <a:off x="412589" y="1293239"/>
            <a:ext cx="9081268" cy="422136"/>
          </a:xfrm>
          <a:prstGeom prst="rect">
            <a:avLst/>
          </a:prstGeom>
          <a:noFill/>
          <a:ln>
            <a:noFill/>
          </a:ln>
        </p:spPr>
        <p:txBody>
          <a:bodyPr anchorCtr="0" anchor="ctr" bIns="72000" lIns="72000" spcFirstLastPara="1" rIns="72000" wrap="square" tIns="720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ko-KR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본 프로젝트의 투입인력과 업무분장 및 역할은 다음과 같습니다.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8"/>
          <p:cNvSpPr txBox="1"/>
          <p:nvPr/>
        </p:nvSpPr>
        <p:spPr>
          <a:xfrm>
            <a:off x="67091" y="80035"/>
            <a:ext cx="2013322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ko-K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프로젝트 현황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9"/>
          <p:cNvSpPr txBox="1"/>
          <p:nvPr/>
        </p:nvSpPr>
        <p:spPr>
          <a:xfrm>
            <a:off x="3483740" y="2427835"/>
            <a:ext cx="5224540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0" i="0" lang="ko-KR" sz="5000" u="none" cap="none" strike="noStrik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2. Execution List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9"/>
          <p:cNvSpPr txBox="1"/>
          <p:nvPr/>
        </p:nvSpPr>
        <p:spPr>
          <a:xfrm>
            <a:off x="4950470" y="3556132"/>
            <a:ext cx="2291080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ko-KR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구현 현황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4" name="Google Shape;114;p9"/>
          <p:cNvCxnSpPr/>
          <p:nvPr/>
        </p:nvCxnSpPr>
        <p:spPr>
          <a:xfrm>
            <a:off x="5106248" y="3413218"/>
            <a:ext cx="1979525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0"/>
          <p:cNvSpPr txBox="1"/>
          <p:nvPr/>
        </p:nvSpPr>
        <p:spPr>
          <a:xfrm>
            <a:off x="76715" y="80035"/>
            <a:ext cx="1997561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ko-K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구현 현황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0"/>
          <p:cNvSpPr txBox="1"/>
          <p:nvPr/>
        </p:nvSpPr>
        <p:spPr>
          <a:xfrm>
            <a:off x="5030329" y="739242"/>
            <a:ext cx="2131448" cy="5539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ko-KR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HCP App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10"/>
          <p:cNvPicPr preferRelativeResize="0"/>
          <p:nvPr/>
        </p:nvPicPr>
        <p:blipFill rotWithShape="1">
          <a:blip r:embed="rId3">
            <a:alphaModFix/>
          </a:blip>
          <a:srcRect b="42018" l="0" r="0" t="0"/>
          <a:stretch/>
        </p:blipFill>
        <p:spPr>
          <a:xfrm>
            <a:off x="395746" y="1412875"/>
            <a:ext cx="11400508" cy="5072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1"/>
          <p:cNvSpPr txBox="1"/>
          <p:nvPr/>
        </p:nvSpPr>
        <p:spPr>
          <a:xfrm>
            <a:off x="76715" y="80035"/>
            <a:ext cx="1678441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ko-K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구현 현황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11"/>
          <p:cNvSpPr txBox="1"/>
          <p:nvPr/>
        </p:nvSpPr>
        <p:spPr>
          <a:xfrm>
            <a:off x="4766447" y="739242"/>
            <a:ext cx="2659218" cy="5539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ko-KR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Patient App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11"/>
          <p:cNvPicPr preferRelativeResize="0"/>
          <p:nvPr/>
        </p:nvPicPr>
        <p:blipFill rotWithShape="1">
          <a:blip r:embed="rId3">
            <a:alphaModFix/>
          </a:blip>
          <a:srcRect b="10754" l="0" r="0" t="0"/>
          <a:stretch/>
        </p:blipFill>
        <p:spPr>
          <a:xfrm>
            <a:off x="398794" y="1412876"/>
            <a:ext cx="11394412" cy="50979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2"/>
          <p:cNvSpPr txBox="1"/>
          <p:nvPr/>
        </p:nvSpPr>
        <p:spPr>
          <a:xfrm>
            <a:off x="76716" y="80035"/>
            <a:ext cx="1887096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ko-K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구현 현황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2"/>
          <p:cNvSpPr txBox="1"/>
          <p:nvPr/>
        </p:nvSpPr>
        <p:spPr>
          <a:xfrm>
            <a:off x="4858496" y="739242"/>
            <a:ext cx="2475116" cy="5539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ko-KR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HCP Web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p12"/>
          <p:cNvPicPr preferRelativeResize="0"/>
          <p:nvPr/>
        </p:nvPicPr>
        <p:blipFill rotWithShape="1">
          <a:blip r:embed="rId3">
            <a:alphaModFix/>
          </a:blip>
          <a:srcRect b="50509" l="0" r="0" t="0"/>
          <a:stretch/>
        </p:blipFill>
        <p:spPr>
          <a:xfrm>
            <a:off x="407939" y="1412875"/>
            <a:ext cx="11376122" cy="50810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3"/>
          <p:cNvSpPr txBox="1"/>
          <p:nvPr/>
        </p:nvSpPr>
        <p:spPr>
          <a:xfrm>
            <a:off x="76716" y="80035"/>
            <a:ext cx="1844138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ko-K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구현 현황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3"/>
          <p:cNvSpPr txBox="1"/>
          <p:nvPr/>
        </p:nvSpPr>
        <p:spPr>
          <a:xfrm>
            <a:off x="4165031" y="739242"/>
            <a:ext cx="3862052" cy="5539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ko-KR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Master Admin Web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2" name="Google Shape;142;p13"/>
          <p:cNvPicPr preferRelativeResize="0"/>
          <p:nvPr/>
        </p:nvPicPr>
        <p:blipFill rotWithShape="1">
          <a:blip r:embed="rId3">
            <a:alphaModFix/>
          </a:blip>
          <a:srcRect b="25857" l="0" r="0" t="0"/>
          <a:stretch/>
        </p:blipFill>
        <p:spPr>
          <a:xfrm>
            <a:off x="407939" y="1412875"/>
            <a:ext cx="11376122" cy="508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4"/>
          <p:cNvSpPr txBox="1"/>
          <p:nvPr/>
        </p:nvSpPr>
        <p:spPr>
          <a:xfrm>
            <a:off x="76715" y="80035"/>
            <a:ext cx="1868685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ko-K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구현 현황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4"/>
          <p:cNvSpPr txBox="1"/>
          <p:nvPr/>
        </p:nvSpPr>
        <p:spPr>
          <a:xfrm>
            <a:off x="4017749" y="739242"/>
            <a:ext cx="4156620" cy="5539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ko-KR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공통(error / e-mail)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14"/>
          <p:cNvPicPr preferRelativeResize="0"/>
          <p:nvPr/>
        </p:nvPicPr>
        <p:blipFill rotWithShape="1">
          <a:blip r:embed="rId3">
            <a:alphaModFix/>
          </a:blip>
          <a:srcRect b="23396" l="0" r="0" t="0"/>
          <a:stretch/>
        </p:blipFill>
        <p:spPr>
          <a:xfrm>
            <a:off x="407939" y="1412876"/>
            <a:ext cx="11376122" cy="50810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5"/>
          <p:cNvSpPr txBox="1"/>
          <p:nvPr/>
        </p:nvSpPr>
        <p:spPr>
          <a:xfrm>
            <a:off x="76716" y="80035"/>
            <a:ext cx="1752084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ko-KR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구현 현황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5"/>
          <p:cNvSpPr txBox="1"/>
          <p:nvPr/>
        </p:nvSpPr>
        <p:spPr>
          <a:xfrm>
            <a:off x="5067163" y="739242"/>
            <a:ext cx="2057794" cy="55395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ko-KR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산출물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56" name="Google Shape;156;p15"/>
          <p:cNvGraphicFramePr/>
          <p:nvPr/>
        </p:nvGraphicFramePr>
        <p:xfrm>
          <a:off x="407987" y="1736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{82B9BE0A-6C24-4DAB-BC58-7D30B76EDBDC}</a:tableStyleId>
              </a:tblPr>
              <a:tblGrid>
                <a:gridCol w="1480200"/>
                <a:gridCol w="9895825"/>
              </a:tblGrid>
              <a:tr h="4843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ko-K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산출 단계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ko-K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산출물 명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6E6"/>
                    </a:solidFill>
                  </a:tcPr>
                </a:tc>
              </a:tr>
              <a:tr h="660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ko-K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착수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ko-K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수행계획서, WBS, TF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63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ko-K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분석/설계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ko-K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용어사전, 벤치마팅(기능/디자인), 요구사항정의서, 기능정의서, IA정의서, 화면설계서, </a:t>
                      </a:r>
                      <a:br>
                        <a:rPr lang="ko-K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</a:br>
                      <a:r>
                        <a:rPr lang="ko-K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정책정의서, 운동 리스트, Checklist, Message List, 디버깅 리스트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4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ko-K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보고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ko-K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주간업무보고, 월간보고, 중간보고, 회의록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363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ko-K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검수/종료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ko-K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완료보고서, 검수확인서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63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ko-K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산출물 위치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ko-K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Salted Google Drive </a:t>
                      </a:r>
                      <a:endParaRPr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0" marB="0" marR="68575" marL="68575" anchor="ctr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6"/>
          <p:cNvSpPr txBox="1"/>
          <p:nvPr/>
        </p:nvSpPr>
        <p:spPr>
          <a:xfrm>
            <a:off x="1282052" y="739242"/>
            <a:ext cx="4498920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1" i="0" lang="ko-KR" sz="12000" u="none" cap="none" strike="noStrik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Thank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16"/>
          <p:cNvSpPr txBox="1"/>
          <p:nvPr/>
        </p:nvSpPr>
        <p:spPr>
          <a:xfrm>
            <a:off x="1284939" y="5940576"/>
            <a:ext cx="8734960" cy="3385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800"/>
              <a:buFont typeface="Arial"/>
              <a:buNone/>
            </a:pPr>
            <a:r>
              <a:rPr b="0" i="0" lang="ko-KR" sz="8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* 본 문서는 지정된 수신인만을 위한 것이며, 부정경쟁방지 및 영업비밀보호에 관한 법률을 포함하여  관련 법령에 따라  보호의 대상이 되는 영업비밀, 산업기술 등을 포함하고 있을 수 있습니다.  </a:t>
            </a:r>
            <a:br>
              <a:rPr b="0" i="0" lang="ko-KR" sz="8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ko-KR" sz="800" u="none" cap="none" strike="noStrik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   따라서, 본 문서에 포함된 정보의 전부 또는 일부를  무단으로 제 3자에게 공개, 배포, 복사 또는 사용하는 것은  엄격히 금지됩니다.</a:t>
            </a:r>
            <a:endParaRPr b="0" i="0" sz="800" u="none" cap="none" strike="noStrike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6"/>
          <p:cNvSpPr txBox="1"/>
          <p:nvPr/>
        </p:nvSpPr>
        <p:spPr>
          <a:xfrm>
            <a:off x="1284939" y="5663599"/>
            <a:ext cx="4247181" cy="2769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00" spcFirstLastPara="1" rIns="91400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ko-K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주식회사 엠파시– 프로젝트명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6"/>
          <p:cNvSpPr txBox="1"/>
          <p:nvPr/>
        </p:nvSpPr>
        <p:spPr>
          <a:xfrm>
            <a:off x="1282052" y="1836522"/>
            <a:ext cx="5038968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0"/>
              <a:buFont typeface="Arial"/>
              <a:buNone/>
            </a:pPr>
            <a:r>
              <a:rPr b="1" i="0" lang="ko-KR" sz="12000" u="none" cap="none" strike="noStrike">
                <a:solidFill>
                  <a:schemeClr val="dk1"/>
                </a:solidFill>
                <a:latin typeface="Titillium Web"/>
                <a:ea typeface="Titillium Web"/>
                <a:cs typeface="Titillium Web"/>
                <a:sym typeface="Titillium Web"/>
              </a:rPr>
              <a:t>You</a:t>
            </a:r>
            <a:endParaRPr b="1" i="0" sz="12000" u="none" cap="none" strike="noStrike">
              <a:solidFill>
                <a:schemeClr val="dk1"/>
              </a:solidFill>
              <a:latin typeface="Titillium Web"/>
              <a:ea typeface="Titillium Web"/>
              <a:cs typeface="Titillium Web"/>
              <a:sym typeface="Titillium Web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2017-07-25T06:30:04Z</dcterms:created>
  <dc:creator>USER</dc:creator>
</cp:coreProperties>
</file>