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6858000" cx="9906000"/>
  <p:notesSz cx="6797675" cy="9926625"/>
  <p:embeddedFontLst>
    <p:embeddedFont>
      <p:font typeface="Titillium Web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110">
          <p15:clr>
            <a:srgbClr val="A4A3A4"/>
          </p15:clr>
        </p15:guide>
        <p15:guide id="2" pos="3165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618">
          <p15:clr>
            <a:srgbClr val="A4A3A4"/>
          </p15:clr>
        </p15:guide>
        <p15:guide id="5" orient="horz" pos="890">
          <p15:clr>
            <a:srgbClr val="A4A3A4"/>
          </p15:clr>
        </p15:guide>
        <p15:guide id="6" pos="3120">
          <p15:clr>
            <a:srgbClr val="A4A3A4"/>
          </p15:clr>
        </p15:guide>
        <p15:guide id="7" pos="126">
          <p15:clr>
            <a:srgbClr val="A4A3A4"/>
          </p15:clr>
        </p15:guide>
        <p15:guide id="8" pos="262">
          <p15:clr>
            <a:srgbClr val="A4A3A4"/>
          </p15:clr>
        </p15:guide>
        <p15:guide id="9" pos="6114">
          <p15:clr>
            <a:srgbClr val="A4A3A4"/>
          </p15:clr>
        </p15:guide>
        <p15:guide id="10" pos="5978">
          <p15:clr>
            <a:srgbClr val="A4A3A4"/>
          </p15:clr>
        </p15:guide>
      </p15:sldGuideLst>
    </p:ext>
    <p:ext uri="{2D200454-40CA-4A62-9FC3-DE9A4176ACB9}">
      <p15:notesGuideLst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r:id="rId48" roundtripDataSignature="AMtx7mgbtadOpUP/xp1lf8xyH95EbHZ0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B58E53-EDDB-4FA7-8061-7CF43C71EF4C}">
  <a:tblStyle styleId="{0BB58E53-EDDB-4FA7-8061-7CF43C71EF4C}" styleName="Table_0">
    <a:wholeTbl>
      <a:tcTxStyle b="off" i="off">
        <a:font>
          <a:latin typeface="나눔바른고딕"/>
          <a:ea typeface="나눔바른고딕"/>
          <a:cs typeface="나눔바른고딕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7878454-A114-4B3D-8BB2-A2A15887BFF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110" orient="horz"/>
        <p:guide pos="3165"/>
        <p:guide pos="2160" orient="horz"/>
        <p:guide pos="618" orient="horz"/>
        <p:guide pos="890" orient="horz"/>
        <p:guide pos="3120"/>
        <p:guide pos="126"/>
        <p:guide pos="262"/>
        <p:guide pos="6114"/>
        <p:guide pos="597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6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TitilliumWeb-regular.fntdata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schemas.openxmlformats.org/officeDocument/2006/relationships/font" Target="fonts/TitilliumWeb-italic.fntdata"/><Relationship Id="rId23" Type="http://schemas.openxmlformats.org/officeDocument/2006/relationships/slide" Target="slides/slide17.xml"/><Relationship Id="rId45" Type="http://schemas.openxmlformats.org/officeDocument/2006/relationships/font" Target="fonts/TitilliumWeb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customschemas.google.com/relationships/presentationmetadata" Target="metadata"/><Relationship Id="rId25" Type="http://schemas.openxmlformats.org/officeDocument/2006/relationships/slide" Target="slides/slide19.xml"/><Relationship Id="rId47" Type="http://schemas.openxmlformats.org/officeDocument/2006/relationships/font" Target="fonts/TitilliumWeb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" name="Google Shape;39;p4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" name="Google Shape;57;p6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9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5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16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17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18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9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20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21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22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23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24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25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26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7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27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8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28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9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p29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0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8" name="Google Shape;358;p30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6" name="Google Shape;366;p31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4" name="Google Shape;374;p32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1" name="Google Shape;381;p33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4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8" name="Google Shape;388;p34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5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8" name="Google Shape;398;p35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6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7" name="Google Shape;407;p36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7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2" name="Google Shape;432;p37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8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0" name="Google Shape;440;p38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9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8" name="Google Shape;448;p39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0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9" name="Google Shape;489;p40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1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7" name="Google Shape;497;p41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2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4" name="Google Shape;504;p42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3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8" name="Google Shape;518;p43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4:notes"/>
          <p:cNvSpPr txBox="1"/>
          <p:nvPr>
            <p:ph idx="1" type="body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6" name="Google Shape;526;p44:notes"/>
          <p:cNvSpPr/>
          <p:nvPr>
            <p:ph idx="2" type="sldImg"/>
          </p:nvPr>
        </p:nvSpPr>
        <p:spPr>
          <a:xfrm>
            <a:off x="711200" y="744538"/>
            <a:ext cx="537527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표지" showMasterSp="0">
  <p:cSld name="표지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사용자 지정 레이아웃">
  <p:cSld name="사용자 지정 레이아웃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7"/>
          <p:cNvSpPr/>
          <p:nvPr/>
        </p:nvSpPr>
        <p:spPr>
          <a:xfrm>
            <a:off x="0" y="1"/>
            <a:ext cx="9906000" cy="59355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7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본문_Depth 1">
  <p:cSld name="본문_Depth 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8"/>
          <p:cNvSpPr txBox="1"/>
          <p:nvPr>
            <p:ph type="title"/>
          </p:nvPr>
        </p:nvSpPr>
        <p:spPr>
          <a:xfrm>
            <a:off x="277813" y="130177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/>
          <p:nvPr>
            <p:ph type="title"/>
          </p:nvPr>
        </p:nvSpPr>
        <p:spPr>
          <a:xfrm>
            <a:off x="277813" y="130177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5"/>
          <p:cNvSpPr txBox="1"/>
          <p:nvPr/>
        </p:nvSpPr>
        <p:spPr>
          <a:xfrm>
            <a:off x="7643815" y="6589715"/>
            <a:ext cx="213360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ko-KR" sz="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Google Shape;12;p45"/>
          <p:cNvCxnSpPr/>
          <p:nvPr/>
        </p:nvCxnSpPr>
        <p:spPr>
          <a:xfrm rot="10800000">
            <a:off x="128470" y="6524625"/>
            <a:ext cx="9648946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hyperlink" Target="https://docs.microsoft.com/ko-kr/lifecycle/products/internet-explorer-11" TargetMode="External"/><Relationship Id="rId8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"/>
          <p:cNvSpPr txBox="1"/>
          <p:nvPr/>
        </p:nvSpPr>
        <p:spPr>
          <a:xfrm>
            <a:off x="4271424" y="4296571"/>
            <a:ext cx="1363152" cy="428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6000" lIns="36000" spcFirstLastPara="1" rIns="36000" wrap="square" tIns="72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ko-K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2021.10.7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416496" y="1058021"/>
            <a:ext cx="8856984" cy="2514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16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ko-K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프로젝트명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b="0" i="0" lang="ko-K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ko-K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ko-KR" sz="3600">
                <a:solidFill>
                  <a:schemeClr val="dk1"/>
                </a:solidFill>
              </a:rPr>
              <a:t>착수보고</a:t>
            </a:r>
            <a:r>
              <a:rPr b="1" i="0" lang="ko-KR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>
                <a:latin typeface="Arial"/>
                <a:ea typeface="Arial"/>
                <a:cs typeface="Arial"/>
                <a:sym typeface="Arial"/>
              </a:rPr>
              <a:t>INDEX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1064568" y="1484784"/>
            <a:ext cx="3960058" cy="3348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38163" lvl="0" marL="53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romanUcPeriod"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사업 개요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8163" lvl="0" marL="53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romanUcPeriod"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구축 범위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8163" lvl="0" marL="53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romanUcPeriod"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사업 추진 체계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8163" lvl="0" marL="53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romanUcPeriod"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사업 추진 절차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8163" lvl="0" marL="53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romanUcPeriod"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관리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8163" lvl="0" marL="53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romanUcPeriod"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성공요건 및 지원요청사항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 txBox="1"/>
          <p:nvPr/>
        </p:nvSpPr>
        <p:spPr>
          <a:xfrm>
            <a:off x="868363" y="1601788"/>
            <a:ext cx="3830637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 개요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3"/>
          <p:cNvCxnSpPr/>
          <p:nvPr/>
        </p:nvCxnSpPr>
        <p:spPr>
          <a:xfrm>
            <a:off x="920750" y="2370138"/>
            <a:ext cx="39354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/>
        </p:nvSpPr>
        <p:spPr>
          <a:xfrm>
            <a:off x="415925" y="1014147"/>
            <a:ext cx="749115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ko-K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명 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415925" y="1614775"/>
            <a:ext cx="214316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ko-K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프로젝트 범위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415925" y="3316975"/>
            <a:ext cx="6051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ko-K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프로젝트 기간 : 착수일로부터 약 9개월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704850" y="3717032"/>
            <a:ext cx="3055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 기간 :  2021년 9월  ~ 2022년 5 월  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검수 완료일 : 2022년 4월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오픈 예정일</a:t>
            </a:r>
            <a:b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오픈 : 2022년 2월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Ⅰ. 사업 개요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추진 개요</a:t>
            </a:r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690213" y="2118831"/>
            <a:ext cx="743490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범위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/>
        </p:nvSpPr>
        <p:spPr>
          <a:xfrm>
            <a:off x="920750" y="2430603"/>
            <a:ext cx="4624387" cy="341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2.1 구축 범위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2.2 UI/UX 개선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2.3 모바일 기기 대응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2.4 디자인 구현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2.5 요구사항 관리 방안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2.6 목표 시스템 구성도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5"/>
          <p:cNvSpPr txBox="1"/>
          <p:nvPr/>
        </p:nvSpPr>
        <p:spPr>
          <a:xfrm>
            <a:off x="868363" y="1601788"/>
            <a:ext cx="458869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구축 범위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" name="Google Shape;54;p5"/>
          <p:cNvCxnSpPr/>
          <p:nvPr/>
        </p:nvCxnSpPr>
        <p:spPr>
          <a:xfrm>
            <a:off x="920750" y="2370138"/>
            <a:ext cx="39354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2.1 구축 범위 </a:t>
            </a:r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316282" y="767558"/>
            <a:ext cx="9245229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RFP와 요구사항 협의 내용에 준한 사업범위 (1/3)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실 사업 범위는 사업 초기 요건 분석/수렴 과정을 통해서 변경이 될 수 있음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3" name="Google Shape;63;p6"/>
          <p:cNvGraphicFramePr/>
          <p:nvPr/>
        </p:nvGraphicFramePr>
        <p:xfrm>
          <a:off x="272480" y="15598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{0BB58E53-EDDB-4FA7-8061-7CF43C71EF4C}</a:tableStyleId>
              </a:tblPr>
              <a:tblGrid>
                <a:gridCol w="1013825"/>
                <a:gridCol w="1331175"/>
                <a:gridCol w="6944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서비스명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내용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공통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전체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1079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9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2.1 구축 범위 </a:t>
            </a:r>
            <a:endParaRPr/>
          </a:p>
        </p:txBody>
      </p:sp>
      <p:sp>
        <p:nvSpPr>
          <p:cNvPr id="70" name="Google Shape;70;p9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실 사업 범위는 사업 초기 요건 분석/수렴 과정을 통해서 변경이 될 수 있음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9"/>
          <p:cNvSpPr txBox="1"/>
          <p:nvPr/>
        </p:nvSpPr>
        <p:spPr>
          <a:xfrm>
            <a:off x="316282" y="767558"/>
            <a:ext cx="9245229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기능 정의 협의 내용에 준한 사업범위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2.2 모바일 기기 대응</a:t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– 웹 페이지 구현을 위한 멀티 브라우저 지원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현재 기준의 모바일 범위에서 다양한 모바일 기기를 통합 접근성 담보를 위한 서비스 구축 필요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사용자 기기 및 웹 브라우저를 감안하여  구현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p15"/>
          <p:cNvGrpSpPr/>
          <p:nvPr/>
        </p:nvGrpSpPr>
        <p:grpSpPr>
          <a:xfrm>
            <a:off x="297172" y="2110141"/>
            <a:ext cx="9311656" cy="2341636"/>
            <a:chOff x="465986" y="5787019"/>
            <a:chExt cx="11372674" cy="2859928"/>
          </a:xfrm>
        </p:grpSpPr>
        <p:grpSp>
          <p:nvGrpSpPr>
            <p:cNvPr id="81" name="Google Shape;81;p15"/>
            <p:cNvGrpSpPr/>
            <p:nvPr/>
          </p:nvGrpSpPr>
          <p:grpSpPr>
            <a:xfrm>
              <a:off x="465986" y="5814328"/>
              <a:ext cx="2223225" cy="2805309"/>
              <a:chOff x="465986" y="2340062"/>
              <a:chExt cx="2223225" cy="2805309"/>
            </a:xfrm>
          </p:grpSpPr>
          <p:sp>
            <p:nvSpPr>
              <p:cNvPr id="82" name="Google Shape;82;p15"/>
              <p:cNvSpPr txBox="1"/>
              <p:nvPr/>
            </p:nvSpPr>
            <p:spPr>
              <a:xfrm>
                <a:off x="465986" y="4731882"/>
                <a:ext cx="2223225" cy="4134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ko-KR" sz="16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최신 버전(Modern)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5"/>
              <p:cNvSpPr txBox="1"/>
              <p:nvPr/>
            </p:nvSpPr>
            <p:spPr>
              <a:xfrm>
                <a:off x="801452" y="4177886"/>
                <a:ext cx="1552295" cy="67656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000"/>
                  <a:buFont typeface="Arial"/>
                  <a:buNone/>
                </a:pPr>
                <a:r>
                  <a:rPr b="0" i="0" lang="ko-KR" sz="3000" u="none" cap="none" strike="noStrike">
                    <a:solidFill>
                      <a:schemeClr val="dk1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Edge</a:t>
                </a:r>
                <a:endParaRPr b="0" i="0" sz="3000" u="none" cap="none" strike="noStrik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pic>
            <p:nvPicPr>
              <p:cNvPr descr="upload.wikimedia.org/wikipedia/ko/thumb/9/98/Mi..." id="84" name="Google Shape;84;p1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826026" y="2340062"/>
                <a:ext cx="1503145" cy="15031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" name="Google Shape;85;p15"/>
            <p:cNvGrpSpPr/>
            <p:nvPr/>
          </p:nvGrpSpPr>
          <p:grpSpPr>
            <a:xfrm>
              <a:off x="3515802" y="5814328"/>
              <a:ext cx="2223225" cy="2805309"/>
              <a:chOff x="2866319" y="2340062"/>
              <a:chExt cx="2223225" cy="2805309"/>
            </a:xfrm>
          </p:grpSpPr>
          <p:pic>
            <p:nvPicPr>
              <p:cNvPr id="86" name="Google Shape;86;p1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203103" y="2340062"/>
                <a:ext cx="1549656" cy="154965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" name="Google Shape;87;p15"/>
              <p:cNvSpPr txBox="1"/>
              <p:nvPr/>
            </p:nvSpPr>
            <p:spPr>
              <a:xfrm>
                <a:off x="2988453" y="4177886"/>
                <a:ext cx="1978958" cy="67656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000"/>
                  <a:buFont typeface="Arial"/>
                  <a:buNone/>
                </a:pPr>
                <a:r>
                  <a:rPr b="0" i="0" lang="ko-KR" sz="3000" u="none" cap="none" strike="noStrike">
                    <a:solidFill>
                      <a:schemeClr val="dk1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Firefox</a:t>
                </a:r>
                <a:endParaRPr b="0" i="0" sz="3000" u="none" cap="none" strike="noStrik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88" name="Google Shape;88;p15"/>
              <p:cNvSpPr txBox="1"/>
              <p:nvPr/>
            </p:nvSpPr>
            <p:spPr>
              <a:xfrm>
                <a:off x="2866319" y="4731882"/>
                <a:ext cx="2223225" cy="4134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ko-KR" sz="16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최신 버전(Modern)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89;p15"/>
            <p:cNvGrpSpPr/>
            <p:nvPr/>
          </p:nvGrpSpPr>
          <p:grpSpPr>
            <a:xfrm>
              <a:off x="6542360" y="5787019"/>
              <a:ext cx="2269741" cy="2859928"/>
              <a:chOff x="5306050" y="2285444"/>
              <a:chExt cx="2269741" cy="2859928"/>
            </a:xfrm>
          </p:grpSpPr>
          <p:pic>
            <p:nvPicPr>
              <p:cNvPr id="90" name="Google Shape;90;p1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5587321" y="2285444"/>
                <a:ext cx="1707199" cy="17071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1" name="Google Shape;91;p15"/>
              <p:cNvSpPr txBox="1"/>
              <p:nvPr/>
            </p:nvSpPr>
            <p:spPr>
              <a:xfrm>
                <a:off x="5306050" y="4177886"/>
                <a:ext cx="2269741" cy="67656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000"/>
                  <a:buFont typeface="Arial"/>
                  <a:buNone/>
                </a:pPr>
                <a:r>
                  <a:rPr b="0" i="0" lang="ko-KR" sz="3000" u="none" cap="none" strike="noStrike">
                    <a:solidFill>
                      <a:schemeClr val="dk1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Chrome</a:t>
                </a:r>
                <a:endParaRPr b="0" i="0" sz="3000" u="none" cap="none" strike="noStrik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92" name="Google Shape;92;p15"/>
              <p:cNvSpPr txBox="1"/>
              <p:nvPr/>
            </p:nvSpPr>
            <p:spPr>
              <a:xfrm>
                <a:off x="5329308" y="4731883"/>
                <a:ext cx="2223225" cy="4134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ko-KR" sz="16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최신 버전(Modern)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3" name="Google Shape;93;p15"/>
            <p:cNvGrpSpPr/>
            <p:nvPr/>
          </p:nvGrpSpPr>
          <p:grpSpPr>
            <a:xfrm>
              <a:off x="9615435" y="5787019"/>
              <a:ext cx="2223225" cy="2859928"/>
              <a:chOff x="7650223" y="2285444"/>
              <a:chExt cx="2223225" cy="2859928"/>
            </a:xfrm>
          </p:grpSpPr>
          <p:pic>
            <p:nvPicPr>
              <p:cNvPr id="94" name="Google Shape;94;p1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908236" y="2285444"/>
                <a:ext cx="1707199" cy="17071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5" name="Google Shape;95;p15"/>
              <p:cNvSpPr txBox="1"/>
              <p:nvPr/>
            </p:nvSpPr>
            <p:spPr>
              <a:xfrm>
                <a:off x="7908237" y="4177886"/>
                <a:ext cx="1707198" cy="67656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000"/>
                  <a:buFont typeface="Arial"/>
                  <a:buNone/>
                </a:pPr>
                <a:r>
                  <a:rPr b="0" i="0" lang="ko-KR" sz="3000" u="none" cap="none" strike="noStrike">
                    <a:solidFill>
                      <a:schemeClr val="dk1"/>
                    </a:solidFill>
                    <a:latin typeface="Titillium Web"/>
                    <a:ea typeface="Titillium Web"/>
                    <a:cs typeface="Titillium Web"/>
                    <a:sym typeface="Titillium Web"/>
                  </a:rPr>
                  <a:t>Safari</a:t>
                </a:r>
                <a:endParaRPr b="0" i="0" sz="3000" u="none" cap="none" strike="noStrik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endParaRPr>
              </a:p>
            </p:txBody>
          </p:sp>
          <p:sp>
            <p:nvSpPr>
              <p:cNvPr id="96" name="Google Shape;96;p15"/>
              <p:cNvSpPr txBox="1"/>
              <p:nvPr/>
            </p:nvSpPr>
            <p:spPr>
              <a:xfrm>
                <a:off x="7650223" y="4731883"/>
                <a:ext cx="2223225" cy="4134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-180975" lvl="0" marL="180975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ko-KR" sz="16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최신 버전(Modern)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7" name="Google Shape;97;p15"/>
          <p:cNvSpPr txBox="1"/>
          <p:nvPr/>
        </p:nvSpPr>
        <p:spPr>
          <a:xfrm>
            <a:off x="463038" y="4831762"/>
            <a:ext cx="873843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ko-KR" sz="16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IE Browser 서비스 종료 예정으로 멀티 브라우저 지원 범위에서 제외 필요</a:t>
            </a:r>
            <a:endParaRPr b="0" i="0" sz="1600" u="sng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1860478" y="5532156"/>
            <a:ext cx="762902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sng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Internet Explorer 수명 주기 정책 :</a:t>
            </a:r>
            <a:endParaRPr b="0" i="0" sz="1400" u="sng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IE(Internet Explorer) 11 데스크톱 애플리케이션은 2022년 6월 15일부터 특정 운영 체제에 대한 지원을 종료합니다.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인터넷 익스플로러 11 다운로드 윈도우 버전별 내려받기" id="99" name="Google Shape;9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1964" y="5548059"/>
            <a:ext cx="1132012" cy="907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6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2.2 모바일 기기 대응</a:t>
            </a:r>
            <a:endParaRPr/>
          </a:p>
        </p:txBody>
      </p:sp>
      <p:sp>
        <p:nvSpPr>
          <p:cNvPr id="106" name="Google Shape;106;p16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- 모바일 기기 대응 방안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현재 기준의 모바일 범위에서 다양한 모바일 기기를 통합 접근성 담보를 위한 서비스 구축 필요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사용자 기기 및 웹 브라우저를 감안하여  구현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16"/>
          <p:cNvGrpSpPr/>
          <p:nvPr/>
        </p:nvGrpSpPr>
        <p:grpSpPr>
          <a:xfrm>
            <a:off x="316282" y="1988840"/>
            <a:ext cx="9245230" cy="4254441"/>
            <a:chOff x="848544" y="1525194"/>
            <a:chExt cx="10937448" cy="5033161"/>
          </a:xfrm>
        </p:grpSpPr>
        <p:pic>
          <p:nvPicPr>
            <p:cNvPr descr="C:\Users\sigistory\Desktop\flat-devices_2.png" id="109" name="Google Shape;109;p16"/>
            <p:cNvPicPr preferRelativeResize="0"/>
            <p:nvPr/>
          </p:nvPicPr>
          <p:blipFill rotWithShape="1">
            <a:blip r:embed="rId3">
              <a:alphaModFix/>
            </a:blip>
            <a:srcRect b="0" l="0" r="5298" t="0"/>
            <a:stretch/>
          </p:blipFill>
          <p:spPr>
            <a:xfrm>
              <a:off x="1726167" y="1525194"/>
              <a:ext cx="10059825" cy="50331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6"/>
            <p:cNvSpPr/>
            <p:nvPr/>
          </p:nvSpPr>
          <p:spPr>
            <a:xfrm>
              <a:off x="4848256" y="2046531"/>
              <a:ext cx="831674" cy="3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Desktop</a:t>
              </a:r>
              <a:endParaRPr b="0" i="0" sz="12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2574494" y="3126651"/>
              <a:ext cx="1007240" cy="3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Notebook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2374677" y="5100604"/>
              <a:ext cx="525306" cy="5461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Smart </a:t>
              </a:r>
              <a:endParaRPr b="0" i="0" sz="12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Phone</a:t>
              </a:r>
              <a:endParaRPr b="0" i="0" sz="12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8463066" y="3310358"/>
              <a:ext cx="1035726" cy="3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D8D8D8"/>
                  </a:solidFill>
                  <a:latin typeface="Arial"/>
                  <a:ea typeface="Arial"/>
                  <a:cs typeface="Arial"/>
                  <a:sym typeface="Arial"/>
                </a:rPr>
                <a:t>Tablet PC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sigi.cho\Desktop\rwd.png" id="114" name="Google Shape;114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48544" y="1700808"/>
              <a:ext cx="2664296" cy="1132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6"/>
            <p:cNvSpPr txBox="1"/>
            <p:nvPr/>
          </p:nvSpPr>
          <p:spPr>
            <a:xfrm>
              <a:off x="1858897" y="1672203"/>
              <a:ext cx="1967235" cy="3249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9000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050"/>
                <a:buFont typeface="Arial"/>
                <a:buNone/>
              </a:pPr>
              <a:r>
                <a:rPr b="0" i="0" lang="ko-KR" sz="105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Web &amp; Mobile  Design</a:t>
              </a:r>
              <a:endParaRPr b="0" i="0" sz="105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2.2 모바일 기기 대응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– 기본 해상도 기준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현재 기준의 모바일 범위에서 다양한 모바일 기기를 통합 접근성 담보를 위한 서비스 구축 필요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사용자 기기 및 웹 브라우저를 감안하여  구현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3398924" y="3459946"/>
            <a:ext cx="6160066" cy="207042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F2F2F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4168902" y="3724740"/>
            <a:ext cx="4623524" cy="145999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컨텐츠 최적화 영역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6" name="Google Shape;126;p17"/>
          <p:cNvCxnSpPr/>
          <p:nvPr/>
        </p:nvCxnSpPr>
        <p:spPr>
          <a:xfrm>
            <a:off x="8369179" y="2473024"/>
            <a:ext cx="0" cy="3337013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27" name="Google Shape;127;p17"/>
          <p:cNvCxnSpPr/>
          <p:nvPr/>
        </p:nvCxnSpPr>
        <p:spPr>
          <a:xfrm>
            <a:off x="4592660" y="2473024"/>
            <a:ext cx="0" cy="3337013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28" name="Google Shape;128;p17"/>
          <p:cNvCxnSpPr/>
          <p:nvPr/>
        </p:nvCxnSpPr>
        <p:spPr>
          <a:xfrm rot="10800000">
            <a:off x="4592660" y="2670066"/>
            <a:ext cx="3776519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9" name="Google Shape;129;p17"/>
          <p:cNvSpPr txBox="1"/>
          <p:nvPr/>
        </p:nvSpPr>
        <p:spPr>
          <a:xfrm>
            <a:off x="5994115" y="2429690"/>
            <a:ext cx="977418" cy="5539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rgbClr val="FF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768</a:t>
            </a:r>
            <a:endParaRPr b="0" i="0" sz="3000" u="none" cap="none" strike="noStrike">
              <a:solidFill>
                <a:srgbClr val="FF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30" name="Google Shape;130;p17"/>
          <p:cNvCxnSpPr/>
          <p:nvPr/>
        </p:nvCxnSpPr>
        <p:spPr>
          <a:xfrm rot="10800000">
            <a:off x="4169413" y="2235880"/>
            <a:ext cx="4623014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1" name="Google Shape;131;p17"/>
          <p:cNvSpPr txBox="1"/>
          <p:nvPr/>
        </p:nvSpPr>
        <p:spPr>
          <a:xfrm>
            <a:off x="5920476" y="2110141"/>
            <a:ext cx="1124702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1024 </a:t>
            </a: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이상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p17"/>
          <p:cNvCxnSpPr/>
          <p:nvPr/>
        </p:nvCxnSpPr>
        <p:spPr>
          <a:xfrm>
            <a:off x="4169413" y="2058033"/>
            <a:ext cx="0" cy="37520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3" name="Google Shape;133;p17"/>
          <p:cNvCxnSpPr/>
          <p:nvPr/>
        </p:nvCxnSpPr>
        <p:spPr>
          <a:xfrm>
            <a:off x="8792427" y="2058033"/>
            <a:ext cx="0" cy="37520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34" name="Google Shape;134;p17"/>
          <p:cNvSpPr txBox="1"/>
          <p:nvPr/>
        </p:nvSpPr>
        <p:spPr>
          <a:xfrm>
            <a:off x="150342" y="5848298"/>
            <a:ext cx="4255961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App 가로 해상도 768 기준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0975" lvl="0" marL="180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iPad(Portrait Mode)폭의 최소 활용 범위 768 x 1024 pixels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7"/>
          <p:cNvGrpSpPr/>
          <p:nvPr/>
        </p:nvGrpSpPr>
        <p:grpSpPr>
          <a:xfrm>
            <a:off x="654844" y="2466420"/>
            <a:ext cx="2202936" cy="3078078"/>
            <a:chOff x="-2683456" y="492020"/>
            <a:chExt cx="4382285" cy="6123199"/>
          </a:xfrm>
        </p:grpSpPr>
        <p:grpSp>
          <p:nvGrpSpPr>
            <p:cNvPr id="136" name="Google Shape;136;p17"/>
            <p:cNvGrpSpPr/>
            <p:nvPr/>
          </p:nvGrpSpPr>
          <p:grpSpPr>
            <a:xfrm>
              <a:off x="-2683456" y="492020"/>
              <a:ext cx="4382285" cy="6123199"/>
              <a:chOff x="0" y="0"/>
              <a:chExt cx="4382284" cy="6123198"/>
            </a:xfrm>
          </p:grpSpPr>
          <p:sp>
            <p:nvSpPr>
              <p:cNvPr id="137" name="Google Shape;137;p17"/>
              <p:cNvSpPr/>
              <p:nvPr/>
            </p:nvSpPr>
            <p:spPr>
              <a:xfrm>
                <a:off x="174257" y="315425"/>
                <a:ext cx="4026821" cy="5355672"/>
              </a:xfrm>
              <a:prstGeom prst="rect">
                <a:avLst/>
              </a:prstGeom>
              <a:noFill/>
              <a:ln cap="flat" cmpd="sng" w="25400">
                <a:solidFill>
                  <a:srgbClr val="4040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17"/>
              <p:cNvSpPr/>
              <p:nvPr/>
            </p:nvSpPr>
            <p:spPr>
              <a:xfrm>
                <a:off x="2152890" y="106764"/>
                <a:ext cx="69555" cy="71435"/>
              </a:xfrm>
              <a:prstGeom prst="ellipse">
                <a:avLst/>
              </a:prstGeom>
              <a:noFill/>
              <a:ln cap="flat" cmpd="sng" w="25400">
                <a:solidFill>
                  <a:srgbClr val="4040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17"/>
              <p:cNvSpPr/>
              <p:nvPr/>
            </p:nvSpPr>
            <p:spPr>
              <a:xfrm>
                <a:off x="0" y="0"/>
                <a:ext cx="4382284" cy="6123198"/>
              </a:xfrm>
              <a:prstGeom prst="roundRect">
                <a:avLst>
                  <a:gd fmla="val 3087" name="adj"/>
                </a:avLst>
              </a:prstGeom>
              <a:noFill/>
              <a:ln cap="flat" cmpd="sng" w="25400">
                <a:solidFill>
                  <a:srgbClr val="4040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7"/>
              <p:cNvSpPr/>
              <p:nvPr/>
            </p:nvSpPr>
            <p:spPr>
              <a:xfrm>
                <a:off x="2083335" y="5768174"/>
                <a:ext cx="208663" cy="214303"/>
              </a:xfrm>
              <a:prstGeom prst="ellipse">
                <a:avLst/>
              </a:prstGeom>
              <a:noFill/>
              <a:ln cap="flat" cmpd="sng" w="25400">
                <a:solidFill>
                  <a:srgbClr val="4040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41" name="Google Shape;141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2633031" y="765742"/>
              <a:ext cx="4247802" cy="566373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2" name="Google Shape;142;p17"/>
          <p:cNvCxnSpPr/>
          <p:nvPr/>
        </p:nvCxnSpPr>
        <p:spPr>
          <a:xfrm rot="10800000">
            <a:off x="749779" y="2296687"/>
            <a:ext cx="2016910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3" name="Google Shape;143;p17"/>
          <p:cNvSpPr txBox="1"/>
          <p:nvPr/>
        </p:nvSpPr>
        <p:spPr>
          <a:xfrm>
            <a:off x="1136104" y="1884174"/>
            <a:ext cx="1132028" cy="5539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rgbClr val="FF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768</a:t>
            </a:r>
            <a:endParaRPr b="0" i="0" sz="3000" u="none" cap="none" strike="noStrike">
              <a:solidFill>
                <a:srgbClr val="FF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44" name="Google Shape;144;p17"/>
          <p:cNvCxnSpPr/>
          <p:nvPr/>
        </p:nvCxnSpPr>
        <p:spPr>
          <a:xfrm>
            <a:off x="2766689" y="2068793"/>
            <a:ext cx="0" cy="373048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5" name="Google Shape;145;p17"/>
          <p:cNvCxnSpPr/>
          <p:nvPr/>
        </p:nvCxnSpPr>
        <p:spPr>
          <a:xfrm>
            <a:off x="749779" y="2079555"/>
            <a:ext cx="0" cy="373048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46" name="Google Shape;146;p17"/>
          <p:cNvSpPr txBox="1"/>
          <p:nvPr/>
        </p:nvSpPr>
        <p:spPr>
          <a:xfrm>
            <a:off x="4592660" y="5843998"/>
            <a:ext cx="40787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가로 해상도 768 기준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0975" lvl="0" marL="180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가로 스크롤 발생 하지 않도록 처리 필요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p17"/>
          <p:cNvCxnSpPr/>
          <p:nvPr/>
        </p:nvCxnSpPr>
        <p:spPr>
          <a:xfrm>
            <a:off x="3800872" y="2058033"/>
            <a:ext cx="0" cy="37520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8" name="Google Shape;148;p17"/>
          <p:cNvCxnSpPr/>
          <p:nvPr/>
        </p:nvCxnSpPr>
        <p:spPr>
          <a:xfrm>
            <a:off x="9196373" y="2058033"/>
            <a:ext cx="0" cy="37520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9" name="Google Shape;149;p17"/>
          <p:cNvCxnSpPr/>
          <p:nvPr/>
        </p:nvCxnSpPr>
        <p:spPr>
          <a:xfrm rot="10800000">
            <a:off x="3800872" y="1967982"/>
            <a:ext cx="5395501" cy="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0" name="Google Shape;150;p17"/>
          <p:cNvSpPr txBox="1"/>
          <p:nvPr/>
        </p:nvSpPr>
        <p:spPr>
          <a:xfrm>
            <a:off x="5920479" y="1842243"/>
            <a:ext cx="1124698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1400 </a:t>
            </a: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이상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8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2.2 모바일 기기 대응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App – 기본 해상도 기준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현재 기준의 모바일 범위에서 다양한 모바일 기기를 통합 접근성 담보를 위한 서비스 구축 필요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사용자 기기 및 웹 브라우저를 감안하여  구현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18"/>
          <p:cNvGrpSpPr/>
          <p:nvPr/>
        </p:nvGrpSpPr>
        <p:grpSpPr>
          <a:xfrm>
            <a:off x="4342405" y="1700808"/>
            <a:ext cx="5200304" cy="4696782"/>
            <a:chOff x="6440712" y="1404006"/>
            <a:chExt cx="5200304" cy="4696782"/>
          </a:xfrm>
        </p:grpSpPr>
        <p:sp>
          <p:nvSpPr>
            <p:cNvPr id="160" name="Google Shape;160;p18"/>
            <p:cNvSpPr/>
            <p:nvPr/>
          </p:nvSpPr>
          <p:spPr>
            <a:xfrm>
              <a:off x="6440712" y="2980980"/>
              <a:ext cx="5200304" cy="2328961"/>
            </a:xfrm>
            <a:prstGeom prst="rect">
              <a:avLst/>
            </a:prstGeom>
            <a:solidFill>
              <a:srgbClr val="F2F2F2"/>
            </a:solidFill>
            <a:ln cap="flat" cmpd="sng" w="9525">
              <a:solidFill>
                <a:srgbClr val="F2F2F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7548952" y="3278840"/>
              <a:ext cx="2966800" cy="164230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ko-KR" sz="18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컨텐츠 최적화 영역</a:t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2" name="Google Shape;162;p18"/>
            <p:cNvCxnSpPr/>
            <p:nvPr/>
          </p:nvCxnSpPr>
          <p:spPr>
            <a:xfrm>
              <a:off x="11164916" y="1870818"/>
              <a:ext cx="0" cy="3753716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163" name="Google Shape;163;p18"/>
            <p:cNvCxnSpPr/>
            <p:nvPr/>
          </p:nvCxnSpPr>
          <p:spPr>
            <a:xfrm>
              <a:off x="6916811" y="1870818"/>
              <a:ext cx="0" cy="3753716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164" name="Google Shape;164;p18"/>
            <p:cNvCxnSpPr/>
            <p:nvPr/>
          </p:nvCxnSpPr>
          <p:spPr>
            <a:xfrm rot="10800000">
              <a:off x="6916811" y="2092466"/>
              <a:ext cx="4248105" cy="0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5" name="Google Shape;165;p18"/>
            <p:cNvSpPr txBox="1"/>
            <p:nvPr/>
          </p:nvSpPr>
          <p:spPr>
            <a:xfrm>
              <a:off x="8657323" y="1927635"/>
              <a:ext cx="771366" cy="3077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ko-KR" sz="1400" u="none" cap="none" strike="noStrik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768</a:t>
              </a:r>
              <a:endParaRPr b="0" i="0" sz="14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cxnSp>
          <p:nvCxnSpPr>
            <p:cNvPr id="166" name="Google Shape;166;p18"/>
            <p:cNvCxnSpPr/>
            <p:nvPr/>
          </p:nvCxnSpPr>
          <p:spPr>
            <a:xfrm rot="10800000">
              <a:off x="6440712" y="1604061"/>
              <a:ext cx="5200304" cy="0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7" name="Google Shape;167;p18"/>
            <p:cNvSpPr txBox="1"/>
            <p:nvPr/>
          </p:nvSpPr>
          <p:spPr>
            <a:xfrm>
              <a:off x="8488401" y="1462621"/>
              <a:ext cx="1109214" cy="3077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ko-KR" sz="1400" u="none" cap="none" strike="noStrike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1024 </a:t>
              </a:r>
              <a:r>
                <a:rPr b="0" i="0" lang="ko-KR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이상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8" name="Google Shape;168;p18"/>
            <p:cNvCxnSpPr/>
            <p:nvPr/>
          </p:nvCxnSpPr>
          <p:spPr>
            <a:xfrm>
              <a:off x="6440712" y="1404006"/>
              <a:ext cx="0" cy="4220528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169" name="Google Shape;169;p18"/>
            <p:cNvCxnSpPr/>
            <p:nvPr/>
          </p:nvCxnSpPr>
          <p:spPr>
            <a:xfrm>
              <a:off x="11641016" y="1404006"/>
              <a:ext cx="0" cy="4220528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170" name="Google Shape;170;p18"/>
            <p:cNvCxnSpPr/>
            <p:nvPr/>
          </p:nvCxnSpPr>
          <p:spPr>
            <a:xfrm>
              <a:off x="10515751" y="2317057"/>
              <a:ext cx="0" cy="3307477"/>
            </a:xfrm>
            <a:prstGeom prst="straightConnector1">
              <a:avLst/>
            </a:prstGeom>
            <a:noFill/>
            <a:ln cap="flat" cmpd="sng" w="38100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171" name="Google Shape;171;p18"/>
            <p:cNvCxnSpPr/>
            <p:nvPr/>
          </p:nvCxnSpPr>
          <p:spPr>
            <a:xfrm rot="10800000">
              <a:off x="7548952" y="2562479"/>
              <a:ext cx="2966800" cy="0"/>
            </a:xfrm>
            <a:prstGeom prst="straightConnector1">
              <a:avLst/>
            </a:prstGeom>
            <a:noFill/>
            <a:ln cap="flat" cmpd="sng" w="25400">
              <a:solidFill>
                <a:srgbClr val="FF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2" name="Google Shape;172;p18"/>
            <p:cNvCxnSpPr/>
            <p:nvPr/>
          </p:nvCxnSpPr>
          <p:spPr>
            <a:xfrm>
              <a:off x="7548952" y="2317057"/>
              <a:ext cx="0" cy="3307477"/>
            </a:xfrm>
            <a:prstGeom prst="straightConnector1">
              <a:avLst/>
            </a:prstGeom>
            <a:noFill/>
            <a:ln cap="flat" cmpd="sng" w="38100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173" name="Google Shape;173;p18"/>
            <p:cNvSpPr txBox="1"/>
            <p:nvPr/>
          </p:nvSpPr>
          <p:spPr>
            <a:xfrm>
              <a:off x="8543630" y="2293468"/>
              <a:ext cx="998752" cy="5539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0" i="0" lang="ko-KR" sz="3000" u="none" cap="none" strike="noStrike">
                  <a:solidFill>
                    <a:srgbClr val="FF0000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320</a:t>
              </a:r>
              <a:endParaRPr b="0" i="0" sz="3000" u="none" cap="none" strike="noStrike">
                <a:solidFill>
                  <a:srgbClr val="FF0000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174" name="Google Shape;174;p18"/>
            <p:cNvSpPr txBox="1"/>
            <p:nvPr/>
          </p:nvSpPr>
          <p:spPr>
            <a:xfrm>
              <a:off x="6832773" y="5639123"/>
              <a:ext cx="4588083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Patient App 가로 해상도 320 기준</a:t>
              </a:r>
              <a:br>
                <a:rPr b="0" i="0" lang="ko-KR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ko-KR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iPhone(Portrait Mode)폭의 최소 범위는 320 x 480 pixels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https://mblogthumb-phinf.pstatic.net/MjAxOTA4MDVfMTY2/MDAxNTY0OTc2NTQ2OTM2.CEwkicKjseSMnAfZ92VE4uhK6nXciRYw_uCCY_-hHHQg.Ly65nKAB6ZKi-AxqeaW7bVOYLmVJ-Cb78Aqt_Sh9fqwg.PNG.websearch/iPhone_%25ED%2595%25B4%25EC%2583%2581%25EB%258F%2584.png?type=w800" id="175" name="Google Shape;175;p18"/>
          <p:cNvPicPr preferRelativeResize="0"/>
          <p:nvPr/>
        </p:nvPicPr>
        <p:blipFill rotWithShape="1">
          <a:blip r:embed="rId3">
            <a:alphaModFix/>
          </a:blip>
          <a:srcRect b="2" l="0" r="0" t="-1"/>
          <a:stretch/>
        </p:blipFill>
        <p:spPr>
          <a:xfrm>
            <a:off x="277090" y="1913311"/>
            <a:ext cx="3749245" cy="4072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9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2.2 모바일 기기 대응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모바일 기기 대응 방안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316282" y="1174589"/>
            <a:ext cx="6796958" cy="243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모바일 웹 구현에 있어, 버튼 등의 크기를 일괄적으로 줄이는 것이 아닌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터치 타깃(Touch Target)의 크기가 고려된 최적화가 되도록 구현 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9287" y="2753167"/>
            <a:ext cx="3150927" cy="377367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 txBox="1"/>
          <p:nvPr/>
        </p:nvSpPr>
        <p:spPr>
          <a:xfrm>
            <a:off x="6249287" y="5290926"/>
            <a:ext cx="3077196" cy="469799"/>
          </a:xfrm>
          <a:prstGeom prst="rect">
            <a:avLst/>
          </a:prstGeom>
          <a:solidFill>
            <a:schemeClr val="dk1">
              <a:alpha val="4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MIT 연구자료에 의하면 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Touch Target의 크기는 10mm가 최적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19"/>
          <p:cNvGrpSpPr/>
          <p:nvPr/>
        </p:nvGrpSpPr>
        <p:grpSpPr>
          <a:xfrm>
            <a:off x="1444064" y="3164988"/>
            <a:ext cx="5171610" cy="2286000"/>
            <a:chOff x="395764" y="1988840"/>
            <a:chExt cx="5082023" cy="2286000"/>
          </a:xfrm>
        </p:grpSpPr>
        <p:pic>
          <p:nvPicPr>
            <p:cNvPr id="187" name="Google Shape;187;p19"/>
            <p:cNvPicPr preferRelativeResize="0"/>
            <p:nvPr/>
          </p:nvPicPr>
          <p:blipFill rotWithShape="1">
            <a:blip r:embed="rId4">
              <a:alphaModFix/>
            </a:blip>
            <a:srcRect b="0" l="35953" r="14490" t="0"/>
            <a:stretch/>
          </p:blipFill>
          <p:spPr>
            <a:xfrm>
              <a:off x="2127238" y="1988840"/>
              <a:ext cx="1619075" cy="228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19"/>
            <p:cNvSpPr txBox="1"/>
            <p:nvPr/>
          </p:nvSpPr>
          <p:spPr>
            <a:xfrm>
              <a:off x="395764" y="3573016"/>
              <a:ext cx="1731474" cy="50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주 네비게이션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(Primary Navigation)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의 최적 위치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9"/>
            <p:cNvSpPr txBox="1"/>
            <p:nvPr/>
          </p:nvSpPr>
          <p:spPr>
            <a:xfrm>
              <a:off x="3746313" y="2937253"/>
              <a:ext cx="1731474" cy="50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Thumb Zone</a:t>
              </a:r>
              <a:b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엄지손가락을 이용해서 Touch를 할 수 있는 영역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" name="Google Shape;190;p19"/>
          <p:cNvGrpSpPr/>
          <p:nvPr/>
        </p:nvGrpSpPr>
        <p:grpSpPr>
          <a:xfrm>
            <a:off x="286938" y="2016309"/>
            <a:ext cx="2861158" cy="2291681"/>
            <a:chOff x="1493334" y="4233663"/>
            <a:chExt cx="2811594" cy="2291681"/>
          </a:xfrm>
        </p:grpSpPr>
        <p:pic>
          <p:nvPicPr>
            <p:cNvPr id="191" name="Google Shape;191;p19"/>
            <p:cNvPicPr preferRelativeResize="0"/>
            <p:nvPr/>
          </p:nvPicPr>
          <p:blipFill rotWithShape="1">
            <a:blip r:embed="rId5">
              <a:alphaModFix/>
            </a:blip>
            <a:srcRect b="8716" l="0" r="0" t="14587"/>
            <a:stretch/>
          </p:blipFill>
          <p:spPr>
            <a:xfrm>
              <a:off x="1568624" y="4431130"/>
              <a:ext cx="2552700" cy="1753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19"/>
            <p:cNvSpPr txBox="1"/>
            <p:nvPr/>
          </p:nvSpPr>
          <p:spPr>
            <a:xfrm>
              <a:off x="1493334" y="4233663"/>
              <a:ext cx="281159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주 네비게이션  (Primary Navigation)의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최적 위치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9"/>
            <p:cNvSpPr txBox="1"/>
            <p:nvPr/>
          </p:nvSpPr>
          <p:spPr>
            <a:xfrm>
              <a:off x="2033394" y="6156012"/>
              <a:ext cx="21995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Thumb Zone: 엄지손가락을 이용해서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Touch를 할 수 있는 영역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0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2.3 디자인 구현 방안</a:t>
            </a:r>
            <a:endParaRPr/>
          </a:p>
        </p:txBody>
      </p:sp>
      <p:sp>
        <p:nvSpPr>
          <p:cNvPr id="200" name="Google Shape;200;p20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Direction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1856656" y="1844824"/>
            <a:ext cx="7560840" cy="70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Display, Easy Discovery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1837532" y="2582916"/>
            <a:ext cx="6931892" cy="276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사용자가 원하는 정보를 쉽고 빠르게 인지할 수 있도록 심플하고 명확한 UI,  정보 습득과 활용이 용이한 최적화된 UX 구현.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416496" y="2275711"/>
            <a:ext cx="1152128" cy="276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UI.UX Concept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1856656" y="3120587"/>
            <a:ext cx="6299301" cy="707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Soft. Minimal. Friendly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416496" y="3336031"/>
            <a:ext cx="1277020" cy="276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Look and feel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1856656" y="3881347"/>
            <a:ext cx="4032448" cy="2450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전체적으로 군더더기 없는 심플함과 부드러운 톤앤매너.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1712640" y="4464688"/>
            <a:ext cx="8064896" cy="70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Color. Typography. White space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432048" y="4680132"/>
            <a:ext cx="1280592" cy="276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Essence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1856656" y="5246981"/>
            <a:ext cx="7329264" cy="282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컬러와 타이포그래피를 통해 브랜드 아이덴티티를 시각화. (BI의 정책 우선 구현)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2.4 요구사항 관리 방안</a:t>
            </a:r>
            <a:endParaRPr/>
          </a:p>
        </p:txBody>
      </p:sp>
      <p:sp>
        <p:nvSpPr>
          <p:cNvPr id="216" name="Google Shape;216;p21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 수행 시 요구 사항 준수 (1/3)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7" name="Google Shape;217;p21"/>
          <p:cNvGraphicFramePr/>
          <p:nvPr/>
        </p:nvGraphicFramePr>
        <p:xfrm>
          <a:off x="272480" y="15598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{0BB58E53-EDDB-4FA7-8061-7CF43C71EF4C}</a:tableStyleId>
              </a:tblPr>
              <a:tblGrid>
                <a:gridCol w="1137425"/>
                <a:gridCol w="1137425"/>
                <a:gridCol w="7014175"/>
              </a:tblGrid>
              <a:tr h="30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세부 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내용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10300">
                <a:tc row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비기능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일반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53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진행 현황 공유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의사결정 및 소통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유지보수 지원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검수 및 일정 관리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일정 조율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안정화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46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완수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공통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언어 지원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00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성능 보장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인터페이스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4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 요건 관리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7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 일반 사항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2.4 요구사항 관리 방안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 수행 시 요구 사항 준수 (2/3)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22"/>
          <p:cNvGraphicFramePr/>
          <p:nvPr/>
        </p:nvGraphicFramePr>
        <p:xfrm>
          <a:off x="272480" y="15598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{0BB58E53-EDDB-4FA7-8061-7CF43C71EF4C}</a:tableStyleId>
              </a:tblPr>
              <a:tblGrid>
                <a:gridCol w="1013825"/>
                <a:gridCol w="1331175"/>
                <a:gridCol w="6944025"/>
              </a:tblGrid>
              <a:tr h="356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세부 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내용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88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680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 결함 관리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950">
                <a:tc rowSpan="1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보안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680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 일반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68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WEB 프로토콜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44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인증서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4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관리적 보안요건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55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보안피해 책임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56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물리적 보안요건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53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 점검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주관사 자산 관리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53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수행 장소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4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개인 소유 장비 반출입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53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정보 열람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53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소프트웨어 라이선스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53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공유자원 관리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3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2.4 요구사항 관리 방안</a:t>
            </a:r>
            <a:endParaRPr/>
          </a:p>
        </p:txBody>
      </p:sp>
      <p:sp>
        <p:nvSpPr>
          <p:cNvPr id="232" name="Google Shape;232;p23"/>
          <p:cNvSpPr txBox="1"/>
          <p:nvPr/>
        </p:nvSpPr>
        <p:spPr>
          <a:xfrm>
            <a:off x="316282" y="767558"/>
            <a:ext cx="8903251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 수행 시 요구 사항 준수 (3/3)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3" name="Google Shape;233;p23"/>
          <p:cNvGraphicFramePr/>
          <p:nvPr/>
        </p:nvGraphicFramePr>
        <p:xfrm>
          <a:off x="272480" y="155983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{0BB58E53-EDDB-4FA7-8061-7CF43C71EF4C}</a:tableStyleId>
              </a:tblPr>
              <a:tblGrid>
                <a:gridCol w="1013825"/>
                <a:gridCol w="1331175"/>
                <a:gridCol w="6944025"/>
              </a:tblGrid>
              <a:tr h="25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세부 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내용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23075">
                <a:tc rowSpan="11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보안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680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패스워드 관리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취약점 조치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5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취약점 고려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6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개인정보 암호화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8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개인정보 노출방지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게시판 취약점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 취약점 제거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법률 요건준수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개인정보 보호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개인정보 침해 위험성 파악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2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개인정보 침해 위험성 파악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2875" marL="62875" anchor="ctr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2875" marL="62875" anchor="ctr"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Ⅱ. 프로젝트 구축 범위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184144" y="129009"/>
            <a:ext cx="6283325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/>
              <a:t>2.6 목표 시스템 구성도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/>
          <p:nvPr/>
        </p:nvSpPr>
        <p:spPr>
          <a:xfrm>
            <a:off x="920750" y="2376244"/>
            <a:ext cx="4624387" cy="1132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3.1 수행 조직도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3.2 역할 및 업무 분장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868363" y="1601788"/>
            <a:ext cx="458869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 추진 체계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6" name="Google Shape;246;p25"/>
          <p:cNvCxnSpPr/>
          <p:nvPr/>
        </p:nvCxnSpPr>
        <p:spPr>
          <a:xfrm>
            <a:off x="920750" y="2370138"/>
            <a:ext cx="39354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2864768" y="2204864"/>
            <a:ext cx="4284912" cy="1108722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7875" lIns="95775" spcFirstLastPara="1" rIns="95775" wrap="square" tIns="47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6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3.1 수행 조직도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1187566" y="1004418"/>
            <a:ext cx="7530908" cy="569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ko-KR" sz="3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성공적인 사업 진행을 Leading하는 조직적인 지원</a:t>
            </a:r>
            <a:endParaRPr b="0" i="0" sz="3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1280540" y="1588169"/>
            <a:ext cx="7441010" cy="276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유사 사업에서 성공적인 프로젝트 경험을 이끌었던 Best Member들을 우선 배치하여 프로젝트 성공 확률을 증진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6"/>
          <p:cNvSpPr/>
          <p:nvPr/>
        </p:nvSpPr>
        <p:spPr>
          <a:xfrm>
            <a:off x="863103" y="3717032"/>
            <a:ext cx="1883826" cy="3095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ko-K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Strategy  Planning Div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6"/>
          <p:cNvSpPr/>
          <p:nvPr/>
        </p:nvSpPr>
        <p:spPr>
          <a:xfrm>
            <a:off x="2946034" y="3717032"/>
            <a:ext cx="1748335" cy="3095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ko-K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U.I. Design Div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6"/>
          <p:cNvSpPr/>
          <p:nvPr/>
        </p:nvSpPr>
        <p:spPr>
          <a:xfrm>
            <a:off x="4908291" y="3717032"/>
            <a:ext cx="1870048" cy="3095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ko-K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  Platform Div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8" name="Google Shape;258;p26"/>
          <p:cNvCxnSpPr>
            <a:stCxn id="255" idx="0"/>
            <a:endCxn id="251" idx="2"/>
          </p:cNvCxnSpPr>
          <p:nvPr/>
        </p:nvCxnSpPr>
        <p:spPr>
          <a:xfrm rot="-5400000">
            <a:off x="3204366" y="1914182"/>
            <a:ext cx="403500" cy="3202200"/>
          </a:xfrm>
          <a:prstGeom prst="bentConnector3">
            <a:avLst>
              <a:gd fmla="val 49993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9" name="Google Shape;259;p26"/>
          <p:cNvCxnSpPr>
            <a:stCxn id="251" idx="2"/>
            <a:endCxn id="256" idx="0"/>
          </p:cNvCxnSpPr>
          <p:nvPr/>
        </p:nvCxnSpPr>
        <p:spPr>
          <a:xfrm rot="5400000">
            <a:off x="4211924" y="2921786"/>
            <a:ext cx="403500" cy="1187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" name="Google Shape;260;p26"/>
          <p:cNvCxnSpPr>
            <a:stCxn id="257" idx="0"/>
            <a:endCxn id="251" idx="2"/>
          </p:cNvCxnSpPr>
          <p:nvPr/>
        </p:nvCxnSpPr>
        <p:spPr>
          <a:xfrm flipH="1" rot="5400000">
            <a:off x="5223515" y="3097232"/>
            <a:ext cx="403500" cy="836100"/>
          </a:xfrm>
          <a:prstGeom prst="bentConnector3">
            <a:avLst>
              <a:gd fmla="val 49993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1" name="Google Shape;261;p26"/>
          <p:cNvSpPr/>
          <p:nvPr/>
        </p:nvSpPr>
        <p:spPr>
          <a:xfrm>
            <a:off x="6952793" y="3717032"/>
            <a:ext cx="1896242" cy="3095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ko-K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Web/App Platform Div</a:t>
            </a:r>
            <a:endParaRPr b="1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2" name="Google Shape;262;p26"/>
          <p:cNvCxnSpPr>
            <a:stCxn id="261" idx="0"/>
            <a:endCxn id="251" idx="2"/>
          </p:cNvCxnSpPr>
          <p:nvPr/>
        </p:nvCxnSpPr>
        <p:spPr>
          <a:xfrm flipH="1" rot="5400000">
            <a:off x="6252264" y="2068382"/>
            <a:ext cx="403500" cy="2893800"/>
          </a:xfrm>
          <a:prstGeom prst="bentConnector3">
            <a:avLst>
              <a:gd fmla="val 49993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3" name="Google Shape;263;p26"/>
          <p:cNvSpPr/>
          <p:nvPr/>
        </p:nvSpPr>
        <p:spPr>
          <a:xfrm>
            <a:off x="5081993" y="2449733"/>
            <a:ext cx="1908171" cy="3095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엠파시인터네셔널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6"/>
          <p:cNvSpPr/>
          <p:nvPr/>
        </p:nvSpPr>
        <p:spPr>
          <a:xfrm>
            <a:off x="5083577" y="2759295"/>
            <a:ext cx="1906587" cy="4561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 관리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6"/>
          <p:cNvSpPr/>
          <p:nvPr/>
        </p:nvSpPr>
        <p:spPr>
          <a:xfrm>
            <a:off x="3022361" y="2440648"/>
            <a:ext cx="1895475" cy="30956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고객사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3022361" y="2744729"/>
            <a:ext cx="1897059" cy="4561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관리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6"/>
          <p:cNvSpPr/>
          <p:nvPr/>
        </p:nvSpPr>
        <p:spPr>
          <a:xfrm>
            <a:off x="2946034" y="4141517"/>
            <a:ext cx="1748335" cy="73574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 Director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디자인 전략                                      </a:t>
            </a:r>
            <a:b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디자인 퀄리티관리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스타일 가이드 수립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6"/>
          <p:cNvSpPr/>
          <p:nvPr/>
        </p:nvSpPr>
        <p:spPr>
          <a:xfrm>
            <a:off x="863960" y="4152895"/>
            <a:ext cx="1882969" cy="97466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Manager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진행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요구분석 정의</a:t>
            </a:r>
            <a:b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사이트 기획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6"/>
          <p:cNvSpPr/>
          <p:nvPr/>
        </p:nvSpPr>
        <p:spPr>
          <a:xfrm>
            <a:off x="863960" y="5127563"/>
            <a:ext cx="1882969" cy="84572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I. A. Planner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콘텐츠 기획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제작관련 문서</a:t>
            </a:r>
            <a:b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 및 U.I. 기획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6"/>
          <p:cNvSpPr/>
          <p:nvPr/>
        </p:nvSpPr>
        <p:spPr>
          <a:xfrm>
            <a:off x="2946034" y="4877259"/>
            <a:ext cx="1748335" cy="60300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U.I. Designer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디자인 작업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그래픽 디자인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6"/>
          <p:cNvSpPr/>
          <p:nvPr/>
        </p:nvSpPr>
        <p:spPr>
          <a:xfrm>
            <a:off x="6952793" y="4124450"/>
            <a:ext cx="1896242" cy="113395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Technical Director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개발환경 분석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시스템 및 DB 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모듈분석 /기능개선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신규모듈개발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관리시스템 개발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보안 검증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6"/>
          <p:cNvSpPr/>
          <p:nvPr/>
        </p:nvSpPr>
        <p:spPr>
          <a:xfrm>
            <a:off x="4882097" y="4154790"/>
            <a:ext cx="1896242" cy="70729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Front Interaction</a:t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코딩가이드 개발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웹/모바일 표준 코딩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웹표준/접근성 구축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6"/>
          <p:cNvSpPr/>
          <p:nvPr/>
        </p:nvSpPr>
        <p:spPr>
          <a:xfrm>
            <a:off x="2946034" y="5480264"/>
            <a:ext cx="1748335" cy="60300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Illustrator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일러스트 디자인 작업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4882097" y="4858641"/>
            <a:ext cx="1896242" cy="70729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Xml </a:t>
            </a:r>
            <a:endParaRPr b="1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파일 정의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페이지 코딩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Ⅲ. 사업 추진 체계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6952793" y="5258404"/>
            <a:ext cx="1896242" cy="610796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7875" lIns="95775" spcFirstLastPara="1" rIns="95775" wrap="square" tIns="47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Application Director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Android App 개발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iOS App 개발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3.2  </a:t>
            </a:r>
            <a:r>
              <a:rPr lang="ko-KR" sz="2000">
                <a:solidFill>
                  <a:srgbClr val="FFFFFF"/>
                </a:solidFill>
              </a:rPr>
              <a:t>역할 및 업무 분장</a:t>
            </a:r>
            <a:endParaRPr b="0" sz="2000">
              <a:solidFill>
                <a:srgbClr val="FFFFFF"/>
              </a:solidFill>
            </a:endParaRPr>
          </a:p>
        </p:txBody>
      </p:sp>
      <p:graphicFrame>
        <p:nvGraphicFramePr>
          <p:cNvPr id="282" name="Google Shape;282;p27"/>
          <p:cNvGraphicFramePr/>
          <p:nvPr/>
        </p:nvGraphicFramePr>
        <p:xfrm>
          <a:off x="393700" y="12446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1431050"/>
                <a:gridCol w="1504175"/>
                <a:gridCol w="985125"/>
                <a:gridCol w="5179825"/>
              </a:tblGrid>
              <a:tr h="312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ko-KR" sz="12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00</a:t>
                      </a:r>
                      <a:endParaRPr b="0" i="0" sz="1200" u="none" cap="none" strike="noStrike">
                        <a:solidFill>
                          <a:srgbClr val="141C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ko-KR" sz="12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직무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ko-KR" sz="12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등급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ko-KR" sz="12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역할</a:t>
                      </a:r>
                      <a:endParaRPr b="0" i="0" sz="1200" u="none" cap="none" strike="noStrike">
                        <a:solidFill>
                          <a:srgbClr val="141C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317150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Management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총괄PM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프로젝트의 수행에 대한 총괄</a:t>
                      </a:r>
                      <a:endParaRPr sz="1400" u="none" cap="none" strike="noStrike"/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1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사업PM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3171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PM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599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Planning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 PL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구축 프로젝트 내 각 영역간 업무조율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화면 설계 및 UI/UX 기획</a:t>
                      </a:r>
                      <a:endParaRPr sz="1400" u="none" cap="none" strike="noStrike"/>
                    </a:p>
                  </a:txBody>
                  <a:tcPr marT="72000" marB="72000" marR="68575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초급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599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U.I Design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 PL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화면 디자인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화면 디자인 및 화면 표준화 작업 및 표준 가이드 작성</a:t>
                      </a:r>
                      <a:endParaRPr sz="1400" u="none" cap="none" strike="noStrike"/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35850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Html Publishing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 PL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화면 디자인의 웹 퍼블리싱 진행 및 표준 퍼블리싱 가이드 작성</a:t>
                      </a:r>
                      <a:endParaRPr sz="1400" u="none" cap="none" strike="noStrike"/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58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358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59925">
                <a:tc row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Development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 PL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시스템 개발</a:t>
                      </a:r>
                      <a:endParaRPr sz="1400" u="none" cap="none" strike="noStrike"/>
                    </a:p>
                    <a:p>
                      <a:pPr indent="-171450" lvl="0" marL="171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시스템 구축/개발 및 데이터 표준화 정책 수립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DB설계 / API 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Android / iOS 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iOS 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Android 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HCP Web 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599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Master Admin Web 개발</a:t>
                      </a:r>
                      <a:endParaRPr b="0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</a:tbl>
          </a:graphicData>
        </a:graphic>
      </p:graphicFrame>
      <p:sp>
        <p:nvSpPr>
          <p:cNvPr id="283" name="Google Shape;283;p27"/>
          <p:cNvSpPr/>
          <p:nvPr/>
        </p:nvSpPr>
        <p:spPr>
          <a:xfrm>
            <a:off x="412589" y="768433"/>
            <a:ext cx="9081268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본 프로젝트의 투입인력과 업무분장 및 역할은 다음과 같습니다.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7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Ⅲ. 사업 추진 체계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8"/>
          <p:cNvSpPr txBox="1"/>
          <p:nvPr/>
        </p:nvSpPr>
        <p:spPr>
          <a:xfrm>
            <a:off x="920750" y="2492896"/>
            <a:ext cx="4624387" cy="230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4.1 개발 프로세스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4.2 프로젝트 산출물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4.3 프로젝트 일정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4.4 투입 인력 계획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868363" y="1601788"/>
            <a:ext cx="458869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 추진 절차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p28"/>
          <p:cNvCxnSpPr/>
          <p:nvPr/>
        </p:nvCxnSpPr>
        <p:spPr>
          <a:xfrm>
            <a:off x="920750" y="2370138"/>
            <a:ext cx="39354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9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4</a:t>
            </a:r>
            <a:r>
              <a:rPr b="0" lang="ko-KR" sz="2000">
                <a:solidFill>
                  <a:srgbClr val="FFFFFF"/>
                </a:solidFill>
              </a:rPr>
              <a:t>.1 개발 프로세스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297" name="Google Shape;297;p29"/>
          <p:cNvSpPr/>
          <p:nvPr/>
        </p:nvSpPr>
        <p:spPr>
          <a:xfrm>
            <a:off x="612549" y="4084629"/>
            <a:ext cx="8814979" cy="288032"/>
          </a:xfrm>
          <a:prstGeom prst="homePlate">
            <a:avLst>
              <a:gd fmla="val 98298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9"/>
          <p:cNvSpPr/>
          <p:nvPr/>
        </p:nvSpPr>
        <p:spPr>
          <a:xfrm>
            <a:off x="678043" y="2352497"/>
            <a:ext cx="2457000" cy="4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9"/>
          <p:cNvSpPr txBox="1"/>
          <p:nvPr/>
        </p:nvSpPr>
        <p:spPr>
          <a:xfrm>
            <a:off x="1441756" y="2075962"/>
            <a:ext cx="933229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ko-K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전략 단계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0" name="Google Shape;300;p29"/>
          <p:cNvCxnSpPr/>
          <p:nvPr/>
        </p:nvCxnSpPr>
        <p:spPr>
          <a:xfrm>
            <a:off x="612549" y="1659031"/>
            <a:ext cx="0" cy="742751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" name="Google Shape;301;p29"/>
          <p:cNvCxnSpPr/>
          <p:nvPr/>
        </p:nvCxnSpPr>
        <p:spPr>
          <a:xfrm>
            <a:off x="649624" y="1859938"/>
            <a:ext cx="2496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02" name="Google Shape;302;p29"/>
          <p:cNvCxnSpPr/>
          <p:nvPr/>
        </p:nvCxnSpPr>
        <p:spPr>
          <a:xfrm>
            <a:off x="3186835" y="1659031"/>
            <a:ext cx="0" cy="742751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3" name="Google Shape;303;p29"/>
          <p:cNvSpPr/>
          <p:nvPr/>
        </p:nvSpPr>
        <p:spPr>
          <a:xfrm>
            <a:off x="3232097" y="2352497"/>
            <a:ext cx="3666000" cy="4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9"/>
          <p:cNvSpPr txBox="1"/>
          <p:nvPr/>
        </p:nvSpPr>
        <p:spPr>
          <a:xfrm>
            <a:off x="4706664" y="2075962"/>
            <a:ext cx="101305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ko-K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구축 단계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5" name="Google Shape;305;p29"/>
          <p:cNvCxnSpPr/>
          <p:nvPr/>
        </p:nvCxnSpPr>
        <p:spPr>
          <a:xfrm>
            <a:off x="3242352" y="1859938"/>
            <a:ext cx="48750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06" name="Google Shape;306;p29"/>
          <p:cNvCxnSpPr/>
          <p:nvPr/>
        </p:nvCxnSpPr>
        <p:spPr>
          <a:xfrm>
            <a:off x="9349520" y="1659031"/>
            <a:ext cx="0" cy="742751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7" name="Google Shape;307;p29"/>
          <p:cNvCxnSpPr/>
          <p:nvPr/>
        </p:nvCxnSpPr>
        <p:spPr>
          <a:xfrm>
            <a:off x="8179390" y="1659031"/>
            <a:ext cx="0" cy="742751"/>
          </a:xfrm>
          <a:prstGeom prst="straightConnector1">
            <a:avLst/>
          </a:pr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8" name="Google Shape;308;p29"/>
          <p:cNvCxnSpPr/>
          <p:nvPr/>
        </p:nvCxnSpPr>
        <p:spPr>
          <a:xfrm flipH="1" rot="10800000">
            <a:off x="8224653" y="1852381"/>
            <a:ext cx="1074852" cy="8384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09" name="Google Shape;309;p29"/>
          <p:cNvSpPr txBox="1"/>
          <p:nvPr/>
        </p:nvSpPr>
        <p:spPr>
          <a:xfrm>
            <a:off x="4226100" y="4099743"/>
            <a:ext cx="152958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ko-KR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1" i="0" sz="10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9"/>
          <p:cNvSpPr/>
          <p:nvPr/>
        </p:nvSpPr>
        <p:spPr>
          <a:xfrm>
            <a:off x="612549" y="4437112"/>
            <a:ext cx="1170000" cy="792088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9"/>
          <p:cNvSpPr/>
          <p:nvPr/>
        </p:nvSpPr>
        <p:spPr>
          <a:xfrm>
            <a:off x="612549" y="5301208"/>
            <a:ext cx="1170000" cy="792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9"/>
          <p:cNvSpPr/>
          <p:nvPr/>
        </p:nvSpPr>
        <p:spPr>
          <a:xfrm>
            <a:off x="612549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9"/>
          <p:cNvSpPr/>
          <p:nvPr/>
        </p:nvSpPr>
        <p:spPr>
          <a:xfrm>
            <a:off x="612549" y="5301208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조사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9"/>
          <p:cNvSpPr txBox="1"/>
          <p:nvPr/>
        </p:nvSpPr>
        <p:spPr>
          <a:xfrm>
            <a:off x="612551" y="4710253"/>
            <a:ext cx="11656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사업환경 분석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자사 사이트 분석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경쟁 사이트 분석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9"/>
          <p:cNvSpPr txBox="1"/>
          <p:nvPr/>
        </p:nvSpPr>
        <p:spPr>
          <a:xfrm>
            <a:off x="600036" y="5619468"/>
            <a:ext cx="112520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리서치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분석/평가 리포트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9"/>
          <p:cNvSpPr/>
          <p:nvPr/>
        </p:nvSpPr>
        <p:spPr>
          <a:xfrm>
            <a:off x="1877061" y="4437112"/>
            <a:ext cx="1170000" cy="1656184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9"/>
          <p:cNvSpPr/>
          <p:nvPr/>
        </p:nvSpPr>
        <p:spPr>
          <a:xfrm>
            <a:off x="1877061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9"/>
          <p:cNvSpPr txBox="1"/>
          <p:nvPr/>
        </p:nvSpPr>
        <p:spPr>
          <a:xfrm>
            <a:off x="1938698" y="4747740"/>
            <a:ext cx="97058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구축전략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포지셔닝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목표설정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시스템전략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집행계획수립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실행체계수립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9"/>
          <p:cNvSpPr/>
          <p:nvPr/>
        </p:nvSpPr>
        <p:spPr>
          <a:xfrm>
            <a:off x="3133387" y="4437112"/>
            <a:ext cx="1170000" cy="1656184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9"/>
          <p:cNvSpPr/>
          <p:nvPr/>
        </p:nvSpPr>
        <p:spPr>
          <a:xfrm>
            <a:off x="4397899" y="4437112"/>
            <a:ext cx="1170000" cy="1656184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9"/>
          <p:cNvSpPr/>
          <p:nvPr/>
        </p:nvSpPr>
        <p:spPr>
          <a:xfrm>
            <a:off x="3133387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UI/UX 기획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9"/>
          <p:cNvSpPr/>
          <p:nvPr/>
        </p:nvSpPr>
        <p:spPr>
          <a:xfrm>
            <a:off x="4397899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9"/>
          <p:cNvSpPr/>
          <p:nvPr/>
        </p:nvSpPr>
        <p:spPr>
          <a:xfrm>
            <a:off x="5666739" y="4437112"/>
            <a:ext cx="1170000" cy="792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9"/>
          <p:cNvSpPr/>
          <p:nvPr/>
        </p:nvSpPr>
        <p:spPr>
          <a:xfrm>
            <a:off x="5666739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디자인 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9"/>
          <p:cNvSpPr txBox="1"/>
          <p:nvPr/>
        </p:nvSpPr>
        <p:spPr>
          <a:xfrm>
            <a:off x="5719720" y="4668253"/>
            <a:ext cx="118058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상세 디자인 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디자인 제작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컨텐츠 제작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환경설정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9"/>
          <p:cNvSpPr txBox="1"/>
          <p:nvPr/>
        </p:nvSpPr>
        <p:spPr>
          <a:xfrm>
            <a:off x="3218191" y="4747740"/>
            <a:ext cx="9554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컨셉 확정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기획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운영 기획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실행계획 수립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9"/>
          <p:cNvSpPr txBox="1"/>
          <p:nvPr/>
        </p:nvSpPr>
        <p:spPr>
          <a:xfrm>
            <a:off x="4381527" y="4747740"/>
            <a:ext cx="11147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사양 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기본 디자인 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기본 시스템 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운영설계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9"/>
          <p:cNvSpPr/>
          <p:nvPr/>
        </p:nvSpPr>
        <p:spPr>
          <a:xfrm>
            <a:off x="5666739" y="5301296"/>
            <a:ext cx="1170000" cy="792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9"/>
          <p:cNvSpPr/>
          <p:nvPr/>
        </p:nvSpPr>
        <p:spPr>
          <a:xfrm>
            <a:off x="5666739" y="5301296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시스템 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5719720" y="5590679"/>
            <a:ext cx="114363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상세 시스템 설계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Programming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테스트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9"/>
          <p:cNvSpPr/>
          <p:nvPr/>
        </p:nvSpPr>
        <p:spPr>
          <a:xfrm>
            <a:off x="6931381" y="4437112"/>
            <a:ext cx="1170000" cy="792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9"/>
          <p:cNvSpPr/>
          <p:nvPr/>
        </p:nvSpPr>
        <p:spPr>
          <a:xfrm>
            <a:off x="6931381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컨텐츠 운영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9"/>
          <p:cNvSpPr txBox="1"/>
          <p:nvPr/>
        </p:nvSpPr>
        <p:spPr>
          <a:xfrm>
            <a:off x="6994334" y="4786948"/>
            <a:ext cx="10667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운영체제 구축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상세 규정 책정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9"/>
          <p:cNvSpPr/>
          <p:nvPr/>
        </p:nvSpPr>
        <p:spPr>
          <a:xfrm>
            <a:off x="6931251" y="5301296"/>
            <a:ext cx="1170000" cy="792000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9"/>
          <p:cNvSpPr/>
          <p:nvPr/>
        </p:nvSpPr>
        <p:spPr>
          <a:xfrm>
            <a:off x="6931251" y="5301296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시스템 운영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9"/>
          <p:cNvSpPr txBox="1"/>
          <p:nvPr/>
        </p:nvSpPr>
        <p:spPr>
          <a:xfrm>
            <a:off x="7026345" y="5651132"/>
            <a:ext cx="97618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운영체제 구축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시스템 보수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9"/>
          <p:cNvSpPr/>
          <p:nvPr/>
        </p:nvSpPr>
        <p:spPr>
          <a:xfrm>
            <a:off x="8195763" y="4437112"/>
            <a:ext cx="1170000" cy="1656184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9"/>
          <p:cNvSpPr/>
          <p:nvPr/>
        </p:nvSpPr>
        <p:spPr>
          <a:xfrm>
            <a:off x="8195763" y="4437112"/>
            <a:ext cx="1170000" cy="216024"/>
          </a:xfrm>
          <a:prstGeom prst="flowChartProcess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평가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9"/>
          <p:cNvSpPr txBox="1"/>
          <p:nvPr/>
        </p:nvSpPr>
        <p:spPr>
          <a:xfrm>
            <a:off x="8298334" y="4710252"/>
            <a:ext cx="8702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전략 평가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검수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Noto Sans Symbols"/>
              <a:buChar char="✔"/>
            </a:pPr>
            <a:r>
              <a:rPr b="0" i="0" lang="ko-KR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전략 수정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9"/>
          <p:cNvSpPr txBox="1"/>
          <p:nvPr/>
        </p:nvSpPr>
        <p:spPr>
          <a:xfrm>
            <a:off x="7598836" y="2068405"/>
            <a:ext cx="1483847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ko-K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운영 및 검증 단계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9"/>
          <p:cNvSpPr/>
          <p:nvPr/>
        </p:nvSpPr>
        <p:spPr>
          <a:xfrm>
            <a:off x="1490878" y="1735031"/>
            <a:ext cx="780087" cy="246252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29"/>
          <p:cNvSpPr/>
          <p:nvPr/>
        </p:nvSpPr>
        <p:spPr>
          <a:xfrm>
            <a:off x="5371078" y="1738593"/>
            <a:ext cx="624069" cy="246252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9"/>
          <p:cNvSpPr/>
          <p:nvPr/>
        </p:nvSpPr>
        <p:spPr>
          <a:xfrm>
            <a:off x="8458683" y="1742588"/>
            <a:ext cx="624000" cy="246252"/>
          </a:xfrm>
          <a:prstGeom prst="flowChartProcess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튜닝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9"/>
          <p:cNvSpPr/>
          <p:nvPr/>
        </p:nvSpPr>
        <p:spPr>
          <a:xfrm>
            <a:off x="678043" y="2572461"/>
            <a:ext cx="1189500" cy="1368152"/>
          </a:xfrm>
          <a:prstGeom prst="homePlate">
            <a:avLst>
              <a:gd fmla="val 24813" name="adj"/>
            </a:avLst>
          </a:prstGeom>
          <a:solidFill>
            <a:srgbClr val="DAE5F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분석·조사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9"/>
          <p:cNvSpPr/>
          <p:nvPr/>
        </p:nvSpPr>
        <p:spPr>
          <a:xfrm>
            <a:off x="1922453" y="2572461"/>
            <a:ext cx="1189500" cy="1368152"/>
          </a:xfrm>
          <a:prstGeom prst="homePlate">
            <a:avLst>
              <a:gd fmla="val 24813" name="adj"/>
            </a:avLst>
          </a:prstGeom>
          <a:solidFill>
            <a:srgbClr val="C5D8F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전략수립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9"/>
          <p:cNvSpPr/>
          <p:nvPr/>
        </p:nvSpPr>
        <p:spPr>
          <a:xfrm>
            <a:off x="3256908" y="2572461"/>
            <a:ext cx="1189500" cy="1368152"/>
          </a:xfrm>
          <a:prstGeom prst="homePlate">
            <a:avLst>
              <a:gd fmla="val 24813" name="adj"/>
            </a:avLst>
          </a:prstGeom>
          <a:solidFill>
            <a:srgbClr val="8CB3E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UI/UX 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기획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9"/>
          <p:cNvSpPr/>
          <p:nvPr/>
        </p:nvSpPr>
        <p:spPr>
          <a:xfrm>
            <a:off x="4498673" y="2572461"/>
            <a:ext cx="1189500" cy="1368152"/>
          </a:xfrm>
          <a:prstGeom prst="homePlate">
            <a:avLst>
              <a:gd fmla="val 24813" name="adj"/>
            </a:avLst>
          </a:prstGeom>
          <a:solidFill>
            <a:srgbClr val="8CB3E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9"/>
          <p:cNvSpPr/>
          <p:nvPr/>
        </p:nvSpPr>
        <p:spPr>
          <a:xfrm>
            <a:off x="5761121" y="2572461"/>
            <a:ext cx="1131000" cy="648072"/>
          </a:xfrm>
          <a:prstGeom prst="homePlate">
            <a:avLst>
              <a:gd fmla="val 24813" name="adj"/>
            </a:avLst>
          </a:prstGeom>
          <a:solidFill>
            <a:srgbClr val="538CD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디자인 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9"/>
          <p:cNvSpPr/>
          <p:nvPr/>
        </p:nvSpPr>
        <p:spPr>
          <a:xfrm>
            <a:off x="5769308" y="3292541"/>
            <a:ext cx="1131000" cy="648072"/>
          </a:xfrm>
          <a:prstGeom prst="homePlate">
            <a:avLst>
              <a:gd fmla="val 24813" name="adj"/>
            </a:avLst>
          </a:prstGeom>
          <a:solidFill>
            <a:srgbClr val="538CD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시스템 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9"/>
          <p:cNvSpPr/>
          <p:nvPr/>
        </p:nvSpPr>
        <p:spPr>
          <a:xfrm>
            <a:off x="6947625" y="2356437"/>
            <a:ext cx="2340000" cy="4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9"/>
          <p:cNvSpPr/>
          <p:nvPr/>
        </p:nvSpPr>
        <p:spPr>
          <a:xfrm>
            <a:off x="6962194" y="2572461"/>
            <a:ext cx="1131000" cy="648072"/>
          </a:xfrm>
          <a:prstGeom prst="homePlate">
            <a:avLst>
              <a:gd fmla="val 24813" name="adj"/>
            </a:avLst>
          </a:prstGeom>
          <a:solidFill>
            <a:srgbClr val="538CD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컨텐츠 운영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9"/>
          <p:cNvSpPr/>
          <p:nvPr/>
        </p:nvSpPr>
        <p:spPr>
          <a:xfrm>
            <a:off x="6970381" y="3292541"/>
            <a:ext cx="1131000" cy="648072"/>
          </a:xfrm>
          <a:prstGeom prst="homePlate">
            <a:avLst>
              <a:gd fmla="val 24813" name="adj"/>
            </a:avLst>
          </a:prstGeom>
          <a:solidFill>
            <a:srgbClr val="538CD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시스템 운영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9"/>
          <p:cNvSpPr/>
          <p:nvPr/>
        </p:nvSpPr>
        <p:spPr>
          <a:xfrm>
            <a:off x="8226715" y="2572461"/>
            <a:ext cx="1131000" cy="1368152"/>
          </a:xfrm>
          <a:prstGeom prst="homePlate">
            <a:avLst>
              <a:gd fmla="val 24813" name="adj"/>
            </a:avLst>
          </a:prstGeom>
          <a:solidFill>
            <a:srgbClr val="538CD5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평가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사이트튜닝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9"/>
          <p:cNvSpPr/>
          <p:nvPr/>
        </p:nvSpPr>
        <p:spPr>
          <a:xfrm>
            <a:off x="557964" y="1188394"/>
            <a:ext cx="8794758" cy="428628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Methodology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9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Ⅳ. 사업 추진 절차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0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4</a:t>
            </a:r>
            <a:r>
              <a:rPr b="0" lang="ko-KR" sz="2000">
                <a:solidFill>
                  <a:srgbClr val="FFFFFF"/>
                </a:solidFill>
              </a:rPr>
              <a:t>.2 프로젝트 산출물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361" name="Google Shape;361;p30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Ⅳ. 사업 추진 절차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0"/>
          <p:cNvSpPr/>
          <p:nvPr/>
        </p:nvSpPr>
        <p:spPr>
          <a:xfrm>
            <a:off x="220663" y="784388"/>
            <a:ext cx="9478962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산출물은 프로젝트 개발 방법론에 따라 제공되며, 각 실행 단계 별 산출물은 아래와 같습니다.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63" name="Google Shape;363;p30"/>
          <p:cNvGraphicFramePr/>
          <p:nvPr/>
        </p:nvGraphicFramePr>
        <p:xfrm>
          <a:off x="416496" y="11247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1152125"/>
                <a:gridCol w="1890875"/>
                <a:gridCol w="2773350"/>
                <a:gridCol w="3112650"/>
              </a:tblGrid>
              <a:tr h="191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단계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865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단위 업무명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865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수행업무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865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산출물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4865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7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 준비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TFT 구성 및 프로젝트 폴더 생성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계약 및 역할정의 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문서관리표준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폴더 및 파일명정의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인력 세팅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1.1 계약서 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1.2 문서관리표준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1.3 프로젝트 폴더 및 파일명 정의서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 착수 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계획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수행 계획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세부일정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2.1 프로젝트 수행 계획서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2.2 프로젝트 세부 일정표 (WBS)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 분석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요구사항 분석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요구사항 분석 및 정의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3.1 요구사항 정의서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3525">
                <a:tc row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 설계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기능정의 및 UI설계 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정보구조설계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화면설계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기능정의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 IA정의서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4.2 HCP Web 화면설계서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4.3 HCP APP 화면설계서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4.4 Patient APP 화면설계서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4.5 Master Admin Web 화면설계서 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4.6 기능정의서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4.7 정책정의서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 설계 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메인시안 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서브템플릿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4.8 메인시안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4.9 서브템플릿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 설계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HTML코딩 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4.10 CSS가이드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4.11 퍼블리싱 가이드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34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 설계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DB 설계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데이터 코드 설계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프로그램 목록표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4.12 ERD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4.13 테이블목록 및 정의서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4.14 데이터코드 정의서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4.15 프로그램 목록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 구현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컨텐츠페이지 디자인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RM/RF 이미지소스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5.1 PSD소스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5.2 이미지소스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93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퍼브리싱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HTML코딩 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5.3 HTML코딩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API 설계 및 개발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프로그래밍 소스파일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5.4 Rest-ful API 연동 정의서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5.5  프로그래밍 소스</a:t>
                      </a:r>
                      <a:endParaRPr b="0"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 테스트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테스트&amp;디버깅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프로그램 테스트&amp;디버깅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6.1 테스트 시나리오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6.2 테스트 결과보고서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 전개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업무보고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주간업무보고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업무회의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7.1 주간업무보고서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7.2 회의록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3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 완료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완료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완료 보고 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사이트매뉴얼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 스타일 가이드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검수확인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8.1 완료보고서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8.2 관리자매뉴얼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8.3 디자인 스타일 가이드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8.4 검수확인서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1440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4</a:t>
            </a:r>
            <a:r>
              <a:rPr b="0" lang="ko-KR" sz="2000">
                <a:solidFill>
                  <a:srgbClr val="FFFFFF"/>
                </a:solidFill>
              </a:rPr>
              <a:t>.3 프로젝트 일정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369" name="Google Shape;369;p31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Ⅳ. 사업 추진 절차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1"/>
          <p:cNvSpPr/>
          <p:nvPr/>
        </p:nvSpPr>
        <p:spPr>
          <a:xfrm>
            <a:off x="454025" y="946820"/>
            <a:ext cx="8979815" cy="390342"/>
          </a:xfrm>
          <a:prstGeom prst="roundRect">
            <a:avLst>
              <a:gd fmla="val 15114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총 프로젝트 기간 (약 9개월)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52" y="1412776"/>
            <a:ext cx="9785096" cy="4984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2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4</a:t>
            </a:r>
            <a:r>
              <a:rPr b="0" lang="ko-KR" sz="2000">
                <a:solidFill>
                  <a:srgbClr val="FFFFFF"/>
                </a:solidFill>
              </a:rPr>
              <a:t>.4 투입 인력 계획</a:t>
            </a:r>
            <a:endParaRPr b="0" sz="2000">
              <a:solidFill>
                <a:srgbClr val="FFFFFF"/>
              </a:solidFill>
            </a:endParaRPr>
          </a:p>
        </p:txBody>
      </p:sp>
      <p:graphicFrame>
        <p:nvGraphicFramePr>
          <p:cNvPr id="377" name="Google Shape;377;p32"/>
          <p:cNvGraphicFramePr/>
          <p:nvPr/>
        </p:nvGraphicFramePr>
        <p:xfrm>
          <a:off x="215194" y="7647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630725"/>
                <a:gridCol w="809100"/>
                <a:gridCol w="2558425"/>
                <a:gridCol w="420875"/>
                <a:gridCol w="404075"/>
                <a:gridCol w="485450"/>
                <a:gridCol w="485450"/>
                <a:gridCol w="485450"/>
                <a:gridCol w="485450"/>
                <a:gridCol w="485450"/>
                <a:gridCol w="485450"/>
                <a:gridCol w="485450"/>
                <a:gridCol w="485450"/>
                <a:gridCol w="711475"/>
              </a:tblGrid>
              <a:tr h="20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수행업무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상세 업무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등급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5월</a:t>
                      </a:r>
                      <a:endParaRPr b="1" i="0" sz="10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투입 소계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</a:tr>
              <a:tr h="2264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총괄 PM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업무진행의 결정, TOBE 전략, 커뮤니케이션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사업 PM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요건 정의, TOBE 전략,커뮤니케이션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PM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관리/보고/자원/일정/이슈/전략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컨설팅 소계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27.00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264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기획PL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인력 및 진척관리/기획 업무분장/정책정의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ASIS 분석, 사용자 분석, IA 설계, 화면설계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ASIS 분석, 사용자 분석, IA 설계, 화면설계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초급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기획 소계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22.50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264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 PL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인력 및 진척 관리/메인 디자인 시안/상세 디자인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상세 디자인 작업/수정 보완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0.75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1.75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상세 디자인 작업/수정 보완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 소계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264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 PL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인력 및 진척 관리/퍼블 가이드/인터렉션 퍼블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화면 UI 코딩/인터렉션 퍼블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화면 UI 코딩/인터렉션 퍼블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TBD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 소계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26425">
                <a:tc row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 PL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개발업무체크/커뮤니케이션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DB설계 / API개발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 개발 (iOS)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 개발 (Android)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HCP Web 페이지 개발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Master Admin Web 페이지 개발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7.00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4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개발 소계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44.50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22642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합계</a:t>
                      </a:r>
                      <a:endParaRPr sz="1400" u="none" cap="none" strike="noStrike"/>
                    </a:p>
                  </a:txBody>
                  <a:tcPr marT="8050" marB="0" marR="8050" marL="8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12.50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13.25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109.00</a:t>
                      </a:r>
                      <a:endParaRPr sz="1400" u="none" cap="none" strike="noStrike"/>
                    </a:p>
                  </a:txBody>
                  <a:tcPr marT="0" marB="0" marR="19050" marL="190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04040"/>
                    </a:solidFill>
                  </a:tcPr>
                </a:tc>
              </a:tr>
            </a:tbl>
          </a:graphicData>
        </a:graphic>
      </p:graphicFrame>
      <p:sp>
        <p:nvSpPr>
          <p:cNvPr id="378" name="Google Shape;378;p32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Ⅳ. 사업 추진 절차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"/>
          <p:cNvSpPr txBox="1"/>
          <p:nvPr/>
        </p:nvSpPr>
        <p:spPr>
          <a:xfrm>
            <a:off x="920750" y="2532588"/>
            <a:ext cx="4624387" cy="3416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5.1 보고 계획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5.2 의사소통 계획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5.3 위험 관리 계획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5.4 보안 관리 계획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5.5 교육 훈련 계획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5.6 하자 보증 계획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33"/>
          <p:cNvSpPr txBox="1"/>
          <p:nvPr/>
        </p:nvSpPr>
        <p:spPr>
          <a:xfrm>
            <a:off x="868363" y="1601788"/>
            <a:ext cx="458869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관리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5" name="Google Shape;385;p33"/>
          <p:cNvCxnSpPr/>
          <p:nvPr/>
        </p:nvCxnSpPr>
        <p:spPr>
          <a:xfrm>
            <a:off x="920750" y="2370138"/>
            <a:ext cx="39354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4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5.1 보고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391" name="Google Shape;391;p34"/>
          <p:cNvSpPr/>
          <p:nvPr/>
        </p:nvSpPr>
        <p:spPr>
          <a:xfrm>
            <a:off x="220663" y="814844"/>
            <a:ext cx="9478962" cy="43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진행 상황에 대한 주기적인 보고와 제출한 보고서의 내용은 프로젝트 수행과정에서 작업되는 산출물을 체계적으로 분류, 관리하는데 업무보고의 목적이 있습니다.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4"/>
          <p:cNvSpPr txBox="1"/>
          <p:nvPr/>
        </p:nvSpPr>
        <p:spPr>
          <a:xfrm>
            <a:off x="330199" y="5765194"/>
            <a:ext cx="693737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※ 각 문서는 고객사의 요청에 따라 다르며 회의록 및 주간 보고가 겸하여 이루어짐.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※ 프로젝트 구축 시 업무 정의된 문서 및 회의록은 양사 간 확인을 통하여 작업 내역에 대한 혼선을 피하게 함.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4"/>
          <p:cNvSpPr/>
          <p:nvPr/>
        </p:nvSpPr>
        <p:spPr>
          <a:xfrm>
            <a:off x="143404" y="1268760"/>
            <a:ext cx="2262266" cy="3699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프로젝트 보고 계획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94" name="Google Shape;394;p34"/>
          <p:cNvGraphicFramePr/>
          <p:nvPr/>
        </p:nvGraphicFramePr>
        <p:xfrm>
          <a:off x="346075" y="1772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1590675"/>
                <a:gridCol w="1844675"/>
                <a:gridCol w="3603625"/>
                <a:gridCol w="2246325"/>
              </a:tblGrid>
              <a:tr h="411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보고 사항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보고 주기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보고 및 검토 사항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형식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3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착수보고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2021. 10. 07 - 오전 10시</a:t>
                      </a:r>
                      <a:endParaRPr b="1" i="0" sz="900" u="none" cap="none" strike="noStrik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Kick-Off</a:t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사업의 목적, 목표, 수행 방안 및 개발계획</a:t>
                      </a:r>
                      <a:endParaRPr sz="1400" u="none" cap="none" strike="noStrike"/>
                    </a:p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사업수행조직 및 인력 투입 계획</a:t>
                      </a:r>
                      <a:endParaRPr b="0" i="0" sz="7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수행계획서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0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주간보고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매주 목요일 오전 10시 30분</a:t>
                      </a:r>
                      <a:endParaRPr b="1" i="0" sz="900" u="none" cap="none" strike="noStrike">
                        <a:solidFill>
                          <a:srgbClr val="C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고객사/㈜엠파시인터네셔널 TFT 참여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주간 프로젝트 진척 현황</a:t>
                      </a:r>
                      <a:endParaRPr sz="1400" u="none" cap="none" strike="noStrike"/>
                    </a:p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문제해결 처리 기록</a:t>
                      </a:r>
                      <a:endParaRPr sz="1400" u="none" cap="none" strike="noStrike"/>
                    </a:p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변경 요청 처리 기록 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주간보고서</a:t>
                      </a:r>
                      <a:endParaRPr b="1"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월간보고서 (매월 마지막 주 주간보고)</a:t>
                      </a:r>
                      <a:endParaRPr b="1"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2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중간보고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단계 완료 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중간보고 진행</a:t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85725" lvl="0" marL="85725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수행에 대한 계획 상의 진척 확인</a:t>
                      </a:r>
                      <a:endParaRPr b="0"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중간보고서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2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이슈보고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문제, 장애 발생 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장애 발생 및 기타 문제사항 발생 보고</a:t>
                      </a:r>
                      <a:endParaRPr sz="1400" u="none" cap="none" strike="noStrike"/>
                    </a:p>
                    <a:p>
                      <a:pPr indent="-57150" lvl="0" marL="0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조치계획 및 조치 결과 보고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이슈관리대장</a:t>
                      </a:r>
                      <a:endParaRPr b="1" i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이슈상세보고서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5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회의록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기타 회의 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미팅 시간에 이루어 졌던 합의 사항에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대한 확인 문서</a:t>
                      </a:r>
                      <a:endParaRPr b="0" i="0" sz="7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회의록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완료보고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사업 종료 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5715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본 사업 요구사항 요약</a:t>
                      </a:r>
                      <a:endParaRPr sz="1400" u="none" cap="none" strike="noStrike"/>
                    </a:p>
                    <a:p>
                      <a:pPr indent="-57150" lvl="0" marL="0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본 사업 진행경과/실행사항</a:t>
                      </a:r>
                      <a:endParaRPr sz="1400" u="none" cap="none" strike="noStrike"/>
                    </a:p>
                    <a:p>
                      <a:pPr indent="-57150" lvl="0" marL="0" marR="0" rtl="0" algn="l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Noto Sans Symbols"/>
                        <a:buChar char="▪"/>
                      </a:pPr>
                      <a:r>
                        <a:rPr b="0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단계별 계획 대비 실적 분석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i="0"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완료보고서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5" name="Google Shape;395;p34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5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5</a:t>
            </a:r>
            <a:r>
              <a:rPr b="0" lang="ko-KR" sz="2000">
                <a:solidFill>
                  <a:srgbClr val="FFFFFF"/>
                </a:solidFill>
              </a:rPr>
              <a:t>.2  의사 소통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401" name="Google Shape;401;p35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5"/>
          <p:cNvSpPr/>
          <p:nvPr/>
        </p:nvSpPr>
        <p:spPr>
          <a:xfrm>
            <a:off x="220663" y="814843"/>
            <a:ext cx="9478962" cy="43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진행함에 있어 각 파트 담당자들은  고객사와의 원활한 의사소통을 위해 각자의 업무 Role과 역할을 규정하고  고객사의 요청에 대해 즉각적인 대처를 할 수 있도록 합니다.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5"/>
          <p:cNvSpPr/>
          <p:nvPr/>
        </p:nvSpPr>
        <p:spPr>
          <a:xfrm>
            <a:off x="175154" y="1566820"/>
            <a:ext cx="2838069" cy="3699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프로젝트 의사소통 체계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04" name="Google Shape;404;p35"/>
          <p:cNvGraphicFramePr/>
          <p:nvPr/>
        </p:nvGraphicFramePr>
        <p:xfrm>
          <a:off x="381000" y="2043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2167150"/>
                <a:gridCol w="6830800"/>
              </a:tblGrid>
              <a:tr h="351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역할 수행자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업무 Role 및 책임 </a:t>
                      </a:r>
                      <a:endParaRPr sz="1400" u="none" cap="none" strike="noStrike"/>
                    </a:p>
                  </a:txBody>
                  <a:tcPr marT="19050" marB="190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44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ko-KR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총괄 PM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업무 진행 결정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TOBE 전략 수립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ko-KR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사업 PM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요구 사항 정의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요건 진행 결정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TOBE 전략 수립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9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PM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진척 및 이슈 모니터링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조정위원회 참석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팀원대상 총괄 공지 사항 지시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의사소통 계획 수립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197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PL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조정위원회 참석(필요 시)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진척 및 이슈 모니터링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주간보고, 월간보고 PM대상 보고 수행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업무 PL 회의 수행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팀별 의사소통 관리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74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구성원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주간보고, 월간보고 PL 대상 보고 수행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개인별 보고 수행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80975" lvl="0" marL="180975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팀 내부 회의 수행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6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5.3  위험 관리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410" name="Google Shape;410;p36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36"/>
          <p:cNvSpPr/>
          <p:nvPr/>
        </p:nvSpPr>
        <p:spPr>
          <a:xfrm>
            <a:off x="412588" y="768433"/>
            <a:ext cx="9183881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본 프로젝트 수행 시 발생이 예상되는 RISK 에 대해 사전에 협의하여 방지함이 목적이며, 발생한 RISK에 대해서 신속한 대응방안수립 및 조치를 위함입니다.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6"/>
          <p:cNvSpPr/>
          <p:nvPr/>
        </p:nvSpPr>
        <p:spPr>
          <a:xfrm>
            <a:off x="2921000" y="1539875"/>
            <a:ext cx="4056063" cy="428625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위험요소 정의 및 협의 방안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6"/>
          <p:cNvSpPr txBox="1"/>
          <p:nvPr/>
        </p:nvSpPr>
        <p:spPr>
          <a:xfrm>
            <a:off x="1646238" y="2089150"/>
            <a:ext cx="641393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프로젝트의 위험요소 : 프로젝트 진행상의 인력, 일정, 자원/장비, 품질, 예산, 작업 산출물의 오류 등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위험요소 보고 :  각 주간, 월간보고 진행 시, 취합/보고하는 것을 원칙으로 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▪"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긴급위험요소 처리 : 긴급을 요하는 위험 요소의 경우, 협의를 통하여 위험 요소 제거를 선 조치, 후보고 할 수 있습니다..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4" name="Google Shape;414;p36"/>
          <p:cNvGrpSpPr/>
          <p:nvPr/>
        </p:nvGrpSpPr>
        <p:grpSpPr>
          <a:xfrm>
            <a:off x="331772" y="3057524"/>
            <a:ext cx="9234517" cy="2603724"/>
            <a:chOff x="1090613" y="3429000"/>
            <a:chExt cx="7654925" cy="1800225"/>
          </a:xfrm>
        </p:grpSpPr>
        <p:sp>
          <p:nvSpPr>
            <p:cNvPr id="415" name="Google Shape;415;p36"/>
            <p:cNvSpPr/>
            <p:nvPr/>
          </p:nvSpPr>
          <p:spPr>
            <a:xfrm>
              <a:off x="4194175" y="34290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TFT, 현업팀 회의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6"/>
            <p:cNvSpPr/>
            <p:nvPr/>
          </p:nvSpPr>
          <p:spPr>
            <a:xfrm>
              <a:off x="1090613" y="34290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rial"/>
                <a:buNone/>
              </a:pPr>
              <a:r>
                <a:rPr b="1" i="0" lang="ko-KR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[ 정기 정검 ]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rial"/>
                <a:buNone/>
              </a:pPr>
              <a:r>
                <a:rPr b="1" i="0" lang="ko-KR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위험 요소 발생/발견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36"/>
            <p:cNvSpPr/>
            <p:nvPr/>
          </p:nvSpPr>
          <p:spPr>
            <a:xfrm>
              <a:off x="2632075" y="3429000"/>
              <a:ext cx="1512888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위험요소 List 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6"/>
            <p:cNvSpPr/>
            <p:nvPr/>
          </p:nvSpPr>
          <p:spPr>
            <a:xfrm>
              <a:off x="5756275" y="34290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해결책 / 개선안 마련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측으로 보고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6"/>
            <p:cNvSpPr/>
            <p:nvPr/>
          </p:nvSpPr>
          <p:spPr>
            <a:xfrm>
              <a:off x="7305675" y="3429000"/>
              <a:ext cx="1439863" cy="504825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 요소 문제 해결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6"/>
            <p:cNvSpPr/>
            <p:nvPr/>
          </p:nvSpPr>
          <p:spPr>
            <a:xfrm>
              <a:off x="4194175" y="40767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해결책 / 개선안 마련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측으로 보고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6"/>
            <p:cNvSpPr/>
            <p:nvPr/>
          </p:nvSpPr>
          <p:spPr>
            <a:xfrm>
              <a:off x="1090613" y="40767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rial"/>
                <a:buNone/>
              </a:pPr>
              <a:r>
                <a:rPr b="1" i="0" lang="ko-KR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[ 비 정기 ]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rial"/>
                <a:buNone/>
              </a:pPr>
              <a:r>
                <a:rPr b="1" i="0" lang="ko-KR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일상적 위험 요소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6"/>
            <p:cNvSpPr/>
            <p:nvPr/>
          </p:nvSpPr>
          <p:spPr>
            <a:xfrm>
              <a:off x="2632075" y="4076700"/>
              <a:ext cx="1512888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관리 주체 보고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위험요소 List 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6"/>
            <p:cNvSpPr/>
            <p:nvPr/>
          </p:nvSpPr>
          <p:spPr>
            <a:xfrm>
              <a:off x="5756275" y="40767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 요소 문제 해결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6"/>
            <p:cNvSpPr/>
            <p:nvPr/>
          </p:nvSpPr>
          <p:spPr>
            <a:xfrm>
              <a:off x="7305675" y="4076700"/>
              <a:ext cx="1439863" cy="504825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유사 위험 요소 검색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6"/>
            <p:cNvSpPr/>
            <p:nvPr/>
          </p:nvSpPr>
          <p:spPr>
            <a:xfrm>
              <a:off x="4194175" y="47244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 요소 문제 해결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6"/>
            <p:cNvSpPr/>
            <p:nvPr/>
          </p:nvSpPr>
          <p:spPr>
            <a:xfrm>
              <a:off x="1090613" y="47244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rial"/>
                <a:buNone/>
              </a:pPr>
              <a:r>
                <a:rPr b="1" i="0" lang="ko-KR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[ 비 정기 ]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rial"/>
                <a:buNone/>
              </a:pPr>
              <a:r>
                <a:rPr b="1" i="0" lang="ko-KR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긴급 위험 요소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2632075" y="4724400"/>
              <a:ext cx="1512888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관리 주체 보고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위험요소 List 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6"/>
            <p:cNvSpPr/>
            <p:nvPr/>
          </p:nvSpPr>
          <p:spPr>
            <a:xfrm>
              <a:off x="5756275" y="4724400"/>
              <a:ext cx="1511300" cy="504825"/>
            </a:xfrm>
            <a:prstGeom prst="rightArrowCallout">
              <a:avLst>
                <a:gd fmla="val 10495" name="adj1"/>
                <a:gd fmla="val 15818" name="adj2"/>
                <a:gd fmla="val 25000" name="adj3"/>
                <a:gd fmla="val 86607" name="adj4"/>
              </a:avLst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위험요소 List 화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해결책 / 개선안 추가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6"/>
            <p:cNvSpPr/>
            <p:nvPr/>
          </p:nvSpPr>
          <p:spPr>
            <a:xfrm>
              <a:off x="7305675" y="4724400"/>
              <a:ext cx="1439863" cy="504825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해결 위험 요소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ko-KR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측으로 보고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7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5.3  위험 관리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435" name="Google Shape;435;p37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37"/>
          <p:cNvSpPr/>
          <p:nvPr/>
        </p:nvSpPr>
        <p:spPr>
          <a:xfrm>
            <a:off x="412588" y="768433"/>
            <a:ext cx="9183881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본 프로젝트 수행 시 발생이 예상되는 RISK 에 대해 사전에 협의하여 방지함이 목적이며, 발생한 RISK에 대해서 신속한 대응방안수립 및 조치를 위함입니다.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37" name="Google Shape;437;p37"/>
          <p:cNvGraphicFramePr/>
          <p:nvPr/>
        </p:nvGraphicFramePr>
        <p:xfrm>
          <a:off x="539750" y="140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2109000"/>
                <a:gridCol w="6685750"/>
              </a:tblGrid>
              <a:tr h="435125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고려요소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관리방안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525725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고객사명 협력체제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불가피한 수행 인력의 결원 발생시 고객사의 사전승인 후 적합한 소요인력 선발, 상호 긴밀한 협력체계를 통한 빠른 보고/승인 절차를 거쳐서 새로운 수행요원을 투입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7025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인력변동 최소화 방안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인력선발 시 인력변경 요인을 감안하여 엄선된 인력선발 실시사업 착수 시부터, 자체 수시교육을 통해 인력변동 영향을 최소화수행 요원들의 동기부여를 위해 다양한 제도를 통하여 수행 요원의 업무환경 개선 및 협력사의 수행요원을 대상으로 교육을 통한 사업 공감대 형성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4975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인력 변경 시 대처방안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사업착수시 상세한 인력소요계획을 수립하여 필요 인력이 적기에 공급될 수 있도록 사전준비수행인력의 결원 발생시 동급이상의 인력선발을 통해 단시간에 투입하거나,비상주 인원으로 활용할 수 있도록 설정인원 변동 발생시 고객사와의 협의 후 승인을 받아 적절한 인력을 투입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5975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상호 신뢰와 협력분위기조성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공동의 사업 목표와 사명감을 가지고 고객사와 ㈜엠파시인터네셔널과의 상호 신뢰와 협력하는 분위기 조성사업 중 인력의 이탈 </a:t>
                      </a:r>
                      <a:b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없이 원만한 인간 관계 분위기 유도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9150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투입인력 관리 방안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일정과 범위를 감안하여 팀별, 월별로 인원계획을 수립일별로 팀 인원현황을 파악하고 취합, 모니터링 매월 팀의 인원현황을 취합해서 월간 인원투입현황을 작성하고  고객사의 사업관리자에게 보고인원의 추가투입 및 철수, 이동 등 인원변동사항을 팀장회의를 거쳐 확정 함</a:t>
                      </a:r>
                      <a:endParaRPr b="0" i="0" sz="9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인원 변동 확정 후 조직도 및 변동사항을 담당자에게 통보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4800">
                <a:tc>
                  <a:txBody>
                    <a:bodyPr/>
                    <a:lstStyle/>
                    <a:p>
                      <a:pPr indent="0" lvl="0" marL="100013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협력업체활용방안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265113" marR="0" rtl="0"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Arial"/>
                        <a:buChar char="•"/>
                      </a:pPr>
                      <a:r>
                        <a:rPr b="0" i="0" lang="ko-KR" sz="9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사업 수행에 적합한 업체를 엄선 활용협력업체와의 계약은 원 계약을 기준하여 적용하고 사업동반자로서의 협력관계 충실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8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5.4  보안 관리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443" name="Google Shape;443;p38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44" name="Google Shape;444;p38"/>
          <p:cNvGraphicFramePr/>
          <p:nvPr/>
        </p:nvGraphicFramePr>
        <p:xfrm>
          <a:off x="482600" y="14028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2025325"/>
                <a:gridCol w="6928175"/>
              </a:tblGrid>
              <a:tr h="448600">
                <a:tc>
                  <a:txBody>
                    <a:bodyPr/>
                    <a:lstStyle/>
                    <a:p>
                      <a:pPr indent="0" lvl="0" marL="20638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보안대책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0638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보안시행 방안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799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인원보안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26998" lvl="0" marL="179388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투입인원은 보안서약서 작성  방문객은 방문객 출입대장에 기록 후 보안책임자의 승인 받음 방문객의 방문시간은 정상근무시간에 한하며, 지정된 장소에서만 허용(단, 보안책임자(고객사 측의 담당자)의 승인 시 예외)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37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문서보안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26998" lvl="0" marL="179388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비밀/대외비 문서는 본인에게 직접 전달하는 것을 원칙으로 함 비밀/대외비 문서를 FAX/전자우편/우편 등을 이용할 시에는 보안 책임자의 사전 승인 취득 작성프로그램 소스 코드 및 관련 S/W의 유출 방지를 위해  디스크, CD,출력물 별도 관리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통신보안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26998" lvl="0" marL="179388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전화/FAX/PC통신/인터넷 사용은 보안책임자의 통제하에 사용 본 사업 추진내역에 대해서는 PC통신/인터넷 등의 접근을 통제하고 보안책임자의 승인 하에 열람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시설보안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126998" lvl="0" marL="179388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본 사업 개발을 위해 사용되는 서버/네트워크 장비는 보안이 잘 유지되는 장소에 보관 장비의 위치, 네트워크 구성요소와 접속장치, 하드웨어, 소프트웨어의 등록사항을 기록 및 관리 장비가 위치한 장소에 대한 비인가자의 출입 통제 및 보안일지 작성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9650">
                <a:tc>
                  <a:txBody>
                    <a:bodyPr/>
                    <a:lstStyle/>
                    <a:p>
                      <a:pPr indent="0" lvl="0" marL="20638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보안대책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93663" lvl="0" marL="179388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보안시행 방안</a:t>
                      </a:r>
                      <a:endParaRPr sz="1400" u="none" cap="none" strike="noStrike"/>
                    </a:p>
                  </a:txBody>
                  <a:tcPr marT="26800" marB="26800" marR="27375" marL="2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45" name="Google Shape;445;p38"/>
          <p:cNvSpPr/>
          <p:nvPr/>
        </p:nvSpPr>
        <p:spPr>
          <a:xfrm>
            <a:off x="412588" y="768433"/>
            <a:ext cx="9183881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엠파시인터네셔널은 본 사업과 관련한 기밀 보안사항을 준수하기 위해 최선을 다할 것이며 사업과 관련된 인원, 정보 및 자료 등에 대해서 고객사 측의 보안업무 시행규칙 뿐 아니라 엠파시인터네셔널의 보안 정책을 복합적으로 적용하되, 상충되는 점이 있을 경우에는 고객사의 보안업무 지침을 우선적으로 적용합니다.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9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ko-KR" sz="2000">
                <a:solidFill>
                  <a:srgbClr val="FFFFFF"/>
                </a:solidFill>
              </a:rPr>
              <a:t>5.5  교육 훈련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451" name="Google Shape;451;p39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39"/>
          <p:cNvSpPr/>
          <p:nvPr/>
        </p:nvSpPr>
        <p:spPr>
          <a:xfrm>
            <a:off x="412588" y="768433"/>
            <a:ext cx="9183881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사이트 오픈 이후 올바른 운영을 위해 사이트 운영자 및 시스템 관리자에게 인수인계 및 교육을 실시합니다.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39"/>
          <p:cNvSpPr/>
          <p:nvPr/>
        </p:nvSpPr>
        <p:spPr>
          <a:xfrm flipH="1">
            <a:off x="677863" y="2725886"/>
            <a:ext cx="1576387" cy="650875"/>
          </a:xfrm>
          <a:prstGeom prst="flowChartAlternateProcess">
            <a:avLst/>
          </a:prstGeom>
          <a:solidFill>
            <a:srgbClr val="EAEAEA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-571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실무 추진팀과의 협의를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통한 교육실시 방안수립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9"/>
          <p:cNvSpPr/>
          <p:nvPr/>
        </p:nvSpPr>
        <p:spPr>
          <a:xfrm>
            <a:off x="4176713" y="1857524"/>
            <a:ext cx="1574800" cy="576262"/>
          </a:xfrm>
          <a:prstGeom prst="homePlate">
            <a:avLst>
              <a:gd fmla="val 68388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2525" lIns="81800" spcFirstLastPara="1" rIns="81800" wrap="square" tIns="425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9"/>
          <p:cNvSpPr/>
          <p:nvPr/>
        </p:nvSpPr>
        <p:spPr>
          <a:xfrm>
            <a:off x="4252913" y="1849586"/>
            <a:ext cx="369887" cy="484188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ko-K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9"/>
          <p:cNvSpPr/>
          <p:nvPr/>
        </p:nvSpPr>
        <p:spPr>
          <a:xfrm>
            <a:off x="4502150" y="1906736"/>
            <a:ext cx="839788" cy="27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교육실시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39"/>
          <p:cNvSpPr/>
          <p:nvPr/>
        </p:nvSpPr>
        <p:spPr>
          <a:xfrm>
            <a:off x="720725" y="1857524"/>
            <a:ext cx="1577975" cy="576262"/>
          </a:xfrm>
          <a:prstGeom prst="homePlate">
            <a:avLst>
              <a:gd fmla="val 6845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2525" lIns="81800" spcFirstLastPara="1" rIns="81800" wrap="square" tIns="425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39"/>
          <p:cNvSpPr/>
          <p:nvPr/>
        </p:nvSpPr>
        <p:spPr>
          <a:xfrm>
            <a:off x="720725" y="1846411"/>
            <a:ext cx="369888" cy="484188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ko-K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39"/>
          <p:cNvSpPr/>
          <p:nvPr/>
        </p:nvSpPr>
        <p:spPr>
          <a:xfrm>
            <a:off x="1006475" y="1917849"/>
            <a:ext cx="922876" cy="277829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분석/진단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39"/>
          <p:cNvSpPr/>
          <p:nvPr/>
        </p:nvSpPr>
        <p:spPr>
          <a:xfrm>
            <a:off x="2447925" y="1857524"/>
            <a:ext cx="1577975" cy="576262"/>
          </a:xfrm>
          <a:prstGeom prst="homePlate">
            <a:avLst>
              <a:gd fmla="val 6845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2525" lIns="81800" spcFirstLastPara="1" rIns="81800" wrap="square" tIns="425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39"/>
          <p:cNvSpPr/>
          <p:nvPr/>
        </p:nvSpPr>
        <p:spPr>
          <a:xfrm>
            <a:off x="2500313" y="1844824"/>
            <a:ext cx="369887" cy="48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ko-K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9"/>
          <p:cNvSpPr/>
          <p:nvPr/>
        </p:nvSpPr>
        <p:spPr>
          <a:xfrm>
            <a:off x="2801938" y="1917849"/>
            <a:ext cx="934097" cy="471728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교육과정</a:t>
            </a:r>
            <a:br>
              <a:rPr b="1" i="0" lang="ko-KR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ko-K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설계/개발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9"/>
          <p:cNvSpPr/>
          <p:nvPr/>
        </p:nvSpPr>
        <p:spPr>
          <a:xfrm>
            <a:off x="5903913" y="1857524"/>
            <a:ext cx="1577975" cy="576262"/>
          </a:xfrm>
          <a:prstGeom prst="homePlate">
            <a:avLst>
              <a:gd fmla="val 68457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2525" lIns="81800" spcFirstLastPara="1" rIns="81800" wrap="square" tIns="425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39"/>
          <p:cNvSpPr/>
          <p:nvPr/>
        </p:nvSpPr>
        <p:spPr>
          <a:xfrm>
            <a:off x="5910263" y="1849586"/>
            <a:ext cx="369887" cy="484188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ko-K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39"/>
          <p:cNvSpPr/>
          <p:nvPr/>
        </p:nvSpPr>
        <p:spPr>
          <a:xfrm>
            <a:off x="6197600" y="1917849"/>
            <a:ext cx="504825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평가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39"/>
          <p:cNvSpPr/>
          <p:nvPr/>
        </p:nvSpPr>
        <p:spPr>
          <a:xfrm>
            <a:off x="7631113" y="1857524"/>
            <a:ext cx="1577975" cy="576262"/>
          </a:xfrm>
          <a:prstGeom prst="homePlate">
            <a:avLst>
              <a:gd fmla="val 64008" name="adj"/>
            </a:avLst>
          </a:prstGeom>
          <a:solidFill>
            <a:srgbClr val="FFFFFF"/>
          </a:solidFill>
          <a:ln cap="flat" cmpd="sng" w="190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2525" lIns="81800" spcFirstLastPara="1" rIns="81800" wrap="square" tIns="425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39"/>
          <p:cNvSpPr/>
          <p:nvPr/>
        </p:nvSpPr>
        <p:spPr>
          <a:xfrm>
            <a:off x="7639050" y="1849586"/>
            <a:ext cx="369888" cy="484188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ko-K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9"/>
          <p:cNvSpPr/>
          <p:nvPr/>
        </p:nvSpPr>
        <p:spPr>
          <a:xfrm>
            <a:off x="7967663" y="1917849"/>
            <a:ext cx="842726" cy="277829"/>
          </a:xfrm>
          <a:prstGeom prst="rect">
            <a:avLst/>
          </a:prstGeom>
          <a:noFill/>
          <a:ln>
            <a:noFill/>
          </a:ln>
        </p:spPr>
        <p:txBody>
          <a:bodyPr anchorCtr="0" anchor="t" bIns="41550" lIns="83100" spcFirstLastPara="1" rIns="83100" wrap="square" tIns="4155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사후관리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39"/>
          <p:cNvSpPr/>
          <p:nvPr/>
        </p:nvSpPr>
        <p:spPr>
          <a:xfrm flipH="1">
            <a:off x="2439988" y="2725886"/>
            <a:ext cx="1576387" cy="650875"/>
          </a:xfrm>
          <a:prstGeom prst="flowChartAlternateProcess">
            <a:avLst/>
          </a:prstGeom>
          <a:solidFill>
            <a:srgbClr val="EAEAEA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-8890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분석/진단을 근거로 실무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추진팀과 협의하여 세부과정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및 대상 확정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39"/>
          <p:cNvSpPr/>
          <p:nvPr/>
        </p:nvSpPr>
        <p:spPr>
          <a:xfrm flipH="1">
            <a:off x="4178300" y="2725886"/>
            <a:ext cx="1574800" cy="650875"/>
          </a:xfrm>
          <a:prstGeom prst="flowChartAlternateProcess">
            <a:avLst/>
          </a:prstGeom>
          <a:solidFill>
            <a:srgbClr val="EAEAEA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-8890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단계별 서비스 개시 직전 </a:t>
            </a:r>
            <a:b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또는 직후 교육 실시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39"/>
          <p:cNvSpPr/>
          <p:nvPr/>
        </p:nvSpPr>
        <p:spPr>
          <a:xfrm flipH="1">
            <a:off x="5891213" y="2725886"/>
            <a:ext cx="1576387" cy="650875"/>
          </a:xfrm>
          <a:prstGeom prst="flowChartAlternateProcess">
            <a:avLst/>
          </a:prstGeom>
          <a:solidFill>
            <a:srgbClr val="EAEAEA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-8890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요구사항과 목표가 달성</a:t>
            </a:r>
            <a:b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되었는지를 지속적으로 평가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39"/>
          <p:cNvSpPr/>
          <p:nvPr/>
        </p:nvSpPr>
        <p:spPr>
          <a:xfrm flipH="1">
            <a:off x="7615238" y="2725886"/>
            <a:ext cx="1576387" cy="650875"/>
          </a:xfrm>
          <a:prstGeom prst="flowChartAlternateProcess">
            <a:avLst/>
          </a:prstGeom>
          <a:solidFill>
            <a:srgbClr val="EAEAEA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54000" spcFirstLastPara="1" rIns="54000" wrap="square" tIns="45700">
            <a:noAutofit/>
          </a:bodyPr>
          <a:lstStyle/>
          <a:p>
            <a:pPr indent="-8890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현업에 적용하기까지 </a:t>
            </a:r>
            <a:b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지속적인  부가 지원 실시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3" name="Google Shape;473;p39"/>
          <p:cNvCxnSpPr/>
          <p:nvPr/>
        </p:nvCxnSpPr>
        <p:spPr>
          <a:xfrm>
            <a:off x="711200" y="3591074"/>
            <a:ext cx="8494713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474" name="Google Shape;474;p39"/>
          <p:cNvSpPr txBox="1"/>
          <p:nvPr/>
        </p:nvSpPr>
        <p:spPr>
          <a:xfrm>
            <a:off x="662856" y="3765699"/>
            <a:ext cx="154029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교육훈련조직</a:t>
            </a:r>
            <a:endParaRPr b="1" i="0" sz="1400" u="sng" cap="none" strike="noStrik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39"/>
          <p:cNvSpPr/>
          <p:nvPr/>
        </p:nvSpPr>
        <p:spPr>
          <a:xfrm>
            <a:off x="7257256" y="4226272"/>
            <a:ext cx="1994694" cy="358775"/>
          </a:xfrm>
          <a:prstGeom prst="rect">
            <a:avLst/>
          </a:prstGeom>
          <a:solidFill>
            <a:srgbClr val="000000"/>
          </a:solidFill>
          <a:ln cap="flat" cmpd="sng" w="57150">
            <a:solidFill>
              <a:srgbClr val="DDDD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사용자 과정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9"/>
          <p:cNvSpPr/>
          <p:nvPr/>
        </p:nvSpPr>
        <p:spPr>
          <a:xfrm>
            <a:off x="7257256" y="4654897"/>
            <a:ext cx="1994694" cy="358775"/>
          </a:xfrm>
          <a:prstGeom prst="rect">
            <a:avLst/>
          </a:prstGeom>
          <a:solidFill>
            <a:srgbClr val="000000"/>
          </a:solidFill>
          <a:ln cap="flat" cmpd="sng" w="57150">
            <a:solidFill>
              <a:srgbClr val="DDDD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관리자 과정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9"/>
          <p:cNvSpPr/>
          <p:nvPr/>
        </p:nvSpPr>
        <p:spPr>
          <a:xfrm>
            <a:off x="7257256" y="5083522"/>
            <a:ext cx="1994694" cy="358775"/>
          </a:xfrm>
          <a:prstGeom prst="rect">
            <a:avLst/>
          </a:prstGeom>
          <a:solidFill>
            <a:srgbClr val="000000"/>
          </a:solidFill>
          <a:ln cap="flat" cmpd="sng" w="57150">
            <a:solidFill>
              <a:srgbClr val="DDDD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개발 참여자 과정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9"/>
          <p:cNvSpPr/>
          <p:nvPr/>
        </p:nvSpPr>
        <p:spPr>
          <a:xfrm>
            <a:off x="7257256" y="5518497"/>
            <a:ext cx="1994694" cy="358775"/>
          </a:xfrm>
          <a:prstGeom prst="rect">
            <a:avLst/>
          </a:prstGeom>
          <a:solidFill>
            <a:srgbClr val="000000"/>
          </a:solidFill>
          <a:ln cap="flat" cmpd="sng" w="57150">
            <a:solidFill>
              <a:srgbClr val="DDDDD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S/W시스템 운영자 과정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39"/>
          <p:cNvSpPr/>
          <p:nvPr/>
        </p:nvSpPr>
        <p:spPr>
          <a:xfrm>
            <a:off x="1238250" y="4799360"/>
            <a:ext cx="1500188" cy="434975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프로젝트 관리자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39"/>
          <p:cNvSpPr/>
          <p:nvPr/>
        </p:nvSpPr>
        <p:spPr>
          <a:xfrm>
            <a:off x="3167063" y="4799360"/>
            <a:ext cx="1500187" cy="434975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교육지원 담당자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9"/>
          <p:cNvSpPr/>
          <p:nvPr/>
        </p:nvSpPr>
        <p:spPr>
          <a:xfrm>
            <a:off x="5237163" y="4227860"/>
            <a:ext cx="1500187" cy="434975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프로그램 전문가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39"/>
          <p:cNvSpPr/>
          <p:nvPr/>
        </p:nvSpPr>
        <p:spPr>
          <a:xfrm>
            <a:off x="5232400" y="4799360"/>
            <a:ext cx="1500188" cy="434975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시스템 전문가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9"/>
          <p:cNvSpPr/>
          <p:nvPr/>
        </p:nvSpPr>
        <p:spPr>
          <a:xfrm>
            <a:off x="5232400" y="5380385"/>
            <a:ext cx="1500188" cy="434975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유관부서 전문가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4" name="Google Shape;484;p39"/>
          <p:cNvCxnSpPr>
            <a:stCxn id="479" idx="3"/>
            <a:endCxn id="480" idx="1"/>
          </p:cNvCxnSpPr>
          <p:nvPr/>
        </p:nvCxnSpPr>
        <p:spPr>
          <a:xfrm>
            <a:off x="2738438" y="5016848"/>
            <a:ext cx="4287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5" name="Google Shape;485;p39"/>
          <p:cNvCxnSpPr>
            <a:endCxn id="482" idx="1"/>
          </p:cNvCxnSpPr>
          <p:nvPr/>
        </p:nvCxnSpPr>
        <p:spPr>
          <a:xfrm>
            <a:off x="4657600" y="5015348"/>
            <a:ext cx="574800" cy="15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6" name="Google Shape;486;p39"/>
          <p:cNvCxnSpPr>
            <a:stCxn id="481" idx="1"/>
            <a:endCxn id="483" idx="1"/>
          </p:cNvCxnSpPr>
          <p:nvPr/>
        </p:nvCxnSpPr>
        <p:spPr>
          <a:xfrm flipH="1">
            <a:off x="5232363" y="4445348"/>
            <a:ext cx="4800" cy="1152600"/>
          </a:xfrm>
          <a:prstGeom prst="bentConnector3">
            <a:avLst>
              <a:gd fmla="val 4870745" name="adj1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0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5</a:t>
            </a:r>
            <a:r>
              <a:rPr b="0" lang="ko-KR" sz="2000">
                <a:solidFill>
                  <a:srgbClr val="FFFFFF"/>
                </a:solidFill>
              </a:rPr>
              <a:t>.6  하자 보증 계획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492" name="Google Shape;492;p40"/>
          <p:cNvSpPr/>
          <p:nvPr/>
        </p:nvSpPr>
        <p:spPr>
          <a:xfrm>
            <a:off x="5673080" y="107340"/>
            <a:ext cx="25749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Ⅴ. 프로젝트 관리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93" name="Google Shape;493;p40"/>
          <p:cNvGraphicFramePr/>
          <p:nvPr/>
        </p:nvGraphicFramePr>
        <p:xfrm>
          <a:off x="482600" y="1307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1412225"/>
                <a:gridCol w="2205500"/>
                <a:gridCol w="5163275"/>
              </a:tblGrid>
              <a:tr h="393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분류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항목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상세내역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01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11176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고객사의 지속적인 Communication 을 통해 초기 기획 시 요구사항이 최대한 반영되도록 하며 구축 후 메뉴구조의 변경은 불가능하며 다음의 항목들이 하자보증에 해당되는 항목임. 	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11350">
                <a:tc vMerge="1"/>
                <a:tc>
                  <a:txBody>
                    <a:bodyPr/>
                    <a:lstStyle/>
                    <a:p>
                      <a:pPr indent="-635" lvl="0" marL="112395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콘텐츠</a:t>
                      </a: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콘텐츠 내용 중 오탈자 발생 시 오탈자 수정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1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11176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최적의 디자인 아웃풋을 최종 산출물로 하며 사이트 구축, 운영 후 발생되는 고객의 요구 사항에 의한 디자인의 변경은 해당되지 아니하며 다음의 항목들이 하자보증에 해당되는 항목임. 	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30775">
                <a:tc vMerge="1"/>
                <a:tc>
                  <a:txBody>
                    <a:bodyPr/>
                    <a:lstStyle/>
                    <a:p>
                      <a:pPr indent="0" lvl="0" marL="11176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메뉴의 오탈자 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메뉴이미지의 오탈자 수정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8875">
                <a:tc vMerge="1"/>
                <a:tc>
                  <a:txBody>
                    <a:bodyPr/>
                    <a:lstStyle/>
                    <a:p>
                      <a:pPr indent="0" lvl="0" marL="11176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이미지의 오탈자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콘텐츠 내부 이미지 중 발생된 오탈자 수정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5400">
                <a:tc row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11176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 개발된 원천적인 소스에 문제 발생에 대한 하자 보증을 의미하며 기능상의 오류가 아닌 요구사항의 변경에 의한 프로그램 변경, 프로세스의 변경은 포함되지 아니함. 	</a:t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150">
                <a:tc vMerge="1"/>
                <a:tc>
                  <a:txBody>
                    <a:bodyPr/>
                    <a:lstStyle/>
                    <a:p>
                      <a:pPr indent="0" lvl="0" marL="11176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프로그램 버그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 개발된 프로그램의 원천적인 버그 등의 수정 Ex) 회원가입의 에러 혹은 게시판 에러 등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4150">
                <a:tc vMerge="1"/>
                <a:tc>
                  <a:txBody>
                    <a:bodyPr/>
                    <a:lstStyle/>
                    <a:p>
                      <a:pPr indent="0" lvl="0" marL="11176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잘못된 링크</a:t>
                      </a:r>
                      <a:endParaRPr b="1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메뉴 혹은 페이지 등의 잘못된 링크 수정 </a:t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4150">
                <a:tc vMerge="1"/>
                <a:tc>
                  <a:txBody>
                    <a:bodyPr/>
                    <a:lstStyle/>
                    <a:p>
                      <a:pPr indent="0" lvl="0" marL="11176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HTML 페이지 보정 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HTML 페이지 중 이미지가 제대로 보이지 않거나 코딩이 잘못된 경우, 이에 대한 보정 </a:t>
                      </a:r>
                      <a:endParaRPr sz="9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4" name="Google Shape;494;p40"/>
          <p:cNvSpPr/>
          <p:nvPr/>
        </p:nvSpPr>
        <p:spPr>
          <a:xfrm>
            <a:off x="412588" y="768433"/>
            <a:ext cx="9350537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본 사업의 하자는 아래와 같이 정하며, 무상 유지보수 기간은 프로젝트 종료일로 부터 1년으로 합니다</a:t>
            </a:r>
            <a:endParaRPr b="0" i="0" sz="1000" u="none" cap="none" strike="noStrik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1"/>
          <p:cNvSpPr txBox="1"/>
          <p:nvPr/>
        </p:nvSpPr>
        <p:spPr>
          <a:xfrm>
            <a:off x="920750" y="2532588"/>
            <a:ext cx="462438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6.1 성공적인 수행을 위한 요건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ko-K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6.2 지원요청사항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41"/>
          <p:cNvSpPr txBox="1"/>
          <p:nvPr/>
        </p:nvSpPr>
        <p:spPr>
          <a:xfrm>
            <a:off x="868363" y="1601788"/>
            <a:ext cx="65204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성공요건 및 지원 요청사항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1" name="Google Shape;501;p41"/>
          <p:cNvCxnSpPr/>
          <p:nvPr/>
        </p:nvCxnSpPr>
        <p:spPr>
          <a:xfrm>
            <a:off x="920750" y="2370138"/>
            <a:ext cx="540040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2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6.</a:t>
            </a:r>
            <a:r>
              <a:rPr b="0" lang="ko-KR" sz="2000">
                <a:solidFill>
                  <a:srgbClr val="FFFFFF"/>
                </a:solidFill>
              </a:rPr>
              <a:t>1 성공적인 수행을 위한 요건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507" name="Google Shape;507;p42"/>
          <p:cNvSpPr/>
          <p:nvPr/>
        </p:nvSpPr>
        <p:spPr>
          <a:xfrm>
            <a:off x="5097016" y="107340"/>
            <a:ext cx="43930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Ⅵ. 성공요건 및 지원 요청사항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42"/>
          <p:cNvSpPr txBox="1"/>
          <p:nvPr/>
        </p:nvSpPr>
        <p:spPr>
          <a:xfrm>
            <a:off x="284163" y="1111302"/>
            <a:ext cx="6535737" cy="427037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•"/>
            </a:pPr>
            <a:r>
              <a:rPr b="1" i="0" lang="ko-KR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프로젝트 수행 조직구성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2"/>
          <p:cNvSpPr txBox="1"/>
          <p:nvPr/>
        </p:nvSpPr>
        <p:spPr>
          <a:xfrm>
            <a:off x="446088" y="1528815"/>
            <a:ext cx="8974137" cy="50318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업무담당 실무자와 전산실무자가 함께 구성된 추진 조직 구성 및 지원이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2"/>
          <p:cNvSpPr txBox="1"/>
          <p:nvPr/>
        </p:nvSpPr>
        <p:spPr>
          <a:xfrm>
            <a:off x="284163" y="2227156"/>
            <a:ext cx="6535737" cy="427037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•"/>
            </a:pPr>
            <a:r>
              <a:rPr b="1" i="0" lang="ko-KR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시스템 운영 이관 체계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42"/>
          <p:cNvSpPr txBox="1"/>
          <p:nvPr/>
        </p:nvSpPr>
        <p:spPr>
          <a:xfrm>
            <a:off x="446088" y="2644669"/>
            <a:ext cx="8974137" cy="70538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개발 시스템 이관 시 시간절약과 효율성 증대를 위한 이관 조직의 사전구성 지원이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관련 조직(부문)과의 긴밀한 협조 및 교육 대상자 사전 선정 지원이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2"/>
          <p:cNvSpPr txBox="1"/>
          <p:nvPr/>
        </p:nvSpPr>
        <p:spPr>
          <a:xfrm>
            <a:off x="284163" y="3502389"/>
            <a:ext cx="6535737" cy="427037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•"/>
            </a:pPr>
            <a:r>
              <a:rPr b="1" i="0" lang="ko-KR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고객사 현업 사용자 동참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42"/>
          <p:cNvSpPr txBox="1"/>
          <p:nvPr/>
        </p:nvSpPr>
        <p:spPr>
          <a:xfrm>
            <a:off x="446088" y="3919902"/>
            <a:ext cx="8974137" cy="105300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사용자 요구사항 분석을 위한 면담이나 자료 요청 등에 적극적인 협조가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요구사항 분석 및 구현, 설계, 검증, 테스트에 걸친 전반적인 고객사 현업/운영 담당자의 참여가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검토 및 질의 협조사항에 대한 신속한 Feed Back 체계 구축이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42"/>
          <p:cNvSpPr txBox="1"/>
          <p:nvPr/>
        </p:nvSpPr>
        <p:spPr>
          <a:xfrm>
            <a:off x="284163" y="5135423"/>
            <a:ext cx="6535737" cy="427037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•"/>
            </a:pPr>
            <a:r>
              <a:rPr b="1" i="0" lang="ko-KR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의사결정 및 보고체계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2"/>
          <p:cNvSpPr txBox="1"/>
          <p:nvPr/>
        </p:nvSpPr>
        <p:spPr>
          <a:xfrm>
            <a:off x="446088" y="5552936"/>
            <a:ext cx="8974137" cy="70538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주제영역별/요구사항별 담당자 업무분장 체계확립이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ko-K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보고체계 일원화 지원과 신속한 의사결정 지원이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3"/>
          <p:cNvSpPr txBox="1"/>
          <p:nvPr>
            <p:ph type="title"/>
          </p:nvPr>
        </p:nvSpPr>
        <p:spPr>
          <a:xfrm>
            <a:off x="184145" y="129009"/>
            <a:ext cx="3904760" cy="3476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ko-KR" sz="2000">
                <a:solidFill>
                  <a:srgbClr val="FFFFFF"/>
                </a:solidFill>
              </a:rPr>
              <a:t>6</a:t>
            </a:r>
            <a:r>
              <a:rPr b="0" lang="ko-KR" sz="2000">
                <a:solidFill>
                  <a:srgbClr val="FFFFFF"/>
                </a:solidFill>
              </a:rPr>
              <a:t>.2 지원 요청 사항</a:t>
            </a:r>
            <a:endParaRPr b="0" sz="2000">
              <a:solidFill>
                <a:srgbClr val="FFFFFF"/>
              </a:solidFill>
            </a:endParaRPr>
          </a:p>
        </p:txBody>
      </p:sp>
      <p:sp>
        <p:nvSpPr>
          <p:cNvPr id="521" name="Google Shape;521;p43"/>
          <p:cNvSpPr/>
          <p:nvPr/>
        </p:nvSpPr>
        <p:spPr>
          <a:xfrm>
            <a:off x="5097016" y="107340"/>
            <a:ext cx="43930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Ⅵ. 성공요건 및 지원 요청사항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43"/>
          <p:cNvSpPr/>
          <p:nvPr/>
        </p:nvSpPr>
        <p:spPr>
          <a:xfrm>
            <a:off x="412588" y="768433"/>
            <a:ext cx="9183881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각 단계별 산출물 승인 및 의사결정에 대한 신속한 대응이 필요합니다.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23" name="Google Shape;523;p43"/>
          <p:cNvGraphicFramePr/>
          <p:nvPr/>
        </p:nvGraphicFramePr>
        <p:xfrm>
          <a:off x="509588" y="13338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{D7878454-A114-4B3D-8BB2-A2A15887BFF2}</a:tableStyleId>
              </a:tblPr>
              <a:tblGrid>
                <a:gridCol w="1419300"/>
                <a:gridCol w="3614675"/>
                <a:gridCol w="3790950"/>
              </a:tblGrid>
              <a:tr h="5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단계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ko-KR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 담당자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의사 결정자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분석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질의서 답변 요구 및 요구사항 인터뷰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질의서 답변 및 요구사항 취합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row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설계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메뉴 구조 제안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메뉴 구조 최종 승인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메인 및 서브 템플릿 디자인 제안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메인 서브 템플릿 최종승인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원시 콘텐츠 요청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원시 콘텐츠 제공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사용자 서비스 기획안 제안 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사용자 서비스 기획안 최종승인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관리자 기획안 제안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관리자 기획안 최종승인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구현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메뉴별 디자인 페이지 제안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메뉴별 디자인 최종 승인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무상 이미지 및 기존 사용자 Library 제안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기존 Library 소스 제공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테스트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단위테스트 완료 후 통합테스트 진행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통합테스트 진행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검수/완료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완료보고 및 검수요청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검수 완료 후 사이트 오픈 승인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인수인계</a:t>
                      </a:r>
                      <a:endParaRPr b="1" sz="10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산출물 전달 및 운영교육진행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ko-KR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산출물 승인 및 운영교육을 통한 인수인계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4"/>
          <p:cNvSpPr txBox="1"/>
          <p:nvPr/>
        </p:nvSpPr>
        <p:spPr>
          <a:xfrm>
            <a:off x="3656856" y="2708920"/>
            <a:ext cx="2751074" cy="902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ko-K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감사합니다.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2014-08-21T05:47:40Z</dcterms:created>
  <dc:creator>USER</dc:creator>
</cp:coreProperties>
</file>