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1935">
          <p15:clr>
            <a:srgbClr val="A4A3A4"/>
          </p15:clr>
        </p15:guide>
        <p15:guide id="2" pos="3749">
          <p15:clr>
            <a:srgbClr val="A4A3A4"/>
          </p15:clr>
        </p15:guide>
        <p15:guide id="3" orient="horz" pos="935">
          <p15:clr>
            <a:srgbClr val="A4A3A4"/>
          </p15:clr>
        </p15:guide>
        <p15:guide id="4" orient="horz" pos="504">
          <p15:clr>
            <a:srgbClr val="A4A3A4"/>
          </p15:clr>
        </p15:guide>
        <p15:guide id="5" orient="horz" pos="5">
          <p15:clr>
            <a:srgbClr val="A4A3A4"/>
          </p15:clr>
        </p15:guide>
        <p15:guide id="6" pos="6289">
          <p15:clr>
            <a:srgbClr val="A4A3A4"/>
          </p15:clr>
        </p15:guide>
        <p15:guide id="7" orient="horz" pos="391">
          <p15:clr>
            <a:srgbClr val="A4A3A4"/>
          </p15:clr>
        </p15:guide>
        <p15:guide id="8" pos="393">
          <p15:clr>
            <a:srgbClr val="A4A3A4"/>
          </p15:clr>
        </p15:guide>
        <p15:guide id="9" pos="3046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2" roundtripDataSignature="AMtx7mgLpKc9dhDOf2oc6JtvUdcM37AoO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69382BD-2536-4FE3-B84E-8EFAAE8A0D7C}">
  <a:tblStyle styleId="{969382BD-2536-4FE3-B84E-8EFAAE8A0D7C}" styleName="Table_0">
    <a:wholeTbl>
      <a:tcTxStyle b="off" i="off">
        <a:font>
          <a:latin typeface="맑은 고딕"/>
          <a:ea typeface="맑은 고딕"/>
          <a:cs typeface="맑은 고딕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EFF7"/>
          </a:solidFill>
        </a:fill>
      </a:tcStyle>
    </a:wholeTbl>
    <a:band1H>
      <a:tcTxStyle/>
      <a:tcStyle>
        <a:tcBdr/>
        <a:fill>
          <a:solidFill>
            <a:srgbClr val="D0DEEF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0DEEF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DC02EAF4-4F02-4B06-86D6-0BDF5FC0DCE9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284" y="72"/>
      </p:cViewPr>
      <p:guideLst>
        <p:guide pos="1935"/>
        <p:guide pos="3749"/>
        <p:guide orient="horz" pos="935"/>
        <p:guide orient="horz" pos="504"/>
        <p:guide orient="horz" pos="5"/>
        <p:guide pos="6289"/>
        <p:guide orient="horz" pos="391"/>
        <p:guide pos="393"/>
        <p:guide pos="30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5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5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5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" name="Google Shape;403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8" name="Google Shape;478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5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8" name="Google Shape;518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5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8" name="Google Shape;548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5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5" name="Google Shape;555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2" name="Google Shape;562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6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9" name="Google Shape;569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6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7" name="Google Shape;577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>
  <p:cSld name="제목 슬라이드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40"/>
          <p:cNvSpPr/>
          <p:nvPr/>
        </p:nvSpPr>
        <p:spPr>
          <a:xfrm>
            <a:off x="0" y="6625087"/>
            <a:ext cx="12192000" cy="23291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"/>
              <a:buFont typeface="Malgun Gothic"/>
              <a:buNone/>
            </a:pPr>
            <a:endParaRPr sz="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240"/>
          <p:cNvSpPr txBox="1">
            <a:spLocks noGrp="1"/>
          </p:cNvSpPr>
          <p:nvPr>
            <p:ph type="ftr" idx="11"/>
          </p:nvPr>
        </p:nvSpPr>
        <p:spPr>
          <a:xfrm>
            <a:off x="79076" y="6678345"/>
            <a:ext cx="4114800" cy="130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7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0"/>
          <p:cNvSpPr txBox="1">
            <a:spLocks noGrp="1"/>
          </p:cNvSpPr>
          <p:nvPr>
            <p:ph type="sldNum" idx="12"/>
          </p:nvPr>
        </p:nvSpPr>
        <p:spPr>
          <a:xfrm>
            <a:off x="11389360" y="6675521"/>
            <a:ext cx="637298" cy="133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800" b="1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800" b="1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800" b="1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800" b="1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800" b="1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800" b="1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800" b="1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800" b="1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800" b="1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" name="Google Shape;20;p240"/>
          <p:cNvSpPr txBox="1"/>
          <p:nvPr/>
        </p:nvSpPr>
        <p:spPr>
          <a:xfrm>
            <a:off x="9144720" y="6637705"/>
            <a:ext cx="2489200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/>
              <a:t>프로젝트명</a:t>
            </a:r>
            <a:r>
              <a:rPr lang="en-US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l  Page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240"/>
          <p:cNvSpPr txBox="1">
            <a:spLocks noGrp="1"/>
          </p:cNvSpPr>
          <p:nvPr>
            <p:ph type="subTitle" idx="1"/>
          </p:nvPr>
        </p:nvSpPr>
        <p:spPr>
          <a:xfrm>
            <a:off x="420452" y="2738949"/>
            <a:ext cx="11309267" cy="4039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  <a:defRPr sz="2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2" name="Google Shape;22;p240"/>
          <p:cNvSpPr txBox="1">
            <a:spLocks noGrp="1"/>
          </p:cNvSpPr>
          <p:nvPr>
            <p:ph type="ctrTitle"/>
          </p:nvPr>
        </p:nvSpPr>
        <p:spPr>
          <a:xfrm>
            <a:off x="420452" y="2150072"/>
            <a:ext cx="11309267" cy="427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23" name="Google Shape;23;p240"/>
          <p:cNvCxnSpPr/>
          <p:nvPr/>
        </p:nvCxnSpPr>
        <p:spPr>
          <a:xfrm>
            <a:off x="403035" y="2634441"/>
            <a:ext cx="11326684" cy="0"/>
          </a:xfrm>
          <a:prstGeom prst="straightConnector1">
            <a:avLst/>
          </a:prstGeom>
          <a:noFill/>
          <a:ln w="28575" cap="flat" cmpd="sng">
            <a:solidFill>
              <a:srgbClr val="00458A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제목 슬라이드">
  <p:cSld name="4_제목 슬라이드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41"/>
          <p:cNvSpPr/>
          <p:nvPr/>
        </p:nvSpPr>
        <p:spPr>
          <a:xfrm>
            <a:off x="0" y="6625087"/>
            <a:ext cx="12192000" cy="23291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"/>
              <a:buFont typeface="Malgun Gothic"/>
              <a:buNone/>
            </a:pPr>
            <a:endParaRPr sz="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241"/>
          <p:cNvSpPr txBox="1">
            <a:spLocks noGrp="1"/>
          </p:cNvSpPr>
          <p:nvPr>
            <p:ph type="ftr" idx="11"/>
          </p:nvPr>
        </p:nvSpPr>
        <p:spPr>
          <a:xfrm>
            <a:off x="79076" y="6678345"/>
            <a:ext cx="4114800" cy="130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7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41"/>
          <p:cNvSpPr txBox="1">
            <a:spLocks noGrp="1"/>
          </p:cNvSpPr>
          <p:nvPr>
            <p:ph type="sldNum" idx="12"/>
          </p:nvPr>
        </p:nvSpPr>
        <p:spPr>
          <a:xfrm>
            <a:off x="11389360" y="6675521"/>
            <a:ext cx="637298" cy="133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8" name="Google Shape;28;p241"/>
          <p:cNvSpPr txBox="1"/>
          <p:nvPr/>
        </p:nvSpPr>
        <p:spPr>
          <a:xfrm>
            <a:off x="9144720" y="6637705"/>
            <a:ext cx="2489200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/>
              <a:t>프로젝트명</a:t>
            </a:r>
            <a:r>
              <a:rPr lang="en-US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l  Page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9" name="Google Shape;29;p241"/>
          <p:cNvCxnSpPr/>
          <p:nvPr/>
        </p:nvCxnSpPr>
        <p:spPr>
          <a:xfrm>
            <a:off x="403035" y="605345"/>
            <a:ext cx="11326684" cy="0"/>
          </a:xfrm>
          <a:prstGeom prst="straightConnector1">
            <a:avLst/>
          </a:prstGeom>
          <a:noFill/>
          <a:ln w="28575" cap="flat" cmpd="sng">
            <a:solidFill>
              <a:srgbClr val="00458A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0" name="Google Shape;30;p241"/>
          <p:cNvSpPr txBox="1">
            <a:spLocks noGrp="1"/>
          </p:cNvSpPr>
          <p:nvPr>
            <p:ph type="ctrTitle"/>
          </p:nvPr>
        </p:nvSpPr>
        <p:spPr>
          <a:xfrm>
            <a:off x="307239" y="255535"/>
            <a:ext cx="11309267" cy="2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제목 슬라이드">
  <p:cSld name="1_제목 슬라이드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60"/>
          <p:cNvSpPr/>
          <p:nvPr/>
        </p:nvSpPr>
        <p:spPr>
          <a:xfrm>
            <a:off x="0" y="6625087"/>
            <a:ext cx="12192000" cy="23291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"/>
              <a:buFont typeface="Malgun Gothic"/>
              <a:buNone/>
            </a:pPr>
            <a:endParaRPr sz="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260"/>
          <p:cNvSpPr txBox="1">
            <a:spLocks noGrp="1"/>
          </p:cNvSpPr>
          <p:nvPr>
            <p:ph type="ftr" idx="11"/>
          </p:nvPr>
        </p:nvSpPr>
        <p:spPr>
          <a:xfrm>
            <a:off x="79076" y="6678345"/>
            <a:ext cx="4114800" cy="130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7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60"/>
          <p:cNvSpPr txBox="1">
            <a:spLocks noGrp="1"/>
          </p:cNvSpPr>
          <p:nvPr>
            <p:ph type="sldNum" idx="12"/>
          </p:nvPr>
        </p:nvSpPr>
        <p:spPr>
          <a:xfrm>
            <a:off x="11389360" y="6675521"/>
            <a:ext cx="637298" cy="133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5" name="Google Shape;35;p260"/>
          <p:cNvSpPr txBox="1"/>
          <p:nvPr/>
        </p:nvSpPr>
        <p:spPr>
          <a:xfrm>
            <a:off x="9144720" y="6637705"/>
            <a:ext cx="2489200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/>
              <a:t>프로젝트명</a:t>
            </a:r>
            <a:r>
              <a:rPr lang="en-US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l  Page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260"/>
          <p:cNvSpPr txBox="1">
            <a:spLocks noGrp="1"/>
          </p:cNvSpPr>
          <p:nvPr>
            <p:ph type="subTitle" idx="1"/>
          </p:nvPr>
        </p:nvSpPr>
        <p:spPr>
          <a:xfrm>
            <a:off x="420452" y="714301"/>
            <a:ext cx="11309267" cy="4039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14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cxnSp>
        <p:nvCxnSpPr>
          <p:cNvPr id="37" name="Google Shape;37;p260"/>
          <p:cNvCxnSpPr/>
          <p:nvPr/>
        </p:nvCxnSpPr>
        <p:spPr>
          <a:xfrm>
            <a:off x="403035" y="605345"/>
            <a:ext cx="11326684" cy="0"/>
          </a:xfrm>
          <a:prstGeom prst="straightConnector1">
            <a:avLst/>
          </a:prstGeom>
          <a:noFill/>
          <a:ln w="28575" cap="flat" cmpd="sng">
            <a:solidFill>
              <a:srgbClr val="00458A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8" name="Google Shape;38;p260"/>
          <p:cNvSpPr txBox="1">
            <a:spLocks noGrp="1"/>
          </p:cNvSpPr>
          <p:nvPr>
            <p:ph type="ctrTitle"/>
          </p:nvPr>
        </p:nvSpPr>
        <p:spPr>
          <a:xfrm>
            <a:off x="307239" y="255535"/>
            <a:ext cx="11309267" cy="2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>
  <p:cSld name="BLANK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제목 슬라이드">
  <p:cSld name="3_제목 슬라이드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62"/>
          <p:cNvSpPr/>
          <p:nvPr/>
        </p:nvSpPr>
        <p:spPr>
          <a:xfrm>
            <a:off x="0" y="6625087"/>
            <a:ext cx="12192000" cy="23291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"/>
              <a:buFont typeface="Malgun Gothic"/>
              <a:buNone/>
            </a:pPr>
            <a:endParaRPr sz="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262"/>
          <p:cNvSpPr txBox="1">
            <a:spLocks noGrp="1"/>
          </p:cNvSpPr>
          <p:nvPr>
            <p:ph type="ftr" idx="11"/>
          </p:nvPr>
        </p:nvSpPr>
        <p:spPr>
          <a:xfrm>
            <a:off x="79076" y="6678345"/>
            <a:ext cx="4114800" cy="130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7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62"/>
          <p:cNvSpPr txBox="1">
            <a:spLocks noGrp="1"/>
          </p:cNvSpPr>
          <p:nvPr>
            <p:ph type="sldNum" idx="12"/>
          </p:nvPr>
        </p:nvSpPr>
        <p:spPr>
          <a:xfrm>
            <a:off x="11389360" y="6675521"/>
            <a:ext cx="637298" cy="133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4" name="Google Shape;44;p262"/>
          <p:cNvSpPr txBox="1"/>
          <p:nvPr/>
        </p:nvSpPr>
        <p:spPr>
          <a:xfrm>
            <a:off x="9144720" y="6637705"/>
            <a:ext cx="2489200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/>
              <a:t>프로젝트명</a:t>
            </a:r>
            <a:r>
              <a:rPr lang="en-US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l  Page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262"/>
          <p:cNvSpPr txBox="1">
            <a:spLocks noGrp="1"/>
          </p:cNvSpPr>
          <p:nvPr>
            <p:ph type="subTitle" idx="1"/>
          </p:nvPr>
        </p:nvSpPr>
        <p:spPr>
          <a:xfrm>
            <a:off x="420452" y="714301"/>
            <a:ext cx="11309267" cy="4039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14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cxnSp>
        <p:nvCxnSpPr>
          <p:cNvPr id="46" name="Google Shape;46;p262"/>
          <p:cNvCxnSpPr/>
          <p:nvPr/>
        </p:nvCxnSpPr>
        <p:spPr>
          <a:xfrm>
            <a:off x="403035" y="605345"/>
            <a:ext cx="11326684" cy="0"/>
          </a:xfrm>
          <a:prstGeom prst="straightConnector1">
            <a:avLst/>
          </a:prstGeom>
          <a:noFill/>
          <a:ln w="28575" cap="flat" cmpd="sng">
            <a:solidFill>
              <a:srgbClr val="00458A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7" name="Google Shape;47;p262"/>
          <p:cNvSpPr/>
          <p:nvPr/>
        </p:nvSpPr>
        <p:spPr>
          <a:xfrm>
            <a:off x="420452" y="1323702"/>
            <a:ext cx="11309267" cy="5059684"/>
          </a:xfrm>
          <a:prstGeom prst="rect">
            <a:avLst/>
          </a:prstGeom>
          <a:noFill/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lgun Gothic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262"/>
          <p:cNvSpPr txBox="1">
            <a:spLocks noGrp="1"/>
          </p:cNvSpPr>
          <p:nvPr>
            <p:ph type="ctrTitle"/>
          </p:nvPr>
        </p:nvSpPr>
        <p:spPr>
          <a:xfrm>
            <a:off x="307239" y="255535"/>
            <a:ext cx="11309267" cy="2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제목 슬라이드">
  <p:cSld name="2_제목 슬라이드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63"/>
          <p:cNvSpPr/>
          <p:nvPr/>
        </p:nvSpPr>
        <p:spPr>
          <a:xfrm>
            <a:off x="0" y="6625087"/>
            <a:ext cx="12192000" cy="23291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"/>
              <a:buFont typeface="Malgun Gothic"/>
              <a:buNone/>
            </a:pPr>
            <a:endParaRPr sz="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263"/>
          <p:cNvSpPr txBox="1">
            <a:spLocks noGrp="1"/>
          </p:cNvSpPr>
          <p:nvPr>
            <p:ph type="ftr" idx="11"/>
          </p:nvPr>
        </p:nvSpPr>
        <p:spPr>
          <a:xfrm>
            <a:off x="79076" y="6678345"/>
            <a:ext cx="4114800" cy="130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7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63"/>
          <p:cNvSpPr txBox="1">
            <a:spLocks noGrp="1"/>
          </p:cNvSpPr>
          <p:nvPr>
            <p:ph type="sldNum" idx="12"/>
          </p:nvPr>
        </p:nvSpPr>
        <p:spPr>
          <a:xfrm>
            <a:off x="11389360" y="6675521"/>
            <a:ext cx="637298" cy="133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4" name="Google Shape;54;p263"/>
          <p:cNvSpPr txBox="1"/>
          <p:nvPr/>
        </p:nvSpPr>
        <p:spPr>
          <a:xfrm>
            <a:off x="9144720" y="6637705"/>
            <a:ext cx="2489200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/>
              <a:t>프로젝트명</a:t>
            </a:r>
            <a:r>
              <a:rPr lang="en-US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l  Page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263"/>
          <p:cNvSpPr txBox="1">
            <a:spLocks noGrp="1"/>
          </p:cNvSpPr>
          <p:nvPr>
            <p:ph type="subTitle" idx="1"/>
          </p:nvPr>
        </p:nvSpPr>
        <p:spPr>
          <a:xfrm>
            <a:off x="717391" y="2837544"/>
            <a:ext cx="10671969" cy="4039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  <a:defRPr sz="2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6" name="Google Shape;56;p263"/>
          <p:cNvSpPr txBox="1">
            <a:spLocks noGrp="1"/>
          </p:cNvSpPr>
          <p:nvPr>
            <p:ph type="ctrTitle"/>
          </p:nvPr>
        </p:nvSpPr>
        <p:spPr>
          <a:xfrm>
            <a:off x="717391" y="2344464"/>
            <a:ext cx="10671969" cy="427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63"/>
          <p:cNvSpPr/>
          <p:nvPr/>
        </p:nvSpPr>
        <p:spPr>
          <a:xfrm>
            <a:off x="420452" y="1045030"/>
            <a:ext cx="11309267" cy="5207726"/>
          </a:xfrm>
          <a:prstGeom prst="rect">
            <a:avLst/>
          </a:prstGeom>
          <a:noFill/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lgun Gothic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제목 슬라이드">
  <p:cSld name="5_제목 슬라이드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64"/>
          <p:cNvSpPr txBox="1">
            <a:spLocks noGrp="1"/>
          </p:cNvSpPr>
          <p:nvPr>
            <p:ph type="ctrTitle"/>
          </p:nvPr>
        </p:nvSpPr>
        <p:spPr>
          <a:xfrm>
            <a:off x="3927564" y="42499"/>
            <a:ext cx="4615545" cy="201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64"/>
          <p:cNvSpPr txBox="1">
            <a:spLocks noGrp="1"/>
          </p:cNvSpPr>
          <p:nvPr>
            <p:ph type="subTitle" idx="1"/>
          </p:nvPr>
        </p:nvSpPr>
        <p:spPr>
          <a:xfrm>
            <a:off x="3936273" y="252549"/>
            <a:ext cx="4606836" cy="2090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1" name="Google Shape;61;p264"/>
          <p:cNvSpPr txBox="1">
            <a:spLocks noGrp="1"/>
          </p:cNvSpPr>
          <p:nvPr>
            <p:ph type="ftr" idx="11"/>
          </p:nvPr>
        </p:nvSpPr>
        <p:spPr>
          <a:xfrm>
            <a:off x="79076" y="6678345"/>
            <a:ext cx="4114800" cy="130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7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264"/>
          <p:cNvSpPr txBox="1">
            <a:spLocks noGrp="1"/>
          </p:cNvSpPr>
          <p:nvPr>
            <p:ph type="body" idx="2"/>
          </p:nvPr>
        </p:nvSpPr>
        <p:spPr>
          <a:xfrm>
            <a:off x="9261748" y="47397"/>
            <a:ext cx="1319166" cy="205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3" name="Google Shape;63;p264"/>
          <p:cNvSpPr txBox="1">
            <a:spLocks noGrp="1"/>
          </p:cNvSpPr>
          <p:nvPr>
            <p:ph type="body" idx="3"/>
          </p:nvPr>
        </p:nvSpPr>
        <p:spPr>
          <a:xfrm>
            <a:off x="9270457" y="260215"/>
            <a:ext cx="1319166" cy="205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4" name="Google Shape;64;p264"/>
          <p:cNvSpPr txBox="1">
            <a:spLocks noGrp="1"/>
          </p:cNvSpPr>
          <p:nvPr>
            <p:ph type="body" idx="4"/>
          </p:nvPr>
        </p:nvSpPr>
        <p:spPr>
          <a:xfrm>
            <a:off x="10872834" y="47397"/>
            <a:ext cx="1319166" cy="205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264"/>
          <p:cNvSpPr txBox="1">
            <a:spLocks noGrp="1"/>
          </p:cNvSpPr>
          <p:nvPr>
            <p:ph type="body" idx="5"/>
          </p:nvPr>
        </p:nvSpPr>
        <p:spPr>
          <a:xfrm>
            <a:off x="10881543" y="260215"/>
            <a:ext cx="1310457" cy="20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6" name="Google Shape;66;p264"/>
          <p:cNvSpPr txBox="1">
            <a:spLocks noGrp="1"/>
          </p:cNvSpPr>
          <p:nvPr>
            <p:ph type="body" idx="6"/>
          </p:nvPr>
        </p:nvSpPr>
        <p:spPr>
          <a:xfrm>
            <a:off x="2049387" y="251506"/>
            <a:ext cx="1319166" cy="205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7" name="Google Shape;67;p264"/>
          <p:cNvSpPr txBox="1">
            <a:spLocks noGrp="1"/>
          </p:cNvSpPr>
          <p:nvPr>
            <p:ph type="sldNum" idx="12"/>
          </p:nvPr>
        </p:nvSpPr>
        <p:spPr>
          <a:xfrm>
            <a:off x="11389360" y="6675521"/>
            <a:ext cx="637298" cy="133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8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3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3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2" name="Google Shape;12;p2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3" name="Google Shape;13;p2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4" name="Google Shape;14;p2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jp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"/>
          <p:cNvSpPr txBox="1">
            <a:spLocks noGrp="1"/>
          </p:cNvSpPr>
          <p:nvPr>
            <p:ph type="subTitle" idx="1"/>
          </p:nvPr>
        </p:nvSpPr>
        <p:spPr>
          <a:xfrm>
            <a:off x="420452" y="2738949"/>
            <a:ext cx="11309267" cy="4039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</a:pPr>
            <a:r>
              <a:rPr lang="en-US"/>
              <a:t>서비스 프로세스</a:t>
            </a:r>
            <a:endParaRPr/>
          </a:p>
        </p:txBody>
      </p:sp>
      <p:sp>
        <p:nvSpPr>
          <p:cNvPr id="73" name="Google Shape;73;p1"/>
          <p:cNvSpPr txBox="1">
            <a:spLocks noGrp="1"/>
          </p:cNvSpPr>
          <p:nvPr>
            <p:ph type="ctrTitle"/>
          </p:nvPr>
        </p:nvSpPr>
        <p:spPr>
          <a:xfrm>
            <a:off x="420452" y="2150072"/>
            <a:ext cx="11309267" cy="427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프로젝트</a:t>
            </a:r>
            <a:r>
              <a:rPr lang="en-US"/>
              <a:t>명</a:t>
            </a:r>
            <a:endParaRPr/>
          </a:p>
        </p:txBody>
      </p:sp>
      <p:graphicFrame>
        <p:nvGraphicFramePr>
          <p:cNvPr id="74" name="Google Shape;74;p1"/>
          <p:cNvGraphicFramePr/>
          <p:nvPr/>
        </p:nvGraphicFramePr>
        <p:xfrm>
          <a:off x="403035" y="3762741"/>
          <a:ext cx="6080075" cy="97540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6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33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70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문서번호</a:t>
                      </a:r>
                      <a:endParaRPr/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프로젝트명</a:t>
                      </a:r>
                      <a:r>
                        <a:rPr lang="en-US" sz="1000" b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_</a:t>
                      </a:r>
                      <a:r>
                        <a:rPr lang="en-US" sz="10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서비스프로세스</a:t>
                      </a:r>
                      <a:endParaRPr/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단계기준</a:t>
                      </a:r>
                      <a:endParaRPr/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설계(Design)</a:t>
                      </a:r>
                      <a:endParaRPr sz="1000" b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문서버전</a:t>
                      </a:r>
                      <a:endParaRPr/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v. 1.0.7.1</a:t>
                      </a:r>
                      <a:endParaRPr/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담당부서</a:t>
                      </a:r>
                      <a:endParaRPr/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UX/UI </a:t>
                      </a:r>
                      <a:r>
                        <a:rPr lang="en-US" sz="1000" b="0" u="none" strike="noStrike" cap="none">
                          <a:solidFill>
                            <a:schemeClr val="dk1"/>
                          </a:solidFill>
                        </a:rPr>
                        <a:t>팀</a:t>
                      </a:r>
                      <a:endParaRPr sz="1000" b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"/>
          <p:cNvSpPr txBox="1">
            <a:spLocks noGrp="1"/>
          </p:cNvSpPr>
          <p:nvPr>
            <p:ph type="ctrTitle"/>
          </p:nvPr>
        </p:nvSpPr>
        <p:spPr>
          <a:xfrm>
            <a:off x="307239" y="255535"/>
            <a:ext cx="11309267" cy="2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/>
              <a:t>HISTORY OF DOCUMENT</a:t>
            </a:r>
            <a:endParaRPr/>
          </a:p>
        </p:txBody>
      </p:sp>
      <p:sp>
        <p:nvSpPr>
          <p:cNvPr id="80" name="Google Shape;80;p2"/>
          <p:cNvSpPr txBox="1">
            <a:spLocks noGrp="1"/>
          </p:cNvSpPr>
          <p:nvPr>
            <p:ph type="sldNum" idx="12"/>
          </p:nvPr>
        </p:nvSpPr>
        <p:spPr>
          <a:xfrm>
            <a:off x="11389360" y="6675521"/>
            <a:ext cx="637298" cy="133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800"/>
              <a:buFont typeface="Arial"/>
              <a:buNone/>
            </a:pPr>
            <a:fld id="{00000000-1234-1234-1234-123412341234}" type="slidenum">
              <a:rPr lang="en-US" sz="800" b="0" i="0" u="none" strike="noStrike" cap="none">
                <a:solidFill>
                  <a:srgbClr val="888888"/>
                </a:solidFill>
              </a:rPr>
              <a:t>2</a:t>
            </a:fld>
            <a:endParaRPr sz="800" b="0" i="0" u="none" strike="noStrike" cap="none">
              <a:solidFill>
                <a:srgbClr val="888888"/>
              </a:solidFill>
            </a:endParaRPr>
          </a:p>
        </p:txBody>
      </p:sp>
      <p:graphicFrame>
        <p:nvGraphicFramePr>
          <p:cNvPr id="81" name="Google Shape;81;p2"/>
          <p:cNvGraphicFramePr/>
          <p:nvPr/>
        </p:nvGraphicFramePr>
        <p:xfrm>
          <a:off x="417287" y="814330"/>
          <a:ext cx="11313175" cy="1018540"/>
        </p:xfrm>
        <a:graphic>
          <a:graphicData uri="http://schemas.openxmlformats.org/drawingml/2006/table">
            <a:tbl>
              <a:tblPr>
                <a:noFill/>
                <a:tableStyleId>{DC02EAF4-4F02-4B06-86D6-0BDF5FC0DCE9}</a:tableStyleId>
              </a:tblPr>
              <a:tblGrid>
                <a:gridCol w="906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98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2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6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01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211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Version</a:t>
                      </a:r>
                      <a:endParaRPr/>
                    </a:p>
                  </a:txBody>
                  <a:tcPr marL="82900" marR="82900" marT="41475" marB="41475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내용</a:t>
                      </a:r>
                      <a:endParaRPr sz="9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2900" marR="82900" marT="41475" marB="41475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작성날짜</a:t>
                      </a:r>
                      <a:endParaRPr sz="9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2900" marR="82900" marT="41475" marB="41475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작성자</a:t>
                      </a:r>
                      <a:endParaRPr sz="9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2900" marR="82900" marT="41475" marB="41475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확인자</a:t>
                      </a:r>
                      <a:endParaRPr sz="9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2900" marR="82900" marT="41475" marB="41475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35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0.1.0</a:t>
                      </a:r>
                      <a:endParaRPr/>
                    </a:p>
                  </a:txBody>
                  <a:tcPr marL="82925" marR="82925" marT="41450" marB="41450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Draft document</a:t>
                      </a:r>
                      <a:endParaRPr sz="8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2925" marR="82925" marT="41450" marB="41450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2021.11.25</a:t>
                      </a:r>
                      <a:endParaRPr/>
                    </a:p>
                  </a:txBody>
                  <a:tcPr marL="82925" marR="82925" marT="41450" marB="41450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>
                          <a:solidFill>
                            <a:schemeClr val="dk1"/>
                          </a:solidFill>
                        </a:rPr>
                        <a:t>홍길동</a:t>
                      </a:r>
                      <a:endParaRPr/>
                    </a:p>
                  </a:txBody>
                  <a:tcPr marL="82925" marR="82925" marT="41450" marB="41450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Malgun Gothic"/>
                        <a:buNone/>
                      </a:pPr>
                      <a:endParaRPr sz="8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2900" marR="82900" marT="41475" marB="41475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3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82925" marR="82925" marT="41450" marB="41450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82925" marR="82925" marT="41450" marB="41450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82925" marR="82925" marT="41450" marB="41450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82925" marR="82925" marT="41450" marB="41450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Malgun Gothic"/>
                        <a:buNone/>
                      </a:pPr>
                      <a:endParaRPr sz="8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2900" marR="82900" marT="41475" marB="41475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3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82925" marR="82925" marT="41450" marB="41450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82925" marR="82925" marT="41450" marB="41450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82925" marR="82925" marT="41450" marB="41450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82925" marR="82925" marT="41450" marB="41450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Malgun Gothic"/>
                        <a:buNone/>
                      </a:pPr>
                      <a:endParaRPr sz="8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2900" marR="82900" marT="41475" marB="41475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46825" y="4111747"/>
            <a:ext cx="720000" cy="1450746"/>
          </a:xfrm>
          <a:prstGeom prst="rect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87" name="Google Shape;87;p49"/>
          <p:cNvCxnSpPr>
            <a:stCxn id="88" idx="1"/>
            <a:endCxn id="89" idx="3"/>
          </p:cNvCxnSpPr>
          <p:nvPr/>
        </p:nvCxnSpPr>
        <p:spPr>
          <a:xfrm rot="10800000">
            <a:off x="3788496" y="3536060"/>
            <a:ext cx="2451600" cy="1994700"/>
          </a:xfrm>
          <a:prstGeom prst="curvedConnector3">
            <a:avLst>
              <a:gd name="adj1" fmla="val 50001"/>
            </a:avLst>
          </a:prstGeom>
          <a:noFill/>
          <a:ln w="31750" cap="flat" cmpd="sng">
            <a:solidFill>
              <a:schemeClr val="lt2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90" name="Google Shape;90;p49"/>
          <p:cNvSpPr txBox="1">
            <a:spLocks noGrp="1"/>
          </p:cNvSpPr>
          <p:nvPr>
            <p:ph type="ctrTitle"/>
          </p:nvPr>
        </p:nvSpPr>
        <p:spPr>
          <a:xfrm>
            <a:off x="307239" y="255535"/>
            <a:ext cx="11309267" cy="2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화면 별 Back button 이동 위치 </a:t>
            </a:r>
            <a:endParaRPr/>
          </a:p>
        </p:txBody>
      </p:sp>
      <p:sp>
        <p:nvSpPr>
          <p:cNvPr id="91" name="Google Shape;91;p49"/>
          <p:cNvSpPr txBox="1">
            <a:spLocks noGrp="1"/>
          </p:cNvSpPr>
          <p:nvPr>
            <p:ph type="sldNum" idx="12"/>
          </p:nvPr>
        </p:nvSpPr>
        <p:spPr>
          <a:xfrm>
            <a:off x="11389360" y="6675521"/>
            <a:ext cx="637298" cy="133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800"/>
              <a:buFont typeface="Arial"/>
              <a:buNone/>
            </a:pPr>
            <a:fld id="{00000000-1234-1234-1234-123412341234}" type="slidenum">
              <a:rPr lang="en-US" sz="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8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49"/>
          <p:cNvSpPr/>
          <p:nvPr/>
        </p:nvSpPr>
        <p:spPr>
          <a:xfrm>
            <a:off x="460263" y="724508"/>
            <a:ext cx="6077697" cy="195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36000" rIns="72000" bIns="36000" anchor="t" anchorCtr="0">
            <a:sp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-"/>
            </a:pPr>
            <a:r>
              <a:rPr lang="en-US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HMC/GHQ의 Back button 이동 위치는 공통이다.</a:t>
            </a:r>
            <a:endParaRPr/>
          </a:p>
        </p:txBody>
      </p:sp>
      <p:grpSp>
        <p:nvGrpSpPr>
          <p:cNvPr id="93" name="Google Shape;93;p49"/>
          <p:cNvGrpSpPr/>
          <p:nvPr/>
        </p:nvGrpSpPr>
        <p:grpSpPr>
          <a:xfrm>
            <a:off x="10313309" y="5553236"/>
            <a:ext cx="1878691" cy="1028241"/>
            <a:chOff x="443372" y="5553236"/>
            <a:chExt cx="1878691" cy="1028241"/>
          </a:xfrm>
        </p:grpSpPr>
        <p:sp>
          <p:nvSpPr>
            <p:cNvPr id="94" name="Google Shape;94;p49"/>
            <p:cNvSpPr txBox="1"/>
            <p:nvPr/>
          </p:nvSpPr>
          <p:spPr>
            <a:xfrm>
              <a:off x="810063" y="6473755"/>
              <a:ext cx="1512000" cy="1077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700" b="0" i="0" u="none" strike="noStrike" cap="none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rPr>
                <a:t>Back button 선택 시 이동 위치 플로우</a:t>
              </a:r>
              <a:endParaRPr sz="7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95" name="Google Shape;95;p49"/>
            <p:cNvCxnSpPr/>
            <p:nvPr/>
          </p:nvCxnSpPr>
          <p:spPr>
            <a:xfrm>
              <a:off x="525920" y="6382260"/>
              <a:ext cx="225277" cy="0"/>
            </a:xfrm>
            <a:prstGeom prst="straightConnector1">
              <a:avLst/>
            </a:prstGeom>
            <a:noFill/>
            <a:ln w="31750" cap="flat" cmpd="sng">
              <a:solidFill>
                <a:schemeClr val="lt2"/>
              </a:solidFill>
              <a:prstDash val="dash"/>
              <a:miter lim="800000"/>
              <a:headEnd type="none" w="sm" len="sm"/>
              <a:tailEnd type="triangle" w="med" len="med"/>
            </a:ln>
          </p:spPr>
        </p:cxnSp>
        <p:sp>
          <p:nvSpPr>
            <p:cNvPr id="96" name="Google Shape;96;p49"/>
            <p:cNvSpPr txBox="1"/>
            <p:nvPr/>
          </p:nvSpPr>
          <p:spPr>
            <a:xfrm>
              <a:off x="810063" y="6328399"/>
              <a:ext cx="1091176" cy="1077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7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레이어 팝업 호출</a:t>
              </a:r>
              <a:endPara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97" name="Google Shape;97;p49"/>
            <p:cNvCxnSpPr/>
            <p:nvPr/>
          </p:nvCxnSpPr>
          <p:spPr>
            <a:xfrm>
              <a:off x="525920" y="6527616"/>
              <a:ext cx="226800" cy="0"/>
            </a:xfrm>
            <a:prstGeom prst="straightConnector1">
              <a:avLst/>
            </a:prstGeom>
            <a:noFill/>
            <a:ln w="25400" cap="flat" cmpd="sng">
              <a:solidFill>
                <a:srgbClr val="7F7F7F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sp>
          <p:nvSpPr>
            <p:cNvPr id="98" name="Google Shape;98;p49"/>
            <p:cNvSpPr txBox="1"/>
            <p:nvPr/>
          </p:nvSpPr>
          <p:spPr>
            <a:xfrm>
              <a:off x="515380" y="5805264"/>
              <a:ext cx="1404000" cy="2923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7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[N] 사용자 현재 화면</a:t>
              </a:r>
              <a:endPara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US" sz="700" b="0" i="0" u="none" strike="noStrike" cap="none">
                  <a:solidFill>
                    <a:srgbClr val="2F5496"/>
                  </a:solidFill>
                  <a:latin typeface="Arial"/>
                  <a:ea typeface="Arial"/>
                  <a:cs typeface="Arial"/>
                  <a:sym typeface="Arial"/>
                </a:rPr>
                <a:t>사용자 이동 방식</a:t>
              </a:r>
              <a:endParaRPr sz="700" b="0" i="0" u="none" strike="noStrike" cap="none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99" name="Google Shape;99;p49"/>
            <p:cNvCxnSpPr/>
            <p:nvPr/>
          </p:nvCxnSpPr>
          <p:spPr>
            <a:xfrm>
              <a:off x="525920" y="6205022"/>
              <a:ext cx="225277" cy="0"/>
            </a:xfrm>
            <a:prstGeom prst="straightConnector1">
              <a:avLst/>
            </a:prstGeom>
            <a:noFill/>
            <a:ln w="31750" cap="flat" cmpd="sng">
              <a:solidFill>
                <a:schemeClr val="lt2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sp>
          <p:nvSpPr>
            <p:cNvPr id="100" name="Google Shape;100;p49"/>
            <p:cNvSpPr txBox="1"/>
            <p:nvPr/>
          </p:nvSpPr>
          <p:spPr>
            <a:xfrm>
              <a:off x="810063" y="6151161"/>
              <a:ext cx="1091176" cy="1077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7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사용자 플로우</a:t>
              </a:r>
              <a:endPara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01;p49"/>
            <p:cNvSpPr txBox="1"/>
            <p:nvPr/>
          </p:nvSpPr>
          <p:spPr>
            <a:xfrm>
              <a:off x="515380" y="5558173"/>
              <a:ext cx="720000" cy="1384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9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[ 범 주 ]</a:t>
              </a:r>
              <a:endParaRPr sz="900" b="1" i="0" u="none" strike="noStrike" cap="none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02" name="Google Shape;102;p49"/>
            <p:cNvCxnSpPr/>
            <p:nvPr/>
          </p:nvCxnSpPr>
          <p:spPr>
            <a:xfrm>
              <a:off x="443372" y="5553236"/>
              <a:ext cx="0" cy="10080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pic>
        <p:nvPicPr>
          <p:cNvPr id="103" name="Google Shape;103;p49"/>
          <p:cNvPicPr preferRelativeResize="0"/>
          <p:nvPr/>
        </p:nvPicPr>
        <p:blipFill rotWithShape="1">
          <a:blip r:embed="rId4">
            <a:alphaModFix/>
          </a:blip>
          <a:srcRect b="20937"/>
          <a:stretch/>
        </p:blipFill>
        <p:spPr>
          <a:xfrm>
            <a:off x="1023757" y="1198092"/>
            <a:ext cx="720000" cy="1476896"/>
          </a:xfrm>
          <a:prstGeom prst="rect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04" name="Google Shape;104;p49"/>
          <p:cNvSpPr/>
          <p:nvPr/>
        </p:nvSpPr>
        <p:spPr>
          <a:xfrm>
            <a:off x="1023757" y="2674256"/>
            <a:ext cx="720000" cy="1800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내차팔기목록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FO-MY-MS0031</a:t>
            </a:r>
            <a:endParaRPr/>
          </a:p>
        </p:txBody>
      </p:sp>
      <p:sp>
        <p:nvSpPr>
          <p:cNvPr id="105" name="Google Shape;105;p49"/>
          <p:cNvSpPr txBox="1"/>
          <p:nvPr/>
        </p:nvSpPr>
        <p:spPr>
          <a:xfrm>
            <a:off x="1023757" y="1018072"/>
            <a:ext cx="692497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[1] 내차팔 기목록</a:t>
            </a:r>
            <a:endParaRPr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마이페이지 홈으로 이동</a:t>
            </a:r>
            <a:endParaRPr/>
          </a:p>
        </p:txBody>
      </p:sp>
      <p:pic>
        <p:nvPicPr>
          <p:cNvPr id="106" name="Google Shape;106;p4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16152" y="3150171"/>
            <a:ext cx="720000" cy="14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49"/>
          <p:cNvSpPr txBox="1"/>
          <p:nvPr/>
        </p:nvSpPr>
        <p:spPr>
          <a:xfrm>
            <a:off x="1016152" y="2959619"/>
            <a:ext cx="831959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[2] 내차팔기-모든 정보 입력</a:t>
            </a:r>
            <a:endParaRPr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Historical Back 이동</a:t>
            </a:r>
            <a:endParaRPr/>
          </a:p>
        </p:txBody>
      </p:sp>
      <p:sp>
        <p:nvSpPr>
          <p:cNvPr id="108" name="Google Shape;108;p49"/>
          <p:cNvSpPr/>
          <p:nvPr/>
        </p:nvSpPr>
        <p:spPr>
          <a:xfrm>
            <a:off x="1016152" y="4615803"/>
            <a:ext cx="720000" cy="1800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내차팔기-견적요청 완료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FO-TI-MS0007</a:t>
            </a:r>
            <a:endParaRPr/>
          </a:p>
        </p:txBody>
      </p:sp>
      <p:pic>
        <p:nvPicPr>
          <p:cNvPr id="89" name="Google Shape;89;p49"/>
          <p:cNvPicPr preferRelativeResize="0"/>
          <p:nvPr/>
        </p:nvPicPr>
        <p:blipFill rotWithShape="1">
          <a:blip r:embed="rId6">
            <a:alphaModFix/>
          </a:blip>
          <a:srcRect b="25027"/>
          <a:stretch/>
        </p:blipFill>
        <p:spPr>
          <a:xfrm>
            <a:off x="3068460" y="1159419"/>
            <a:ext cx="720000" cy="4753260"/>
          </a:xfrm>
          <a:prstGeom prst="rect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09" name="Google Shape;109;p49"/>
          <p:cNvSpPr txBox="1"/>
          <p:nvPr/>
        </p:nvSpPr>
        <p:spPr>
          <a:xfrm>
            <a:off x="3068100" y="980728"/>
            <a:ext cx="561051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[4] 내차팔기 상세</a:t>
            </a:r>
            <a:endParaRPr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판매 목록으로 이동</a:t>
            </a:r>
            <a:endParaRPr/>
          </a:p>
        </p:txBody>
      </p:sp>
      <p:sp>
        <p:nvSpPr>
          <p:cNvPr id="110" name="Google Shape;110;p49"/>
          <p:cNvSpPr/>
          <p:nvPr/>
        </p:nvSpPr>
        <p:spPr>
          <a:xfrm>
            <a:off x="3068460" y="5947951"/>
            <a:ext cx="720000" cy="1800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내차팔기 상세</a:t>
            </a:r>
            <a:endParaRPr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FO-MY-MS0032</a:t>
            </a:r>
            <a:endParaRPr/>
          </a:p>
        </p:txBody>
      </p:sp>
      <p:grpSp>
        <p:nvGrpSpPr>
          <p:cNvPr id="111" name="Google Shape;111;p49"/>
          <p:cNvGrpSpPr/>
          <p:nvPr/>
        </p:nvGrpSpPr>
        <p:grpSpPr>
          <a:xfrm>
            <a:off x="5228285" y="1159704"/>
            <a:ext cx="576000" cy="1187970"/>
            <a:chOff x="4835860" y="1089025"/>
            <a:chExt cx="576000" cy="1187970"/>
          </a:xfrm>
        </p:grpSpPr>
        <p:pic>
          <p:nvPicPr>
            <p:cNvPr id="112" name="Google Shape;112;p49"/>
            <p:cNvPicPr preferRelativeResize="0"/>
            <p:nvPr/>
          </p:nvPicPr>
          <p:blipFill rotWithShape="1">
            <a:blip r:embed="rId7">
              <a:alphaModFix/>
            </a:blip>
            <a:srcRect t="-1" b="7595"/>
            <a:stretch/>
          </p:blipFill>
          <p:spPr>
            <a:xfrm>
              <a:off x="4835860" y="1089025"/>
              <a:ext cx="576000" cy="1187970"/>
            </a:xfrm>
            <a:prstGeom prst="rect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round/>
              <a:headEnd type="none" w="sm" len="sm"/>
              <a:tailEnd type="none" w="sm" len="sm"/>
            </a:ln>
          </p:spPr>
        </p:pic>
        <p:pic>
          <p:nvPicPr>
            <p:cNvPr id="113" name="Google Shape;113;p49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4835860" y="2187395"/>
              <a:ext cx="576000" cy="896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4" name="Google Shape;114;p49"/>
          <p:cNvSpPr/>
          <p:nvPr/>
        </p:nvSpPr>
        <p:spPr>
          <a:xfrm>
            <a:off x="6236796" y="5600284"/>
            <a:ext cx="720000" cy="1800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중고차 판매계약</a:t>
            </a:r>
            <a:endParaRPr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FO-MY-MS0035</a:t>
            </a:r>
            <a:endParaRPr/>
          </a:p>
        </p:txBody>
      </p:sp>
      <p:grpSp>
        <p:nvGrpSpPr>
          <p:cNvPr id="115" name="Google Shape;115;p49"/>
          <p:cNvGrpSpPr/>
          <p:nvPr/>
        </p:nvGrpSpPr>
        <p:grpSpPr>
          <a:xfrm>
            <a:off x="6236796" y="4106098"/>
            <a:ext cx="720000" cy="1476896"/>
            <a:chOff x="6888525" y="2240868"/>
            <a:chExt cx="720000" cy="1476896"/>
          </a:xfrm>
        </p:grpSpPr>
        <p:pic>
          <p:nvPicPr>
            <p:cNvPr id="116" name="Google Shape;116;p49"/>
            <p:cNvPicPr preferRelativeResize="0"/>
            <p:nvPr/>
          </p:nvPicPr>
          <p:blipFill rotWithShape="1">
            <a:blip r:embed="rId9">
              <a:alphaModFix/>
            </a:blip>
            <a:srcRect b="37367"/>
            <a:stretch/>
          </p:blipFill>
          <p:spPr>
            <a:xfrm>
              <a:off x="6888525" y="2240868"/>
              <a:ext cx="720000" cy="1476896"/>
            </a:xfrm>
            <a:prstGeom prst="rect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round/>
              <a:headEnd type="none" w="sm" len="sm"/>
              <a:tailEnd type="none" w="sm" len="sm"/>
            </a:ln>
          </p:spPr>
        </p:pic>
        <p:pic>
          <p:nvPicPr>
            <p:cNvPr id="117" name="Google Shape;117;p49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6888525" y="3605764"/>
              <a:ext cx="720000" cy="1120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8" name="Google Shape;118;p49"/>
          <p:cNvGrpSpPr/>
          <p:nvPr/>
        </p:nvGrpSpPr>
        <p:grpSpPr>
          <a:xfrm>
            <a:off x="7472279" y="1167367"/>
            <a:ext cx="576000" cy="1187450"/>
            <a:chOff x="9983788" y="4365625"/>
            <a:chExt cx="576000" cy="1187450"/>
          </a:xfrm>
        </p:grpSpPr>
        <p:pic>
          <p:nvPicPr>
            <p:cNvPr id="119" name="Google Shape;119;p49"/>
            <p:cNvPicPr preferRelativeResize="0"/>
            <p:nvPr/>
          </p:nvPicPr>
          <p:blipFill rotWithShape="1">
            <a:blip r:embed="rId11">
              <a:alphaModFix/>
            </a:blip>
            <a:srcRect t="-1" b="10368"/>
            <a:stretch/>
          </p:blipFill>
          <p:spPr>
            <a:xfrm>
              <a:off x="9983788" y="4365625"/>
              <a:ext cx="576000" cy="1187450"/>
            </a:xfrm>
            <a:prstGeom prst="rect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round/>
              <a:headEnd type="none" w="sm" len="sm"/>
              <a:tailEnd type="none" w="sm" len="sm"/>
            </a:ln>
          </p:spPr>
        </p:pic>
        <p:pic>
          <p:nvPicPr>
            <p:cNvPr id="120" name="Google Shape;120;p49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9983788" y="5463475"/>
              <a:ext cx="576000" cy="896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1" name="Google Shape;121;p49"/>
          <p:cNvSpPr/>
          <p:nvPr/>
        </p:nvSpPr>
        <p:spPr>
          <a:xfrm>
            <a:off x="7532940" y="6452035"/>
            <a:ext cx="576000" cy="2520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명의정보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FO-OR-MS0006</a:t>
            </a:r>
            <a:endParaRPr/>
          </a:p>
        </p:txBody>
      </p:sp>
      <p:grpSp>
        <p:nvGrpSpPr>
          <p:cNvPr id="122" name="Google Shape;122;p49"/>
          <p:cNvGrpSpPr/>
          <p:nvPr/>
        </p:nvGrpSpPr>
        <p:grpSpPr>
          <a:xfrm>
            <a:off x="7532996" y="5263742"/>
            <a:ext cx="576000" cy="1180454"/>
            <a:chOff x="3215680" y="3212976"/>
            <a:chExt cx="576000" cy="1180454"/>
          </a:xfrm>
        </p:grpSpPr>
        <p:pic>
          <p:nvPicPr>
            <p:cNvPr id="123" name="Google Shape;123;p49"/>
            <p:cNvPicPr preferRelativeResize="0"/>
            <p:nvPr/>
          </p:nvPicPr>
          <p:blipFill rotWithShape="1">
            <a:blip r:embed="rId13">
              <a:alphaModFix/>
            </a:blip>
            <a:srcRect b="2537"/>
            <a:stretch/>
          </p:blipFill>
          <p:spPr>
            <a:xfrm>
              <a:off x="3215680" y="3212976"/>
              <a:ext cx="576000" cy="1180454"/>
            </a:xfrm>
            <a:prstGeom prst="rect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round/>
              <a:headEnd type="none" w="sm" len="sm"/>
              <a:tailEnd type="none" w="sm" len="sm"/>
            </a:ln>
          </p:spPr>
        </p:pic>
        <p:pic>
          <p:nvPicPr>
            <p:cNvPr id="124" name="Google Shape;124;p49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3215680" y="4303830"/>
              <a:ext cx="576000" cy="896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5" name="Google Shape;125;p49"/>
          <p:cNvGrpSpPr/>
          <p:nvPr/>
        </p:nvGrpSpPr>
        <p:grpSpPr>
          <a:xfrm>
            <a:off x="8325028" y="5263903"/>
            <a:ext cx="576000" cy="1187971"/>
            <a:chOff x="9984432" y="4365104"/>
            <a:chExt cx="576000" cy="1187971"/>
          </a:xfrm>
        </p:grpSpPr>
        <p:pic>
          <p:nvPicPr>
            <p:cNvPr id="126" name="Google Shape;126;p49"/>
            <p:cNvPicPr preferRelativeResize="0"/>
            <p:nvPr/>
          </p:nvPicPr>
          <p:blipFill rotWithShape="1">
            <a:blip r:embed="rId15">
              <a:alphaModFix/>
            </a:blip>
            <a:srcRect b="10328"/>
            <a:stretch/>
          </p:blipFill>
          <p:spPr>
            <a:xfrm>
              <a:off x="9984432" y="4365104"/>
              <a:ext cx="576000" cy="1187971"/>
            </a:xfrm>
            <a:prstGeom prst="rect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round/>
              <a:headEnd type="none" w="sm" len="sm"/>
              <a:tailEnd type="none" w="sm" len="sm"/>
            </a:ln>
          </p:spPr>
        </p:pic>
        <p:pic>
          <p:nvPicPr>
            <p:cNvPr id="127" name="Google Shape;127;p49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9984432" y="5463475"/>
              <a:ext cx="576000" cy="896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8" name="Google Shape;128;p49"/>
          <p:cNvSpPr/>
          <p:nvPr/>
        </p:nvSpPr>
        <p:spPr>
          <a:xfrm>
            <a:off x="8325028" y="6452035"/>
            <a:ext cx="576000" cy="2520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차량매입신청</a:t>
            </a:r>
            <a:endParaRPr sz="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FO-OR-MS0007</a:t>
            </a:r>
            <a:endParaRPr/>
          </a:p>
        </p:txBody>
      </p:sp>
      <p:sp>
        <p:nvSpPr>
          <p:cNvPr id="129" name="Google Shape;129;p49"/>
          <p:cNvSpPr/>
          <p:nvPr/>
        </p:nvSpPr>
        <p:spPr>
          <a:xfrm>
            <a:off x="1026652" y="1192193"/>
            <a:ext cx="107914" cy="107914"/>
          </a:xfrm>
          <a:prstGeom prst="ellipse">
            <a:avLst/>
          </a:prstGeom>
          <a:noFill/>
          <a:ln w="19050" cap="flat" cmpd="sng">
            <a:solidFill>
              <a:srgbClr val="FF4F4F">
                <a:alpha val="6000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lgun Gothic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49"/>
          <p:cNvSpPr/>
          <p:nvPr/>
        </p:nvSpPr>
        <p:spPr>
          <a:xfrm>
            <a:off x="9446825" y="5605933"/>
            <a:ext cx="720000" cy="1800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차량평가결과</a:t>
            </a:r>
            <a:endParaRPr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FO-MY-MS0037</a:t>
            </a:r>
            <a:endParaRPr/>
          </a:p>
        </p:txBody>
      </p:sp>
      <p:sp>
        <p:nvSpPr>
          <p:cNvPr id="131" name="Google Shape;131;p49"/>
          <p:cNvSpPr/>
          <p:nvPr/>
        </p:nvSpPr>
        <p:spPr>
          <a:xfrm>
            <a:off x="3068558" y="1153805"/>
            <a:ext cx="107914" cy="107914"/>
          </a:xfrm>
          <a:prstGeom prst="ellipse">
            <a:avLst/>
          </a:prstGeom>
          <a:noFill/>
          <a:ln w="19050" cap="flat" cmpd="sng">
            <a:solidFill>
              <a:srgbClr val="FF4F4F">
                <a:alpha val="6000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lgun Gothic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49"/>
          <p:cNvSpPr/>
          <p:nvPr/>
        </p:nvSpPr>
        <p:spPr>
          <a:xfrm>
            <a:off x="6230995" y="4099894"/>
            <a:ext cx="107914" cy="107914"/>
          </a:xfrm>
          <a:prstGeom prst="ellipse">
            <a:avLst/>
          </a:prstGeom>
          <a:noFill/>
          <a:ln w="19050" cap="flat" cmpd="sng">
            <a:solidFill>
              <a:srgbClr val="FF4F4F">
                <a:alpha val="6000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lgun Gothic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3" name="Google Shape;133;p49"/>
          <p:cNvCxnSpPr>
            <a:stCxn id="103" idx="3"/>
            <a:endCxn id="89" idx="1"/>
          </p:cNvCxnSpPr>
          <p:nvPr/>
        </p:nvCxnSpPr>
        <p:spPr>
          <a:xfrm>
            <a:off x="1743757" y="1936540"/>
            <a:ext cx="1324800" cy="1599600"/>
          </a:xfrm>
          <a:prstGeom prst="curvedConnector3">
            <a:avLst>
              <a:gd name="adj1" fmla="val 49996"/>
            </a:avLst>
          </a:prstGeom>
          <a:noFill/>
          <a:ln w="31750" cap="flat" cmpd="sng">
            <a:solidFill>
              <a:schemeClr val="lt2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34" name="Google Shape;134;p49"/>
          <p:cNvCxnSpPr>
            <a:stCxn id="135" idx="3"/>
            <a:endCxn id="89" idx="1"/>
          </p:cNvCxnSpPr>
          <p:nvPr/>
        </p:nvCxnSpPr>
        <p:spPr>
          <a:xfrm rot="10800000" flipH="1">
            <a:off x="1741224" y="3536157"/>
            <a:ext cx="1327200" cy="2285700"/>
          </a:xfrm>
          <a:prstGeom prst="curvedConnector3">
            <a:avLst>
              <a:gd name="adj1" fmla="val 50001"/>
            </a:avLst>
          </a:prstGeom>
          <a:noFill/>
          <a:ln w="31750" cap="flat" cmpd="sng">
            <a:solidFill>
              <a:schemeClr val="lt2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36" name="Google Shape;136;p49"/>
          <p:cNvCxnSpPr>
            <a:stCxn id="116" idx="3"/>
            <a:endCxn id="123" idx="0"/>
          </p:cNvCxnSpPr>
          <p:nvPr/>
        </p:nvCxnSpPr>
        <p:spPr>
          <a:xfrm>
            <a:off x="6956796" y="4844546"/>
            <a:ext cx="864300" cy="419100"/>
          </a:xfrm>
          <a:prstGeom prst="curvedConnector2">
            <a:avLst/>
          </a:prstGeom>
          <a:noFill/>
          <a:ln w="31750" cap="flat" cmpd="sng">
            <a:solidFill>
              <a:schemeClr val="lt2"/>
            </a:solidFill>
            <a:prstDash val="dash"/>
            <a:miter lim="800000"/>
            <a:headEnd type="none" w="sm" len="sm"/>
            <a:tailEnd type="triangle" w="med" len="med"/>
          </a:ln>
        </p:spPr>
      </p:cxnSp>
      <p:cxnSp>
        <p:nvCxnSpPr>
          <p:cNvPr id="137" name="Google Shape;137;p49"/>
          <p:cNvCxnSpPr>
            <a:stCxn id="116" idx="3"/>
            <a:endCxn id="126" idx="0"/>
          </p:cNvCxnSpPr>
          <p:nvPr/>
        </p:nvCxnSpPr>
        <p:spPr>
          <a:xfrm>
            <a:off x="6956796" y="4844546"/>
            <a:ext cx="1656300" cy="419400"/>
          </a:xfrm>
          <a:prstGeom prst="curvedConnector2">
            <a:avLst/>
          </a:prstGeom>
          <a:noFill/>
          <a:ln w="31750" cap="flat" cmpd="sng">
            <a:solidFill>
              <a:schemeClr val="lt2"/>
            </a:solidFill>
            <a:prstDash val="dash"/>
            <a:miter lim="800000"/>
            <a:headEnd type="none" w="sm" len="sm"/>
            <a:tailEnd type="triangle" w="med" len="med"/>
          </a:ln>
        </p:spPr>
      </p:cxnSp>
      <p:cxnSp>
        <p:nvCxnSpPr>
          <p:cNvPr id="138" name="Google Shape;138;p49"/>
          <p:cNvCxnSpPr>
            <a:stCxn id="89" idx="3"/>
            <a:endCxn id="116" idx="0"/>
          </p:cNvCxnSpPr>
          <p:nvPr/>
        </p:nvCxnSpPr>
        <p:spPr>
          <a:xfrm>
            <a:off x="3788460" y="3536049"/>
            <a:ext cx="2808300" cy="570000"/>
          </a:xfrm>
          <a:prstGeom prst="curvedConnector2">
            <a:avLst/>
          </a:prstGeom>
          <a:noFill/>
          <a:ln w="31750" cap="flat" cmpd="sng">
            <a:solidFill>
              <a:schemeClr val="lt2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39" name="Google Shape;139;p49"/>
          <p:cNvSpPr/>
          <p:nvPr/>
        </p:nvSpPr>
        <p:spPr>
          <a:xfrm>
            <a:off x="9441088" y="4111747"/>
            <a:ext cx="107914" cy="107914"/>
          </a:xfrm>
          <a:prstGeom prst="ellipse">
            <a:avLst/>
          </a:prstGeom>
          <a:noFill/>
          <a:ln w="19050" cap="flat" cmpd="sng">
            <a:solidFill>
              <a:srgbClr val="FF4F4F">
                <a:alpha val="6000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lgun Gothic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0" name="Google Shape;140;p49"/>
          <p:cNvCxnSpPr>
            <a:stCxn id="89" idx="3"/>
          </p:cNvCxnSpPr>
          <p:nvPr/>
        </p:nvCxnSpPr>
        <p:spPr>
          <a:xfrm>
            <a:off x="3788460" y="3536049"/>
            <a:ext cx="6018300" cy="575700"/>
          </a:xfrm>
          <a:prstGeom prst="curvedConnector2">
            <a:avLst/>
          </a:prstGeom>
          <a:noFill/>
          <a:ln w="31750" cap="flat" cmpd="sng">
            <a:solidFill>
              <a:schemeClr val="lt2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41" name="Google Shape;141;p49"/>
          <p:cNvCxnSpPr>
            <a:stCxn id="89" idx="3"/>
            <a:endCxn id="113" idx="2"/>
          </p:cNvCxnSpPr>
          <p:nvPr/>
        </p:nvCxnSpPr>
        <p:spPr>
          <a:xfrm rot="10800000" flipH="1">
            <a:off x="3788460" y="2347749"/>
            <a:ext cx="1727700" cy="1188300"/>
          </a:xfrm>
          <a:prstGeom prst="curvedConnector2">
            <a:avLst/>
          </a:prstGeom>
          <a:noFill/>
          <a:ln w="31750" cap="flat" cmpd="sng">
            <a:solidFill>
              <a:schemeClr val="lt2"/>
            </a:solidFill>
            <a:prstDash val="dash"/>
            <a:miter lim="800000"/>
            <a:headEnd type="none" w="sm" len="sm"/>
            <a:tailEnd type="triangle" w="med" len="med"/>
          </a:ln>
        </p:spPr>
      </p:cxnSp>
      <p:cxnSp>
        <p:nvCxnSpPr>
          <p:cNvPr id="142" name="Google Shape;142;p49"/>
          <p:cNvCxnSpPr>
            <a:stCxn id="89" idx="3"/>
            <a:endCxn id="120" idx="2"/>
          </p:cNvCxnSpPr>
          <p:nvPr/>
        </p:nvCxnSpPr>
        <p:spPr>
          <a:xfrm rot="10800000" flipH="1">
            <a:off x="3788460" y="2354949"/>
            <a:ext cx="3971700" cy="1181100"/>
          </a:xfrm>
          <a:prstGeom prst="curvedConnector2">
            <a:avLst/>
          </a:prstGeom>
          <a:noFill/>
          <a:ln w="31750" cap="flat" cmpd="sng">
            <a:solidFill>
              <a:schemeClr val="lt2"/>
            </a:solidFill>
            <a:prstDash val="dash"/>
            <a:miter lim="800000"/>
            <a:headEnd type="none" w="sm" len="sm"/>
            <a:tailEnd type="triangle" w="med" len="med"/>
          </a:ln>
        </p:spPr>
      </p:cxnSp>
      <p:cxnSp>
        <p:nvCxnSpPr>
          <p:cNvPr id="143" name="Google Shape;143;p49"/>
          <p:cNvCxnSpPr>
            <a:stCxn id="132" idx="0"/>
            <a:endCxn id="89" idx="3"/>
          </p:cNvCxnSpPr>
          <p:nvPr/>
        </p:nvCxnSpPr>
        <p:spPr>
          <a:xfrm rot="5400000" flipH="1">
            <a:off x="4754802" y="2569744"/>
            <a:ext cx="563700" cy="2496600"/>
          </a:xfrm>
          <a:prstGeom prst="curvedConnector2">
            <a:avLst/>
          </a:prstGeom>
          <a:noFill/>
          <a:ln w="2540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44" name="Google Shape;144;p49"/>
          <p:cNvCxnSpPr>
            <a:stCxn id="139" idx="0"/>
            <a:endCxn id="89" idx="3"/>
          </p:cNvCxnSpPr>
          <p:nvPr/>
        </p:nvCxnSpPr>
        <p:spPr>
          <a:xfrm rot="5400000" flipH="1">
            <a:off x="6353895" y="970597"/>
            <a:ext cx="575700" cy="5706600"/>
          </a:xfrm>
          <a:prstGeom prst="curvedConnector2">
            <a:avLst/>
          </a:prstGeom>
          <a:noFill/>
          <a:ln w="2540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45" name="Google Shape;145;p49"/>
          <p:cNvSpPr txBox="1"/>
          <p:nvPr/>
        </p:nvSpPr>
        <p:spPr>
          <a:xfrm>
            <a:off x="6091752" y="3681028"/>
            <a:ext cx="1048364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차량평가완료 단계에서</a:t>
            </a:r>
            <a:endParaRPr sz="600">
              <a:solidFill>
                <a:srgbClr val="2F549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"계약서 작성하기" 버튼을 통해 이동</a:t>
            </a:r>
            <a:endParaRPr/>
          </a:p>
        </p:txBody>
      </p:sp>
      <p:sp>
        <p:nvSpPr>
          <p:cNvPr id="146" name="Google Shape;146;p49"/>
          <p:cNvSpPr txBox="1"/>
          <p:nvPr/>
        </p:nvSpPr>
        <p:spPr>
          <a:xfrm>
            <a:off x="8328248" y="3645024"/>
            <a:ext cx="1412246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검수완료 단계 이후</a:t>
            </a:r>
            <a:endParaRPr sz="600">
              <a:solidFill>
                <a:srgbClr val="2F549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차량 검수결과 섹션의 "더보기" 버튼을 통해 이동</a:t>
            </a:r>
            <a:endParaRPr/>
          </a:p>
        </p:txBody>
      </p:sp>
      <p:sp>
        <p:nvSpPr>
          <p:cNvPr id="147" name="Google Shape;147;p49"/>
          <p:cNvSpPr txBox="1"/>
          <p:nvPr/>
        </p:nvSpPr>
        <p:spPr>
          <a:xfrm>
            <a:off x="7467954" y="5011847"/>
            <a:ext cx="710131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"명의정보" 설정을</a:t>
            </a:r>
            <a:endParaRPr sz="600">
              <a:solidFill>
                <a:srgbClr val="2F549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탭하여 레이어 팝업 호출</a:t>
            </a:r>
            <a:endParaRPr/>
          </a:p>
        </p:txBody>
      </p:sp>
      <p:sp>
        <p:nvSpPr>
          <p:cNvPr id="148" name="Google Shape;148;p49"/>
          <p:cNvSpPr txBox="1"/>
          <p:nvPr/>
        </p:nvSpPr>
        <p:spPr>
          <a:xfrm>
            <a:off x="8260045" y="5011847"/>
            <a:ext cx="710131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"차량매입 신청"을</a:t>
            </a:r>
            <a:endParaRPr sz="600">
              <a:solidFill>
                <a:srgbClr val="2F549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탭하여 레이어 팝업 호출</a:t>
            </a:r>
            <a:endParaRPr/>
          </a:p>
        </p:txBody>
      </p:sp>
      <p:sp>
        <p:nvSpPr>
          <p:cNvPr id="149" name="Google Shape;149;p49"/>
          <p:cNvSpPr/>
          <p:nvPr/>
        </p:nvSpPr>
        <p:spPr>
          <a:xfrm>
            <a:off x="5228285" y="2347551"/>
            <a:ext cx="576000" cy="1800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차량정보</a:t>
            </a:r>
            <a:endParaRPr sz="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FO-MY-MS0033</a:t>
            </a:r>
            <a:endParaRPr/>
          </a:p>
        </p:txBody>
      </p:sp>
      <p:sp>
        <p:nvSpPr>
          <p:cNvPr id="150" name="Google Shape;150;p49"/>
          <p:cNvSpPr/>
          <p:nvPr/>
        </p:nvSpPr>
        <p:spPr>
          <a:xfrm>
            <a:off x="7472279" y="2347266"/>
            <a:ext cx="576000" cy="1800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방문평가신청</a:t>
            </a:r>
            <a:endParaRPr sz="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FO-OR-MS0007</a:t>
            </a:r>
            <a:endParaRPr/>
          </a:p>
        </p:txBody>
      </p:sp>
      <p:sp>
        <p:nvSpPr>
          <p:cNvPr id="151" name="Google Shape;151;p49"/>
          <p:cNvSpPr txBox="1"/>
          <p:nvPr/>
        </p:nvSpPr>
        <p:spPr>
          <a:xfrm>
            <a:off x="4472843" y="2887611"/>
            <a:ext cx="118782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상단의 상품유닛을 탭 하거나</a:t>
            </a:r>
            <a:endParaRPr sz="600">
              <a:solidFill>
                <a:srgbClr val="2F549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견적요청 단계에서 차량 정보 수정하기를</a:t>
            </a:r>
            <a:endParaRPr sz="600">
              <a:solidFill>
                <a:srgbClr val="2F549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통하여 레이어 팝업 호출</a:t>
            </a:r>
            <a:endParaRPr/>
          </a:p>
        </p:txBody>
      </p:sp>
      <p:sp>
        <p:nvSpPr>
          <p:cNvPr id="152" name="Google Shape;152;p49"/>
          <p:cNvSpPr txBox="1"/>
          <p:nvPr/>
        </p:nvSpPr>
        <p:spPr>
          <a:xfrm>
            <a:off x="6900707" y="2720478"/>
            <a:ext cx="110927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견적수신 단계에서</a:t>
            </a:r>
            <a:endParaRPr sz="600">
              <a:solidFill>
                <a:srgbClr val="2F549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견적 수락 및 검수 신청 버튼을 탭하 여</a:t>
            </a:r>
            <a:endParaRPr sz="600">
              <a:solidFill>
                <a:srgbClr val="2F549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레이어 팝업 호출</a:t>
            </a:r>
            <a:endParaRPr/>
          </a:p>
        </p:txBody>
      </p:sp>
      <p:sp>
        <p:nvSpPr>
          <p:cNvPr id="153" name="Google Shape;153;p49"/>
          <p:cNvSpPr txBox="1"/>
          <p:nvPr/>
        </p:nvSpPr>
        <p:spPr>
          <a:xfrm>
            <a:off x="2234083" y="2887611"/>
            <a:ext cx="578685" cy="92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상품유닛 탭 시 이동</a:t>
            </a:r>
            <a:endParaRPr/>
          </a:p>
        </p:txBody>
      </p:sp>
      <p:pic>
        <p:nvPicPr>
          <p:cNvPr id="135" name="Google Shape;135;p49"/>
          <p:cNvPicPr preferRelativeResize="0"/>
          <p:nvPr/>
        </p:nvPicPr>
        <p:blipFill rotWithShape="1">
          <a:blip r:embed="rId16">
            <a:alphaModFix/>
          </a:blip>
          <a:srcRect t="28819" b="42787"/>
          <a:stretch/>
        </p:blipFill>
        <p:spPr>
          <a:xfrm>
            <a:off x="1021224" y="5227871"/>
            <a:ext cx="720000" cy="1187971"/>
          </a:xfrm>
          <a:prstGeom prst="rect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54" name="Google Shape;154;p49"/>
          <p:cNvSpPr/>
          <p:nvPr/>
        </p:nvSpPr>
        <p:spPr>
          <a:xfrm>
            <a:off x="1016152" y="6416003"/>
            <a:ext cx="720000" cy="1800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마이페이지 홈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FO-MY-MS0001</a:t>
            </a:r>
            <a:endParaRPr/>
          </a:p>
        </p:txBody>
      </p:sp>
      <p:sp>
        <p:nvSpPr>
          <p:cNvPr id="155" name="Google Shape;155;p49"/>
          <p:cNvSpPr txBox="1"/>
          <p:nvPr/>
        </p:nvSpPr>
        <p:spPr>
          <a:xfrm>
            <a:off x="1016152" y="5121188"/>
            <a:ext cx="520976" cy="92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[3] 마이페이지 홈</a:t>
            </a:r>
            <a:endParaRPr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49"/>
          <p:cNvSpPr txBox="1"/>
          <p:nvPr/>
        </p:nvSpPr>
        <p:spPr>
          <a:xfrm>
            <a:off x="2177177" y="4975843"/>
            <a:ext cx="692497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내차판매내역의</a:t>
            </a:r>
            <a:endParaRPr sz="600">
              <a:solidFill>
                <a:srgbClr val="2F549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상품유닛을 탭하여 이동</a:t>
            </a:r>
            <a:endParaRPr/>
          </a:p>
        </p:txBody>
      </p:sp>
      <p:cxnSp>
        <p:nvCxnSpPr>
          <p:cNvPr id="157" name="Google Shape;157;p49"/>
          <p:cNvCxnSpPr>
            <a:stCxn id="106" idx="3"/>
            <a:endCxn id="89" idx="1"/>
          </p:cNvCxnSpPr>
          <p:nvPr/>
        </p:nvCxnSpPr>
        <p:spPr>
          <a:xfrm rot="10800000" flipH="1">
            <a:off x="1736152" y="3536071"/>
            <a:ext cx="1332300" cy="350100"/>
          </a:xfrm>
          <a:prstGeom prst="curvedConnector3">
            <a:avLst>
              <a:gd name="adj1" fmla="val 50000"/>
            </a:avLst>
          </a:prstGeom>
          <a:noFill/>
          <a:ln w="31750" cap="flat" cmpd="sng">
            <a:solidFill>
              <a:schemeClr val="lt2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58" name="Google Shape;158;p49"/>
          <p:cNvSpPr txBox="1"/>
          <p:nvPr/>
        </p:nvSpPr>
        <p:spPr>
          <a:xfrm>
            <a:off x="2168360" y="3607691"/>
            <a:ext cx="710131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판매 진행 상황 확인하기</a:t>
            </a:r>
            <a:endParaRPr sz="600">
              <a:solidFill>
                <a:srgbClr val="2F549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탭 시 이동</a:t>
            </a:r>
            <a:endParaRPr/>
          </a:p>
        </p:txBody>
      </p:sp>
      <p:sp>
        <p:nvSpPr>
          <p:cNvPr id="88" name="Google Shape;88;p49"/>
          <p:cNvSpPr/>
          <p:nvPr/>
        </p:nvSpPr>
        <p:spPr>
          <a:xfrm>
            <a:off x="6240096" y="5458760"/>
            <a:ext cx="720000" cy="144000"/>
          </a:xfrm>
          <a:prstGeom prst="rect">
            <a:avLst/>
          </a:prstGeom>
          <a:noFill/>
          <a:ln w="19050" cap="flat" cmpd="sng">
            <a:solidFill>
              <a:schemeClr val="lt2">
                <a:alpha val="6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algun Gothic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49"/>
          <p:cNvSpPr txBox="1"/>
          <p:nvPr/>
        </p:nvSpPr>
        <p:spPr>
          <a:xfrm>
            <a:off x="6240016" y="3933056"/>
            <a:ext cx="658835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[5] 중고차 판매계약</a:t>
            </a:r>
            <a:endParaRPr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Historical Back 이동</a:t>
            </a:r>
            <a:endParaRPr/>
          </a:p>
        </p:txBody>
      </p:sp>
      <p:sp>
        <p:nvSpPr>
          <p:cNvPr id="160" name="Google Shape;160;p49"/>
          <p:cNvSpPr txBox="1"/>
          <p:nvPr/>
        </p:nvSpPr>
        <p:spPr>
          <a:xfrm>
            <a:off x="9446825" y="3933056"/>
            <a:ext cx="658835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[6] 차량평가 결과</a:t>
            </a:r>
            <a:endParaRPr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Historical Back 이동</a:t>
            </a:r>
            <a:endParaRPr/>
          </a:p>
        </p:txBody>
      </p:sp>
      <p:cxnSp>
        <p:nvCxnSpPr>
          <p:cNvPr id="161" name="Google Shape;161;p49"/>
          <p:cNvCxnSpPr>
            <a:stCxn id="131" idx="2"/>
            <a:endCxn id="103" idx="3"/>
          </p:cNvCxnSpPr>
          <p:nvPr/>
        </p:nvCxnSpPr>
        <p:spPr>
          <a:xfrm flipH="1">
            <a:off x="1743758" y="1207762"/>
            <a:ext cx="1324800" cy="728700"/>
          </a:xfrm>
          <a:prstGeom prst="curvedConnector3">
            <a:avLst>
              <a:gd name="adj1" fmla="val 50000"/>
            </a:avLst>
          </a:prstGeom>
          <a:noFill/>
          <a:ln w="2540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62" name="Google Shape;162;p49"/>
          <p:cNvCxnSpPr>
            <a:stCxn id="129" idx="2"/>
            <a:endCxn id="135" idx="1"/>
          </p:cNvCxnSpPr>
          <p:nvPr/>
        </p:nvCxnSpPr>
        <p:spPr>
          <a:xfrm flipH="1">
            <a:off x="1021252" y="1246150"/>
            <a:ext cx="5400" cy="4575600"/>
          </a:xfrm>
          <a:prstGeom prst="curvedConnector3">
            <a:avLst>
              <a:gd name="adj1" fmla="val 4333852"/>
            </a:avLst>
          </a:prstGeom>
          <a:noFill/>
          <a:ln w="2540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Google Shape;167;p50"/>
          <p:cNvGrpSpPr/>
          <p:nvPr/>
        </p:nvGrpSpPr>
        <p:grpSpPr>
          <a:xfrm>
            <a:off x="3154950" y="3193186"/>
            <a:ext cx="1632839" cy="3421902"/>
            <a:chOff x="3154950" y="3193186"/>
            <a:chExt cx="1632839" cy="3421902"/>
          </a:xfrm>
        </p:grpSpPr>
        <p:pic>
          <p:nvPicPr>
            <p:cNvPr id="168" name="Google Shape;168;p50"/>
            <p:cNvPicPr preferRelativeResize="0"/>
            <p:nvPr/>
          </p:nvPicPr>
          <p:blipFill rotWithShape="1">
            <a:blip r:embed="rId3">
              <a:alphaModFix/>
            </a:blip>
            <a:srcRect t="4931" b="49878"/>
            <a:stretch/>
          </p:blipFill>
          <p:spPr>
            <a:xfrm>
              <a:off x="3175288" y="3193186"/>
              <a:ext cx="1612501" cy="3421902"/>
            </a:xfrm>
            <a:prstGeom prst="rect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</p:pic>
        <p:pic>
          <p:nvPicPr>
            <p:cNvPr id="169" name="Google Shape;169;p50"/>
            <p:cNvPicPr preferRelativeResize="0"/>
            <p:nvPr/>
          </p:nvPicPr>
          <p:blipFill rotWithShape="1">
            <a:blip r:embed="rId3">
              <a:alphaModFix/>
            </a:blip>
            <a:srcRect t="34381" b="32394"/>
            <a:stretch/>
          </p:blipFill>
          <p:spPr>
            <a:xfrm>
              <a:off x="3154950" y="4099289"/>
              <a:ext cx="1612501" cy="25157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0" name="Google Shape;170;p50"/>
            <p:cNvPicPr preferRelativeResize="0"/>
            <p:nvPr/>
          </p:nvPicPr>
          <p:blipFill rotWithShape="1">
            <a:blip r:embed="rId4">
              <a:alphaModFix/>
            </a:blip>
            <a:srcRect t="29082" r="13970"/>
            <a:stretch/>
          </p:blipFill>
          <p:spPr>
            <a:xfrm>
              <a:off x="3289629" y="5448987"/>
              <a:ext cx="1388298" cy="59095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1" name="Google Shape;171;p50"/>
          <p:cNvSpPr txBox="1">
            <a:spLocks noGrp="1"/>
          </p:cNvSpPr>
          <p:nvPr>
            <p:ph type="sldNum" idx="12"/>
          </p:nvPr>
        </p:nvSpPr>
        <p:spPr>
          <a:xfrm>
            <a:off x="11389360" y="6675521"/>
            <a:ext cx="637298" cy="133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888888"/>
                </a:solidFill>
              </a:rPr>
              <a:t>4</a:t>
            </a:fld>
            <a:endParaRPr>
              <a:solidFill>
                <a:srgbClr val="888888"/>
              </a:solidFill>
            </a:endParaRPr>
          </a:p>
        </p:txBody>
      </p:sp>
      <p:sp>
        <p:nvSpPr>
          <p:cNvPr id="172" name="Google Shape;172;p50"/>
          <p:cNvSpPr txBox="1">
            <a:spLocks noGrp="1"/>
          </p:cNvSpPr>
          <p:nvPr>
            <p:ph type="ctrTitle"/>
          </p:nvPr>
        </p:nvSpPr>
        <p:spPr>
          <a:xfrm>
            <a:off x="307239" y="255535"/>
            <a:ext cx="11309267" cy="2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/>
              <a:t>브랜드별 Style 적용 방식</a:t>
            </a:r>
            <a:endParaRPr/>
          </a:p>
        </p:txBody>
      </p:sp>
      <p:sp>
        <p:nvSpPr>
          <p:cNvPr id="173" name="Google Shape;173;p50"/>
          <p:cNvSpPr txBox="1"/>
          <p:nvPr/>
        </p:nvSpPr>
        <p:spPr>
          <a:xfrm>
            <a:off x="623888" y="809563"/>
            <a:ext cx="10992618" cy="363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마이페이지 &gt; 내차팔기 목록 에서 각각 브랜드별 상품을 선택 시 이전 브랜드관 기록에 따라 브랜드 Style 적용, 내차팔기 목록에서 내차 팔기 상세 이동 시 모두 현대자동차 Style로만 노출</a:t>
            </a:r>
            <a:endParaRPr/>
          </a:p>
        </p:txBody>
      </p:sp>
      <p:sp>
        <p:nvSpPr>
          <p:cNvPr id="174" name="Google Shape;174;p50"/>
          <p:cNvSpPr txBox="1"/>
          <p:nvPr/>
        </p:nvSpPr>
        <p:spPr>
          <a:xfrm>
            <a:off x="705415" y="1388004"/>
            <a:ext cx="1380186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마이페이지 &gt; 내차팔기 목록</a:t>
            </a:r>
            <a:endParaRPr/>
          </a:p>
        </p:txBody>
      </p:sp>
      <p:sp>
        <p:nvSpPr>
          <p:cNvPr id="175" name="Google Shape;175;p50"/>
          <p:cNvSpPr/>
          <p:nvPr/>
        </p:nvSpPr>
        <p:spPr>
          <a:xfrm rot="5400000">
            <a:off x="1711843" y="2484595"/>
            <a:ext cx="508000" cy="90918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6" name="Google Shape;176;p50"/>
          <p:cNvGrpSpPr/>
          <p:nvPr/>
        </p:nvGrpSpPr>
        <p:grpSpPr>
          <a:xfrm>
            <a:off x="1152691" y="3227297"/>
            <a:ext cx="1612502" cy="3387790"/>
            <a:chOff x="3559068" y="1592324"/>
            <a:chExt cx="1612502" cy="3387790"/>
          </a:xfrm>
        </p:grpSpPr>
        <p:grpSp>
          <p:nvGrpSpPr>
            <p:cNvPr id="177" name="Google Shape;177;p50"/>
            <p:cNvGrpSpPr/>
            <p:nvPr/>
          </p:nvGrpSpPr>
          <p:grpSpPr>
            <a:xfrm>
              <a:off x="3559068" y="1592324"/>
              <a:ext cx="1612502" cy="3387790"/>
              <a:chOff x="7665035" y="355600"/>
              <a:chExt cx="1436858" cy="3018771"/>
            </a:xfrm>
          </p:grpSpPr>
          <p:pic>
            <p:nvPicPr>
              <p:cNvPr id="178" name="Google Shape;178;p50"/>
              <p:cNvPicPr preferRelativeResize="0"/>
              <p:nvPr/>
            </p:nvPicPr>
            <p:blipFill rotWithShape="1">
              <a:blip r:embed="rId5">
                <a:alphaModFix/>
              </a:blip>
              <a:srcRect t="5185" b="50796"/>
              <a:stretch/>
            </p:blipFill>
            <p:spPr>
              <a:xfrm>
                <a:off x="7665036" y="355600"/>
                <a:ext cx="1436857" cy="3018771"/>
              </a:xfrm>
              <a:prstGeom prst="rect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</p:pic>
          <p:pic>
            <p:nvPicPr>
              <p:cNvPr id="179" name="Google Shape;179;p50"/>
              <p:cNvPicPr preferRelativeResize="0"/>
              <p:nvPr/>
            </p:nvPicPr>
            <p:blipFill rotWithShape="1">
              <a:blip r:embed="rId5">
                <a:alphaModFix/>
              </a:blip>
              <a:srcRect t="33500" b="34480"/>
              <a:stretch/>
            </p:blipFill>
            <p:spPr>
              <a:xfrm>
                <a:off x="7665035" y="1178485"/>
                <a:ext cx="1436857" cy="2195886"/>
              </a:xfrm>
              <a:prstGeom prst="rect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</p:pic>
        </p:grpSp>
        <p:pic>
          <p:nvPicPr>
            <p:cNvPr id="180" name="Google Shape;180;p50"/>
            <p:cNvPicPr preferRelativeResize="0"/>
            <p:nvPr/>
          </p:nvPicPr>
          <p:blipFill rotWithShape="1">
            <a:blip r:embed="rId4">
              <a:alphaModFix/>
            </a:blip>
            <a:srcRect t="29082" r="13970"/>
            <a:stretch/>
          </p:blipFill>
          <p:spPr>
            <a:xfrm>
              <a:off x="3625486" y="3960026"/>
              <a:ext cx="1388298" cy="59095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1" name="Google Shape;181;p50"/>
          <p:cNvSpPr/>
          <p:nvPr/>
        </p:nvSpPr>
        <p:spPr>
          <a:xfrm>
            <a:off x="1079365" y="2219408"/>
            <a:ext cx="1772956" cy="465777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현대자동차 전용관</a:t>
            </a:r>
            <a:endParaRPr/>
          </a:p>
        </p:txBody>
      </p:sp>
      <p:sp>
        <p:nvSpPr>
          <p:cNvPr id="182" name="Google Shape;182;p50"/>
          <p:cNvSpPr txBox="1"/>
          <p:nvPr/>
        </p:nvSpPr>
        <p:spPr>
          <a:xfrm>
            <a:off x="637668" y="1764272"/>
            <a:ext cx="2693518" cy="232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브랜드관 진입 기록에 따라 Style 노출</a:t>
            </a:r>
            <a:endParaRPr sz="11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50"/>
          <p:cNvSpPr txBox="1"/>
          <p:nvPr/>
        </p:nvSpPr>
        <p:spPr>
          <a:xfrm>
            <a:off x="7249090" y="1388004"/>
            <a:ext cx="1380186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마이페이지 &gt; 내차팔기 상세</a:t>
            </a:r>
            <a:endParaRPr/>
          </a:p>
        </p:txBody>
      </p:sp>
      <p:sp>
        <p:nvSpPr>
          <p:cNvPr id="184" name="Google Shape;184;p50"/>
          <p:cNvSpPr txBox="1"/>
          <p:nvPr/>
        </p:nvSpPr>
        <p:spPr>
          <a:xfrm>
            <a:off x="7161806" y="1764272"/>
            <a:ext cx="4222510" cy="232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브랜드관 진입 기록과 상관 없이 모두 현대자동차 Style로만  노출</a:t>
            </a:r>
            <a:endParaRPr sz="11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50"/>
          <p:cNvSpPr/>
          <p:nvPr/>
        </p:nvSpPr>
        <p:spPr>
          <a:xfrm>
            <a:off x="1219110" y="4179481"/>
            <a:ext cx="1504312" cy="1082835"/>
          </a:xfrm>
          <a:prstGeom prst="rect">
            <a:avLst/>
          </a:prstGeom>
          <a:noFill/>
          <a:ln w="19050" cap="flat" cmpd="sng">
            <a:solidFill>
              <a:srgbClr val="00B0F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50"/>
          <p:cNvSpPr/>
          <p:nvPr/>
        </p:nvSpPr>
        <p:spPr>
          <a:xfrm>
            <a:off x="3240543" y="4145371"/>
            <a:ext cx="1504312" cy="957552"/>
          </a:xfrm>
          <a:prstGeom prst="rect">
            <a:avLst/>
          </a:prstGeom>
          <a:noFill/>
          <a:ln w="19050" cap="flat" cmpd="sng">
            <a:solidFill>
              <a:srgbClr val="00B0F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50"/>
          <p:cNvSpPr/>
          <p:nvPr/>
        </p:nvSpPr>
        <p:spPr>
          <a:xfrm>
            <a:off x="3263138" y="5214375"/>
            <a:ext cx="1504313" cy="1047815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50"/>
          <p:cNvSpPr/>
          <p:nvPr/>
        </p:nvSpPr>
        <p:spPr>
          <a:xfrm rot="5400000">
            <a:off x="3825193" y="2484595"/>
            <a:ext cx="508000" cy="90918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50"/>
          <p:cNvSpPr/>
          <p:nvPr/>
        </p:nvSpPr>
        <p:spPr>
          <a:xfrm>
            <a:off x="3157818" y="2219408"/>
            <a:ext cx="1772956" cy="465777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제네시스 전용관</a:t>
            </a:r>
            <a:endParaRPr/>
          </a:p>
        </p:txBody>
      </p:sp>
      <p:cxnSp>
        <p:nvCxnSpPr>
          <p:cNvPr id="190" name="Google Shape;190;p50"/>
          <p:cNvCxnSpPr>
            <a:stCxn id="191" idx="1"/>
            <a:endCxn id="189" idx="3"/>
          </p:cNvCxnSpPr>
          <p:nvPr/>
        </p:nvCxnSpPr>
        <p:spPr>
          <a:xfrm flipH="1">
            <a:off x="4930692" y="2320630"/>
            <a:ext cx="2357400" cy="131700"/>
          </a:xfrm>
          <a:prstGeom prst="bentConnector3">
            <a:avLst>
              <a:gd name="adj1" fmla="val 60908"/>
            </a:avLst>
          </a:prstGeom>
          <a:noFill/>
          <a:ln w="9525" cap="flat" cmpd="sng">
            <a:solidFill>
              <a:srgbClr val="00B0F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92" name="Google Shape;192;p50"/>
          <p:cNvSpPr txBox="1"/>
          <p:nvPr/>
        </p:nvSpPr>
        <p:spPr>
          <a:xfrm>
            <a:off x="5874164" y="2143057"/>
            <a:ext cx="829566" cy="21544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History back</a:t>
            </a:r>
            <a:endParaRPr sz="8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3" name="Google Shape;193;p50"/>
          <p:cNvCxnSpPr>
            <a:stCxn id="191" idx="1"/>
            <a:endCxn id="181" idx="0"/>
          </p:cNvCxnSpPr>
          <p:nvPr/>
        </p:nvCxnSpPr>
        <p:spPr>
          <a:xfrm rot="10800000">
            <a:off x="1965792" y="2219530"/>
            <a:ext cx="5322300" cy="101100"/>
          </a:xfrm>
          <a:prstGeom prst="bentConnector4">
            <a:avLst>
              <a:gd name="adj1" fmla="val 26460"/>
              <a:gd name="adj2" fmla="val 326233"/>
            </a:avLst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pic>
        <p:nvPicPr>
          <p:cNvPr id="194" name="Google Shape;194;p50"/>
          <p:cNvPicPr preferRelativeResize="0"/>
          <p:nvPr/>
        </p:nvPicPr>
        <p:blipFill rotWithShape="1">
          <a:blip r:embed="rId6">
            <a:alphaModFix/>
          </a:blip>
          <a:srcRect b="15774"/>
          <a:stretch/>
        </p:blipFill>
        <p:spPr>
          <a:xfrm>
            <a:off x="7265122" y="2143057"/>
            <a:ext cx="2454281" cy="4376257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91" name="Google Shape;191;p50"/>
          <p:cNvSpPr/>
          <p:nvPr/>
        </p:nvSpPr>
        <p:spPr>
          <a:xfrm>
            <a:off x="7288092" y="2188964"/>
            <a:ext cx="329310" cy="263332"/>
          </a:xfrm>
          <a:prstGeom prst="rect">
            <a:avLst/>
          </a:prstGeom>
          <a:noFill/>
          <a:ln w="19050" cap="flat" cmpd="sng">
            <a:solidFill>
              <a:srgbClr val="00B0F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5" name="Google Shape;195;p50"/>
          <p:cNvCxnSpPr>
            <a:stCxn id="186" idx="3"/>
            <a:endCxn id="194" idx="1"/>
          </p:cNvCxnSpPr>
          <p:nvPr/>
        </p:nvCxnSpPr>
        <p:spPr>
          <a:xfrm rot="10800000" flipH="1">
            <a:off x="4744855" y="4331047"/>
            <a:ext cx="2520300" cy="293100"/>
          </a:xfrm>
          <a:prstGeom prst="bentConnector3">
            <a:avLst>
              <a:gd name="adj1" fmla="val 12782"/>
            </a:avLst>
          </a:prstGeom>
          <a:noFill/>
          <a:ln w="9525" cap="flat" cmpd="sng">
            <a:solidFill>
              <a:srgbClr val="00B0F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96" name="Google Shape;196;p50"/>
          <p:cNvCxnSpPr>
            <a:stCxn id="187" idx="3"/>
            <a:endCxn id="194" idx="1"/>
          </p:cNvCxnSpPr>
          <p:nvPr/>
        </p:nvCxnSpPr>
        <p:spPr>
          <a:xfrm rot="10800000" flipH="1">
            <a:off x="4767451" y="4331283"/>
            <a:ext cx="2497800" cy="1407000"/>
          </a:xfrm>
          <a:prstGeom prst="bentConnector3">
            <a:avLst>
              <a:gd name="adj1" fmla="val 84480"/>
            </a:avLst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97" name="Google Shape;197;p50"/>
          <p:cNvSpPr txBox="1"/>
          <p:nvPr/>
        </p:nvSpPr>
        <p:spPr>
          <a:xfrm>
            <a:off x="3664410" y="2803427"/>
            <a:ext cx="829566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이동</a:t>
            </a:r>
            <a:endParaRPr/>
          </a:p>
        </p:txBody>
      </p:sp>
      <p:sp>
        <p:nvSpPr>
          <p:cNvPr id="198" name="Google Shape;198;p50"/>
          <p:cNvSpPr txBox="1"/>
          <p:nvPr/>
        </p:nvSpPr>
        <p:spPr>
          <a:xfrm>
            <a:off x="1569644" y="2803427"/>
            <a:ext cx="829566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이동</a:t>
            </a:r>
            <a:endParaRPr/>
          </a:p>
        </p:txBody>
      </p:sp>
      <p:cxnSp>
        <p:nvCxnSpPr>
          <p:cNvPr id="199" name="Google Shape;199;p50"/>
          <p:cNvCxnSpPr>
            <a:endCxn id="194" idx="1"/>
          </p:cNvCxnSpPr>
          <p:nvPr/>
        </p:nvCxnSpPr>
        <p:spPr>
          <a:xfrm rot="10800000" flipH="1">
            <a:off x="2732122" y="4331186"/>
            <a:ext cx="4533000" cy="322800"/>
          </a:xfrm>
          <a:prstGeom prst="bentConnector3">
            <a:avLst>
              <a:gd name="adj1" fmla="val 5144"/>
            </a:avLst>
          </a:prstGeom>
          <a:noFill/>
          <a:ln w="9525" cap="flat" cmpd="sng">
            <a:solidFill>
              <a:srgbClr val="00B0F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00" name="Google Shape;200;p50"/>
          <p:cNvCxnSpPr>
            <a:stCxn id="201" idx="3"/>
            <a:endCxn id="194" idx="1"/>
          </p:cNvCxnSpPr>
          <p:nvPr/>
        </p:nvCxnSpPr>
        <p:spPr>
          <a:xfrm rot="10800000" flipH="1">
            <a:off x="2717136" y="4331266"/>
            <a:ext cx="4548000" cy="1548900"/>
          </a:xfrm>
          <a:prstGeom prst="bentConnector3">
            <a:avLst>
              <a:gd name="adj1" fmla="val 91508"/>
            </a:avLst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201" name="Google Shape;201;p50"/>
          <p:cNvSpPr/>
          <p:nvPr/>
        </p:nvSpPr>
        <p:spPr>
          <a:xfrm>
            <a:off x="1212823" y="5313770"/>
            <a:ext cx="1504313" cy="1132792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6" name="Google Shape;206;p51"/>
          <p:cNvGraphicFramePr/>
          <p:nvPr/>
        </p:nvGraphicFramePr>
        <p:xfrm>
          <a:off x="377124" y="728700"/>
          <a:ext cx="11376000" cy="5832675"/>
        </p:xfrm>
        <a:graphic>
          <a:graphicData uri="http://schemas.openxmlformats.org/drawingml/2006/table">
            <a:tbl>
              <a:tblPr>
                <a:noFill/>
                <a:tableStyleId>{DC02EAF4-4F02-4B06-86D6-0BDF5FC0DCE9}</a:tableStyleId>
              </a:tblPr>
              <a:tblGrid>
                <a:gridCol w="66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11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8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720"/>
                        <a:buFont typeface="Noto Sans Symbols"/>
                        <a:buNone/>
                      </a:pPr>
                      <a:r>
                        <a:rPr lang="en-US" sz="9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System</a:t>
                      </a:r>
                      <a:endParaRPr sz="9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4400" marR="84400" marT="45725" marB="45725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720"/>
                        <a:buFont typeface="Noto Sans Symbols"/>
                        <a:buNone/>
                      </a:pPr>
                      <a:r>
                        <a:rPr lang="en-US" sz="9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Process</a:t>
                      </a:r>
                      <a:endParaRPr sz="9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4400" marR="84400" marT="45725" marB="45725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5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20"/>
                        <a:buFont typeface="Noto Sans Symbols"/>
                        <a:buNone/>
                      </a:pPr>
                      <a:r>
                        <a:rPr lang="en-US" sz="9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진행상태</a:t>
                      </a:r>
                      <a:endParaRPr sz="9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4400" marR="84400" marT="45725" marB="45725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endParaRPr sz="9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4400" marR="84400" marT="45725" marB="45725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84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20"/>
                        <a:buFont typeface="Noto Sans Symbols"/>
                        <a:buNone/>
                      </a:pPr>
                      <a:r>
                        <a:rPr lang="en-US" sz="9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FO</a:t>
                      </a:r>
                      <a:endParaRPr sz="9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4400" marR="84400" marT="45725" marB="45725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endParaRPr sz="9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4400" marR="84400" marT="45725" marB="45725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92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20"/>
                        <a:buFont typeface="Noto Sans Symbols"/>
                        <a:buNone/>
                      </a:pPr>
                      <a:r>
                        <a:rPr lang="en-US" sz="9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BO</a:t>
                      </a:r>
                      <a:endParaRPr/>
                    </a:p>
                  </a:txBody>
                  <a:tcPr marL="84400" marR="84400" marT="45725" marB="45725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endParaRPr sz="9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4400" marR="84400" marT="45725" marB="45725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07" name="Google Shape;207;p51"/>
          <p:cNvSpPr/>
          <p:nvPr/>
        </p:nvSpPr>
        <p:spPr>
          <a:xfrm>
            <a:off x="4878980" y="1016732"/>
            <a:ext cx="6856575" cy="230662"/>
          </a:xfrm>
          <a:prstGeom prst="chevron">
            <a:avLst>
              <a:gd name="adj" fmla="val 50000"/>
            </a:avLst>
          </a:prstGeom>
          <a:solidFill>
            <a:srgbClr val="DDEAF6"/>
          </a:solidFill>
          <a:ln w="9525" cap="flat" cmpd="sng">
            <a:solidFill>
              <a:srgbClr val="222A3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n-US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견적</a:t>
            </a:r>
            <a:endParaRPr/>
          </a:p>
        </p:txBody>
      </p:sp>
      <p:sp>
        <p:nvSpPr>
          <p:cNvPr id="208" name="Google Shape;208;p51"/>
          <p:cNvSpPr/>
          <p:nvPr/>
        </p:nvSpPr>
        <p:spPr>
          <a:xfrm>
            <a:off x="1055439" y="1016732"/>
            <a:ext cx="3888433" cy="230662"/>
          </a:xfrm>
          <a:prstGeom prst="homePlate">
            <a:avLst>
              <a:gd name="adj" fmla="val 50000"/>
            </a:avLst>
          </a:prstGeom>
          <a:solidFill>
            <a:srgbClr val="DDEAF6"/>
          </a:solidFill>
          <a:ln w="9525" cap="flat" cmpd="sng">
            <a:solidFill>
              <a:srgbClr val="222A3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시세</a:t>
            </a:r>
            <a:endParaRPr/>
          </a:p>
        </p:txBody>
      </p:sp>
      <p:sp>
        <p:nvSpPr>
          <p:cNvPr id="209" name="Google Shape;209;p51"/>
          <p:cNvSpPr/>
          <p:nvPr/>
        </p:nvSpPr>
        <p:spPr>
          <a:xfrm>
            <a:off x="1055438" y="1285174"/>
            <a:ext cx="3813413" cy="157405"/>
          </a:xfrm>
          <a:prstGeom prst="homePlate">
            <a:avLst>
              <a:gd name="adj" fmla="val 0"/>
            </a:avLst>
          </a:prstGeom>
          <a:solidFill>
            <a:srgbClr val="D8D8D8"/>
          </a:solidFill>
          <a:ln w="9525" cap="flat" cmpd="sng">
            <a:solidFill>
              <a:srgbClr val="222A3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내차팔기 시세조회 진행 후 판매관리 시세확인</a:t>
            </a:r>
            <a:endParaRPr/>
          </a:p>
        </p:txBody>
      </p:sp>
      <p:sp>
        <p:nvSpPr>
          <p:cNvPr id="210" name="Google Shape;210;p51"/>
          <p:cNvSpPr txBox="1">
            <a:spLocks noGrp="1"/>
          </p:cNvSpPr>
          <p:nvPr>
            <p:ph type="sldNum" idx="12"/>
          </p:nvPr>
        </p:nvSpPr>
        <p:spPr>
          <a:xfrm>
            <a:off x="11389360" y="6675521"/>
            <a:ext cx="637298" cy="133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  <p:sp>
        <p:nvSpPr>
          <p:cNvPr id="211" name="Google Shape;211;p51"/>
          <p:cNvSpPr txBox="1">
            <a:spLocks noGrp="1"/>
          </p:cNvSpPr>
          <p:nvPr>
            <p:ph type="ctrTitle"/>
          </p:nvPr>
        </p:nvSpPr>
        <p:spPr>
          <a:xfrm>
            <a:off x="307239" y="255535"/>
            <a:ext cx="11309267" cy="2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/>
              <a:t>판매관리 프로세스 (시세조회 ~ 견적수신)</a:t>
            </a:r>
            <a:endParaRPr/>
          </a:p>
        </p:txBody>
      </p:sp>
      <p:graphicFrame>
        <p:nvGraphicFramePr>
          <p:cNvPr id="212" name="Google Shape;212;p51"/>
          <p:cNvGraphicFramePr/>
          <p:nvPr/>
        </p:nvGraphicFramePr>
        <p:xfrm>
          <a:off x="1120385" y="1606480"/>
          <a:ext cx="748925" cy="60384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Status </a:t>
                      </a:r>
                      <a:endParaRPr sz="8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[-]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296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시세조회</a:t>
                      </a:r>
                      <a:endParaRPr sz="8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13" name="Google Shape;213;p51"/>
          <p:cNvGraphicFramePr/>
          <p:nvPr/>
        </p:nvGraphicFramePr>
        <p:xfrm>
          <a:off x="3909023" y="1606480"/>
          <a:ext cx="748925" cy="60384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Status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[-]</a:t>
                      </a:r>
                      <a:endParaRPr sz="8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296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시세확인</a:t>
                      </a:r>
                      <a:endParaRPr sz="8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214" name="Google Shape;214;p51"/>
          <p:cNvCxnSpPr/>
          <p:nvPr/>
        </p:nvCxnSpPr>
        <p:spPr>
          <a:xfrm>
            <a:off x="1494853" y="2210320"/>
            <a:ext cx="0" cy="104430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15" name="Google Shape;215;p51"/>
          <p:cNvCxnSpPr>
            <a:stCxn id="216" idx="3"/>
            <a:endCxn id="217" idx="1"/>
          </p:cNvCxnSpPr>
          <p:nvPr/>
        </p:nvCxnSpPr>
        <p:spPr>
          <a:xfrm>
            <a:off x="1859748" y="5002889"/>
            <a:ext cx="45780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18" name="Google Shape;218;p51"/>
          <p:cNvCxnSpPr>
            <a:stCxn id="219" idx="2"/>
            <a:endCxn id="216" idx="0"/>
          </p:cNvCxnSpPr>
          <p:nvPr/>
        </p:nvCxnSpPr>
        <p:spPr>
          <a:xfrm>
            <a:off x="1485280" y="4622086"/>
            <a:ext cx="0" cy="11070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graphicFrame>
        <p:nvGraphicFramePr>
          <p:cNvPr id="220" name="Google Shape;220;p51"/>
          <p:cNvGraphicFramePr/>
          <p:nvPr/>
        </p:nvGraphicFramePr>
        <p:xfrm>
          <a:off x="1120385" y="3254622"/>
          <a:ext cx="748925" cy="54000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System</a:t>
                      </a:r>
                      <a:endParaRPr sz="8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외부데이터 I/F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221" name="Google Shape;221;p51"/>
          <p:cNvCxnSpPr>
            <a:endCxn id="219" idx="0"/>
          </p:cNvCxnSpPr>
          <p:nvPr/>
        </p:nvCxnSpPr>
        <p:spPr>
          <a:xfrm flipH="1">
            <a:off x="1485280" y="3794566"/>
            <a:ext cx="9600" cy="36270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grpSp>
        <p:nvGrpSpPr>
          <p:cNvPr id="222" name="Google Shape;222;p51"/>
          <p:cNvGrpSpPr/>
          <p:nvPr/>
        </p:nvGrpSpPr>
        <p:grpSpPr>
          <a:xfrm>
            <a:off x="1110812" y="4732889"/>
            <a:ext cx="748936" cy="540000"/>
            <a:chOff x="4285492" y="3394941"/>
            <a:chExt cx="1105200" cy="718610"/>
          </a:xfrm>
        </p:grpSpPr>
        <p:sp>
          <p:nvSpPr>
            <p:cNvPr id="216" name="Google Shape;216;p51"/>
            <p:cNvSpPr/>
            <p:nvPr/>
          </p:nvSpPr>
          <p:spPr>
            <a:xfrm>
              <a:off x="4285492" y="3394941"/>
              <a:ext cx="1105200" cy="718610"/>
            </a:xfrm>
            <a:prstGeom prst="flowChartDecision">
              <a:avLst/>
            </a:prstGeom>
            <a:solidFill>
              <a:schemeClr val="lt1"/>
            </a:solidFill>
            <a:ln w="9525" cap="flat" cmpd="sng">
              <a:solidFill>
                <a:srgbClr val="7F7F7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800"/>
                <a:buFont typeface="Malgun Gothic"/>
                <a:buNone/>
              </a:pPr>
              <a:endParaRPr sz="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23;p51"/>
            <p:cNvSpPr txBox="1"/>
            <p:nvPr/>
          </p:nvSpPr>
          <p:spPr>
            <a:xfrm>
              <a:off x="4391162" y="3528975"/>
              <a:ext cx="880974" cy="4505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Arial"/>
                <a:buNone/>
              </a:pPr>
              <a:r>
                <a:rPr lang="en-US" sz="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매집불가</a:t>
              </a:r>
              <a:endParaRPr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Arial"/>
                <a:buNone/>
              </a:pPr>
              <a:r>
                <a:rPr lang="en-US" sz="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여부</a:t>
              </a:r>
              <a:endParaRPr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aphicFrame>
        <p:nvGraphicFramePr>
          <p:cNvPr id="224" name="Google Shape;224;p51"/>
          <p:cNvGraphicFramePr/>
          <p:nvPr/>
        </p:nvGraphicFramePr>
        <p:xfrm>
          <a:off x="2840742" y="5710426"/>
          <a:ext cx="748925" cy="54000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매집관리자</a:t>
                      </a:r>
                      <a:endParaRPr sz="8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9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사유입력</a:t>
                      </a:r>
                      <a:endParaRPr sz="8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25" name="Google Shape;225;p51"/>
          <p:cNvSpPr txBox="1"/>
          <p:nvPr/>
        </p:nvSpPr>
        <p:spPr>
          <a:xfrm>
            <a:off x="1480914" y="5225009"/>
            <a:ext cx="16910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800"/>
              <a:buFont typeface="Arial"/>
              <a:buNone/>
            </a:pPr>
            <a:r>
              <a:rPr lang="en-US" sz="8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 sz="80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26" name="Google Shape;226;p51"/>
          <p:cNvGraphicFramePr/>
          <p:nvPr/>
        </p:nvGraphicFramePr>
        <p:xfrm>
          <a:off x="3788396" y="5079632"/>
          <a:ext cx="748925" cy="54000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매집관리자</a:t>
                      </a:r>
                      <a:endParaRPr sz="8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9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시세산출발송</a:t>
                      </a:r>
                      <a:endParaRPr sz="8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227" name="Google Shape;227;p51"/>
          <p:cNvCxnSpPr>
            <a:stCxn id="216" idx="2"/>
          </p:cNvCxnSpPr>
          <p:nvPr/>
        </p:nvCxnSpPr>
        <p:spPr>
          <a:xfrm rot="-5400000" flipH="1">
            <a:off x="1809280" y="4948889"/>
            <a:ext cx="707400" cy="1355400"/>
          </a:xfrm>
          <a:prstGeom prst="bentConnector2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228" name="Google Shape;228;p51"/>
          <p:cNvSpPr txBox="1"/>
          <p:nvPr/>
        </p:nvSpPr>
        <p:spPr>
          <a:xfrm>
            <a:off x="1789817" y="4799151"/>
            <a:ext cx="16910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800"/>
              <a:buFont typeface="Arial"/>
              <a:buNone/>
            </a:pPr>
            <a:r>
              <a:rPr lang="en-US" sz="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29" name="Google Shape;229;p51"/>
          <p:cNvGraphicFramePr/>
          <p:nvPr/>
        </p:nvGraphicFramePr>
        <p:xfrm>
          <a:off x="3793172" y="5707548"/>
          <a:ext cx="748925" cy="54000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매집관리자</a:t>
                      </a:r>
                      <a:endParaRPr sz="8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9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거래불가</a:t>
                      </a:r>
                      <a:endParaRPr sz="8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230" name="Google Shape;230;p51"/>
          <p:cNvCxnSpPr/>
          <p:nvPr/>
        </p:nvCxnSpPr>
        <p:spPr>
          <a:xfrm rot="10800000" flipH="1">
            <a:off x="3589678" y="5977426"/>
            <a:ext cx="203400" cy="300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219" name="Google Shape;219;p51"/>
          <p:cNvSpPr/>
          <p:nvPr/>
        </p:nvSpPr>
        <p:spPr>
          <a:xfrm>
            <a:off x="1091444" y="4157266"/>
            <a:ext cx="1020081" cy="464820"/>
          </a:xfrm>
          <a:prstGeom prst="homePlate">
            <a:avLst>
              <a:gd name="adj" fmla="val 50000"/>
            </a:avLst>
          </a:prstGeom>
          <a:solidFill>
            <a:srgbClr val="F2F2F2"/>
          </a:solidFill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en-US"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P. PE 시세산출</a:t>
            </a:r>
            <a:endParaRPr/>
          </a:p>
        </p:txBody>
      </p:sp>
      <p:cxnSp>
        <p:nvCxnSpPr>
          <p:cNvPr id="231" name="Google Shape;231;p51"/>
          <p:cNvCxnSpPr/>
          <p:nvPr/>
        </p:nvCxnSpPr>
        <p:spPr>
          <a:xfrm>
            <a:off x="4657959" y="1908400"/>
            <a:ext cx="39090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32" name="Google Shape;232;p51"/>
          <p:cNvCxnSpPr/>
          <p:nvPr/>
        </p:nvCxnSpPr>
        <p:spPr>
          <a:xfrm rot="5400000" flipH="1">
            <a:off x="2887158" y="4322598"/>
            <a:ext cx="3051300" cy="258600"/>
          </a:xfrm>
          <a:prstGeom prst="bentConnector4">
            <a:avLst>
              <a:gd name="adj1" fmla="val 0"/>
              <a:gd name="adj2" fmla="val 0"/>
            </a:avLst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graphicFrame>
        <p:nvGraphicFramePr>
          <p:cNvPr id="233" name="Google Shape;233;p51"/>
          <p:cNvGraphicFramePr/>
          <p:nvPr/>
        </p:nvGraphicFramePr>
        <p:xfrm>
          <a:off x="3909023" y="2322289"/>
          <a:ext cx="748925" cy="60384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Status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[-]</a:t>
                      </a:r>
                      <a:endParaRPr sz="8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296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시세조회</a:t>
                      </a:r>
                      <a:endParaRPr sz="8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매집불가</a:t>
                      </a:r>
                      <a:endParaRPr sz="8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234" name="Google Shape;234;p51"/>
          <p:cNvCxnSpPr/>
          <p:nvPr/>
        </p:nvCxnSpPr>
        <p:spPr>
          <a:xfrm rot="5400000" flipH="1">
            <a:off x="2450314" y="3367082"/>
            <a:ext cx="3171300" cy="253800"/>
          </a:xfrm>
          <a:prstGeom prst="bentConnector4">
            <a:avLst>
              <a:gd name="adj1" fmla="val 45239"/>
              <a:gd name="adj2" fmla="val 237615"/>
            </a:avLst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35" name="Google Shape;235;p51"/>
          <p:cNvCxnSpPr>
            <a:endCxn id="219" idx="3"/>
          </p:cNvCxnSpPr>
          <p:nvPr/>
        </p:nvCxnSpPr>
        <p:spPr>
          <a:xfrm rot="10800000">
            <a:off x="2111525" y="4389676"/>
            <a:ext cx="2051400" cy="690000"/>
          </a:xfrm>
          <a:prstGeom prst="bentConnector2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graphicFrame>
        <p:nvGraphicFramePr>
          <p:cNvPr id="236" name="Google Shape;236;p51"/>
          <p:cNvGraphicFramePr/>
          <p:nvPr/>
        </p:nvGraphicFramePr>
        <p:xfrm>
          <a:off x="5048837" y="1606480"/>
          <a:ext cx="748925" cy="60384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Status </a:t>
                      </a:r>
                      <a:endParaRPr sz="8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[CS002, CS003]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296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 u="sng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  <a:hlinkClick r:id="">
                            <a:extLst>
                              <a:ext uri="{A12FA001-AC4F-418D-AE19-62706E023703}">
          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          </a:ext>
                            </a:extLst>
                          </a:hlinkClick>
                        </a:rPr>
                        <a:t>견적요청</a:t>
                      </a:r>
                      <a:endParaRPr sz="8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37" name="Google Shape;237;p51"/>
          <p:cNvGraphicFramePr/>
          <p:nvPr/>
        </p:nvGraphicFramePr>
        <p:xfrm>
          <a:off x="7060687" y="1606480"/>
          <a:ext cx="748925" cy="60384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Status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[CS004]</a:t>
                      </a:r>
                      <a:endParaRPr sz="8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296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 u="sng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  <a:hlinkClick r:id="">
                            <a:extLst>
                              <a:ext uri="{A12FA001-AC4F-418D-AE19-62706E023703}">
          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          </a:ext>
                            </a:extLst>
                          </a:hlinkClick>
                        </a:rPr>
                        <a:t>방문평가신청</a:t>
                      </a:r>
                      <a:endParaRPr sz="8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238" name="Google Shape;238;p51"/>
          <p:cNvCxnSpPr/>
          <p:nvPr/>
        </p:nvCxnSpPr>
        <p:spPr>
          <a:xfrm>
            <a:off x="5423305" y="2210320"/>
            <a:ext cx="0" cy="104430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39" name="Google Shape;239;p51"/>
          <p:cNvCxnSpPr>
            <a:stCxn id="240" idx="3"/>
          </p:cNvCxnSpPr>
          <p:nvPr/>
        </p:nvCxnSpPr>
        <p:spPr>
          <a:xfrm rot="10800000" flipH="1">
            <a:off x="5788200" y="5236814"/>
            <a:ext cx="204300" cy="300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41" name="Google Shape;241;p51"/>
          <p:cNvCxnSpPr>
            <a:stCxn id="242" idx="2"/>
            <a:endCxn id="240" idx="0"/>
          </p:cNvCxnSpPr>
          <p:nvPr/>
        </p:nvCxnSpPr>
        <p:spPr>
          <a:xfrm>
            <a:off x="5413732" y="4622086"/>
            <a:ext cx="0" cy="34770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graphicFrame>
        <p:nvGraphicFramePr>
          <p:cNvPr id="243" name="Google Shape;243;p51"/>
          <p:cNvGraphicFramePr/>
          <p:nvPr/>
        </p:nvGraphicFramePr>
        <p:xfrm>
          <a:off x="5048837" y="3254622"/>
          <a:ext cx="748925" cy="54000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System</a:t>
                      </a:r>
                      <a:endParaRPr sz="8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외부데이터 I/F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244" name="Google Shape;244;p51"/>
          <p:cNvCxnSpPr>
            <a:endCxn id="242" idx="0"/>
          </p:cNvCxnSpPr>
          <p:nvPr/>
        </p:nvCxnSpPr>
        <p:spPr>
          <a:xfrm flipH="1">
            <a:off x="5413732" y="3794566"/>
            <a:ext cx="9600" cy="36270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grpSp>
        <p:nvGrpSpPr>
          <p:cNvPr id="245" name="Google Shape;245;p51"/>
          <p:cNvGrpSpPr/>
          <p:nvPr/>
        </p:nvGrpSpPr>
        <p:grpSpPr>
          <a:xfrm>
            <a:off x="5039264" y="4969814"/>
            <a:ext cx="748936" cy="540000"/>
            <a:chOff x="4285492" y="3394941"/>
            <a:chExt cx="1105200" cy="718610"/>
          </a:xfrm>
        </p:grpSpPr>
        <p:sp>
          <p:nvSpPr>
            <p:cNvPr id="240" name="Google Shape;240;p51"/>
            <p:cNvSpPr/>
            <p:nvPr/>
          </p:nvSpPr>
          <p:spPr>
            <a:xfrm>
              <a:off x="4285492" y="3394941"/>
              <a:ext cx="1105200" cy="718610"/>
            </a:xfrm>
            <a:prstGeom prst="flowChartDecision">
              <a:avLst/>
            </a:prstGeom>
            <a:solidFill>
              <a:schemeClr val="lt1"/>
            </a:solidFill>
            <a:ln w="9525" cap="flat" cmpd="sng">
              <a:solidFill>
                <a:srgbClr val="7F7F7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800"/>
                <a:buFont typeface="Malgun Gothic"/>
                <a:buNone/>
              </a:pPr>
              <a:endParaRPr sz="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46;p51"/>
            <p:cNvSpPr txBox="1"/>
            <p:nvPr/>
          </p:nvSpPr>
          <p:spPr>
            <a:xfrm>
              <a:off x="4391162" y="3528975"/>
              <a:ext cx="880974" cy="4505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Arial"/>
                <a:buNone/>
              </a:pPr>
              <a:r>
                <a:rPr lang="en-US" sz="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매집불가</a:t>
              </a:r>
              <a:endParaRPr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Arial"/>
                <a:buNone/>
              </a:pPr>
              <a:r>
                <a:rPr lang="en-US" sz="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여부</a:t>
              </a:r>
              <a:endParaRPr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aphicFrame>
        <p:nvGraphicFramePr>
          <p:cNvPr id="247" name="Google Shape;247;p51"/>
          <p:cNvGraphicFramePr/>
          <p:nvPr/>
        </p:nvGraphicFramePr>
        <p:xfrm>
          <a:off x="5992406" y="4966812"/>
          <a:ext cx="748925" cy="54000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매집관리자</a:t>
                      </a:r>
                      <a:endParaRPr sz="8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9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가견적가수정</a:t>
                      </a:r>
                      <a:endParaRPr sz="8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48" name="Google Shape;248;p51"/>
          <p:cNvGraphicFramePr/>
          <p:nvPr/>
        </p:nvGraphicFramePr>
        <p:xfrm>
          <a:off x="5992406" y="5710426"/>
          <a:ext cx="748925" cy="54000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매집관리자</a:t>
                      </a:r>
                      <a:endParaRPr sz="8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9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사유입력</a:t>
                      </a:r>
                      <a:endParaRPr sz="8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49" name="Google Shape;249;p51"/>
          <p:cNvSpPr txBox="1"/>
          <p:nvPr/>
        </p:nvSpPr>
        <p:spPr>
          <a:xfrm>
            <a:off x="5409366" y="5461934"/>
            <a:ext cx="16910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800"/>
              <a:buFont typeface="Arial"/>
              <a:buNone/>
            </a:pPr>
            <a:r>
              <a:rPr lang="en-US" sz="8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 sz="80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50" name="Google Shape;250;p51"/>
          <p:cNvCxnSpPr/>
          <p:nvPr/>
        </p:nvCxnSpPr>
        <p:spPr>
          <a:xfrm>
            <a:off x="6741342" y="5236812"/>
            <a:ext cx="198600" cy="300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graphicFrame>
        <p:nvGraphicFramePr>
          <p:cNvPr id="251" name="Google Shape;251;p51"/>
          <p:cNvGraphicFramePr/>
          <p:nvPr/>
        </p:nvGraphicFramePr>
        <p:xfrm>
          <a:off x="6940060" y="4969814"/>
          <a:ext cx="748925" cy="54000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매집관리자</a:t>
                      </a:r>
                      <a:endParaRPr sz="8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9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가견적발송</a:t>
                      </a:r>
                      <a:endParaRPr sz="8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252" name="Google Shape;252;p51"/>
          <p:cNvCxnSpPr>
            <a:stCxn id="240" idx="2"/>
          </p:cNvCxnSpPr>
          <p:nvPr/>
        </p:nvCxnSpPr>
        <p:spPr>
          <a:xfrm rot="-5400000" flipH="1">
            <a:off x="5467732" y="5455814"/>
            <a:ext cx="470700" cy="578700"/>
          </a:xfrm>
          <a:prstGeom prst="bentConnector2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253" name="Google Shape;253;p51"/>
          <p:cNvSpPr txBox="1"/>
          <p:nvPr/>
        </p:nvSpPr>
        <p:spPr>
          <a:xfrm>
            <a:off x="5718269" y="5036076"/>
            <a:ext cx="16910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800"/>
              <a:buFont typeface="Arial"/>
              <a:buNone/>
            </a:pPr>
            <a:r>
              <a:rPr lang="en-US" sz="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54" name="Google Shape;254;p51"/>
          <p:cNvGraphicFramePr/>
          <p:nvPr/>
        </p:nvGraphicFramePr>
        <p:xfrm>
          <a:off x="6944836" y="5707548"/>
          <a:ext cx="748925" cy="54000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매집관리자</a:t>
                      </a:r>
                      <a:endParaRPr sz="8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9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거래불가</a:t>
                      </a:r>
                      <a:endParaRPr sz="8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255" name="Google Shape;255;p51"/>
          <p:cNvCxnSpPr/>
          <p:nvPr/>
        </p:nvCxnSpPr>
        <p:spPr>
          <a:xfrm rot="10800000" flipH="1">
            <a:off x="6741342" y="5977426"/>
            <a:ext cx="203400" cy="300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242" name="Google Shape;242;p51"/>
          <p:cNvSpPr/>
          <p:nvPr/>
        </p:nvSpPr>
        <p:spPr>
          <a:xfrm>
            <a:off x="5019896" y="4157266"/>
            <a:ext cx="1020081" cy="464820"/>
          </a:xfrm>
          <a:prstGeom prst="homePlate">
            <a:avLst>
              <a:gd name="adj" fmla="val 50000"/>
            </a:avLst>
          </a:prstGeom>
          <a:solidFill>
            <a:srgbClr val="F2F2F2"/>
          </a:solidFill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en-US"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P. PE 견적산정</a:t>
            </a:r>
            <a:endParaRPr/>
          </a:p>
        </p:txBody>
      </p:sp>
      <p:cxnSp>
        <p:nvCxnSpPr>
          <p:cNvPr id="256" name="Google Shape;256;p51"/>
          <p:cNvCxnSpPr>
            <a:stCxn id="257" idx="3"/>
            <a:endCxn id="258" idx="2"/>
          </p:cNvCxnSpPr>
          <p:nvPr/>
        </p:nvCxnSpPr>
        <p:spPr>
          <a:xfrm rot="10800000" flipH="1">
            <a:off x="9186820" y="1907684"/>
            <a:ext cx="2121900" cy="2700"/>
          </a:xfrm>
          <a:prstGeom prst="bentConnector3">
            <a:avLst>
              <a:gd name="adj1" fmla="val 49998"/>
            </a:avLst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grpSp>
        <p:nvGrpSpPr>
          <p:cNvPr id="259" name="Google Shape;259;p51"/>
          <p:cNvGrpSpPr/>
          <p:nvPr/>
        </p:nvGrpSpPr>
        <p:grpSpPr>
          <a:xfrm>
            <a:off x="8437885" y="1640384"/>
            <a:ext cx="748935" cy="540000"/>
            <a:chOff x="4285492" y="3394937"/>
            <a:chExt cx="1105200" cy="718609"/>
          </a:xfrm>
        </p:grpSpPr>
        <p:sp>
          <p:nvSpPr>
            <p:cNvPr id="257" name="Google Shape;257;p51"/>
            <p:cNvSpPr/>
            <p:nvPr/>
          </p:nvSpPr>
          <p:spPr>
            <a:xfrm>
              <a:off x="4285492" y="3394937"/>
              <a:ext cx="1105200" cy="718609"/>
            </a:xfrm>
            <a:prstGeom prst="flowChartDecision">
              <a:avLst/>
            </a:prstGeom>
            <a:solidFill>
              <a:schemeClr val="lt1"/>
            </a:solidFill>
            <a:ln w="9525" cap="flat" cmpd="sng">
              <a:solidFill>
                <a:srgbClr val="7F7F7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800"/>
                <a:buFont typeface="Malgun Gothic"/>
                <a:buNone/>
              </a:pPr>
              <a:endParaRPr sz="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51"/>
            <p:cNvSpPr txBox="1"/>
            <p:nvPr/>
          </p:nvSpPr>
          <p:spPr>
            <a:xfrm>
              <a:off x="4293794" y="3528974"/>
              <a:ext cx="1088623" cy="4505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Arial"/>
                <a:buNone/>
              </a:pPr>
              <a:r>
                <a:rPr lang="en-US" sz="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기한 내 </a:t>
              </a:r>
              <a:endParaRPr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Arial"/>
                <a:buNone/>
              </a:pPr>
              <a:r>
                <a:rPr lang="en-US" sz="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계약정보 입력</a:t>
              </a:r>
              <a:endParaRPr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aphicFrame>
        <p:nvGraphicFramePr>
          <p:cNvPr id="261" name="Google Shape;261;p51"/>
          <p:cNvGraphicFramePr/>
          <p:nvPr/>
        </p:nvGraphicFramePr>
        <p:xfrm>
          <a:off x="8447236" y="3254622"/>
          <a:ext cx="748925" cy="54000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System</a:t>
                      </a:r>
                      <a:endParaRPr sz="8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견적취소(자동)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262" name="Google Shape;262;p51"/>
          <p:cNvCxnSpPr>
            <a:stCxn id="257" idx="2"/>
          </p:cNvCxnSpPr>
          <p:nvPr/>
        </p:nvCxnSpPr>
        <p:spPr>
          <a:xfrm>
            <a:off x="8812353" y="2180384"/>
            <a:ext cx="9300" cy="107430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63" name="Google Shape;263;p51"/>
          <p:cNvCxnSpPr>
            <a:endCxn id="260" idx="1"/>
          </p:cNvCxnSpPr>
          <p:nvPr/>
        </p:nvCxnSpPr>
        <p:spPr>
          <a:xfrm>
            <a:off x="7809611" y="1908283"/>
            <a:ext cx="633900" cy="210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264" name="Google Shape;264;p51"/>
          <p:cNvSpPr txBox="1"/>
          <p:nvPr/>
        </p:nvSpPr>
        <p:spPr>
          <a:xfrm>
            <a:off x="9105220" y="1696984"/>
            <a:ext cx="16910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800"/>
              <a:buFont typeface="Arial"/>
              <a:buNone/>
            </a:pPr>
            <a:r>
              <a:rPr lang="en-US" sz="8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 sz="80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51"/>
          <p:cNvSpPr txBox="1"/>
          <p:nvPr/>
        </p:nvSpPr>
        <p:spPr>
          <a:xfrm>
            <a:off x="8801573" y="2124944"/>
            <a:ext cx="16910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800"/>
              <a:buFont typeface="Arial"/>
              <a:buNone/>
            </a:pPr>
            <a:r>
              <a:rPr lang="en-US" sz="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51"/>
          <p:cNvSpPr txBox="1"/>
          <p:nvPr/>
        </p:nvSpPr>
        <p:spPr>
          <a:xfrm>
            <a:off x="9573819" y="1736812"/>
            <a:ext cx="1244278" cy="395869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rgbClr val="8296B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700"/>
              <a:buFont typeface="Arial"/>
              <a:buNone/>
            </a:pPr>
            <a:r>
              <a:rPr lang="en-US" sz="7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• 견적수신 후, 14일 (</a:t>
            </a:r>
            <a:r>
              <a:rPr lang="en-US" sz="700" strike="sng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영업일 기준</a:t>
            </a:r>
            <a:r>
              <a:rPr lang="en-US" sz="7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만료 시, 견적만료 이동 </a:t>
            </a:r>
            <a:r>
              <a:rPr lang="en-US" sz="7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[V1.0.4.7] 영업일 기준 삭제 (1일 : 24 시간)</a:t>
            </a:r>
            <a:endParaRPr sz="7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67" name="Google Shape;267;p51"/>
          <p:cNvCxnSpPr/>
          <p:nvPr/>
        </p:nvCxnSpPr>
        <p:spPr>
          <a:xfrm rot="5400000" flipH="1">
            <a:off x="6038822" y="4322598"/>
            <a:ext cx="3051300" cy="258600"/>
          </a:xfrm>
          <a:prstGeom prst="bentConnector4">
            <a:avLst>
              <a:gd name="adj1" fmla="val 0"/>
              <a:gd name="adj2" fmla="val 0"/>
            </a:avLst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graphicFrame>
        <p:nvGraphicFramePr>
          <p:cNvPr id="268" name="Google Shape;268;p51"/>
          <p:cNvGraphicFramePr/>
          <p:nvPr/>
        </p:nvGraphicFramePr>
        <p:xfrm>
          <a:off x="7060687" y="2322289"/>
          <a:ext cx="748925" cy="60384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Status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[CS111]</a:t>
                      </a:r>
                      <a:endParaRPr sz="8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296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매입불가</a:t>
                      </a:r>
                      <a:endParaRPr sz="8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69" name="Google Shape;269;p51"/>
          <p:cNvGraphicFramePr/>
          <p:nvPr/>
        </p:nvGraphicFramePr>
        <p:xfrm>
          <a:off x="9193470" y="2321183"/>
          <a:ext cx="748925" cy="60384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Status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[CS006]</a:t>
                      </a:r>
                      <a:endParaRPr sz="8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296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 u="sng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  <a:hlinkClick r:id="">
                            <a:extLst>
                              <a:ext uri="{A12FA001-AC4F-418D-AE19-62706E023703}">
          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          </a:ext>
                            </a:extLst>
                          </a:hlinkClick>
                        </a:rPr>
                        <a:t>방문신청만료</a:t>
                      </a:r>
                      <a:endParaRPr sz="8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270" name="Google Shape;270;p51"/>
          <p:cNvCxnSpPr/>
          <p:nvPr/>
        </p:nvCxnSpPr>
        <p:spPr>
          <a:xfrm rot="-5400000">
            <a:off x="9082172" y="3038922"/>
            <a:ext cx="599700" cy="371700"/>
          </a:xfrm>
          <a:prstGeom prst="bentConnector2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71" name="Google Shape;271;p51"/>
          <p:cNvCxnSpPr/>
          <p:nvPr/>
        </p:nvCxnSpPr>
        <p:spPr>
          <a:xfrm rot="5400000" flipH="1">
            <a:off x="5656879" y="3312164"/>
            <a:ext cx="3061500" cy="253800"/>
          </a:xfrm>
          <a:prstGeom prst="bentConnector4">
            <a:avLst>
              <a:gd name="adj1" fmla="val 45068"/>
              <a:gd name="adj2" fmla="val 237615"/>
            </a:avLst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72" name="Google Shape;272;p51"/>
          <p:cNvCxnSpPr>
            <a:endCxn id="242" idx="3"/>
          </p:cNvCxnSpPr>
          <p:nvPr/>
        </p:nvCxnSpPr>
        <p:spPr>
          <a:xfrm rot="10800000">
            <a:off x="6039977" y="4389676"/>
            <a:ext cx="1274700" cy="580200"/>
          </a:xfrm>
          <a:prstGeom prst="bentConnector2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258" name="Google Shape;258;p51"/>
          <p:cNvSpPr/>
          <p:nvPr/>
        </p:nvSpPr>
        <p:spPr>
          <a:xfrm>
            <a:off x="11308624" y="1790684"/>
            <a:ext cx="234275" cy="234275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51"/>
          <p:cNvSpPr/>
          <p:nvPr/>
        </p:nvSpPr>
        <p:spPr>
          <a:xfrm>
            <a:off x="4902868" y="1285174"/>
            <a:ext cx="3504235" cy="157405"/>
          </a:xfrm>
          <a:prstGeom prst="homePlate">
            <a:avLst>
              <a:gd name="adj" fmla="val 0"/>
            </a:avLst>
          </a:prstGeom>
          <a:solidFill>
            <a:srgbClr val="D8D8D8"/>
          </a:solidFill>
          <a:ln w="9525" cap="flat" cmpd="sng">
            <a:solidFill>
              <a:srgbClr val="222A3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내차팔기 상세 페이지 내 견적취소 버튼 제공</a:t>
            </a:r>
            <a:endParaRPr/>
          </a:p>
        </p:txBody>
      </p:sp>
      <p:sp>
        <p:nvSpPr>
          <p:cNvPr id="274" name="Google Shape;274;p51"/>
          <p:cNvSpPr/>
          <p:nvPr/>
        </p:nvSpPr>
        <p:spPr>
          <a:xfrm>
            <a:off x="8437885" y="1285174"/>
            <a:ext cx="3297670" cy="157405"/>
          </a:xfrm>
          <a:prstGeom prst="homePlate">
            <a:avLst>
              <a:gd name="adj" fmla="val 0"/>
            </a:avLst>
          </a:prstGeom>
          <a:solidFill>
            <a:srgbClr val="D8D8D8"/>
          </a:solidFill>
          <a:ln w="9525" cap="flat" cmpd="sng">
            <a:solidFill>
              <a:srgbClr val="222A3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각 상태 기한 만료 시 자동 견적취소</a:t>
            </a:r>
            <a:endParaRPr/>
          </a:p>
        </p:txBody>
      </p:sp>
      <p:grpSp>
        <p:nvGrpSpPr>
          <p:cNvPr id="275" name="Google Shape;275;p51"/>
          <p:cNvGrpSpPr/>
          <p:nvPr/>
        </p:nvGrpSpPr>
        <p:grpSpPr>
          <a:xfrm>
            <a:off x="2304740" y="4732889"/>
            <a:ext cx="748936" cy="540000"/>
            <a:chOff x="4285492" y="3394937"/>
            <a:chExt cx="1105200" cy="718609"/>
          </a:xfrm>
        </p:grpSpPr>
        <p:sp>
          <p:nvSpPr>
            <p:cNvPr id="276" name="Google Shape;276;p51"/>
            <p:cNvSpPr/>
            <p:nvPr/>
          </p:nvSpPr>
          <p:spPr>
            <a:xfrm>
              <a:off x="4285492" y="3394937"/>
              <a:ext cx="1105200" cy="718609"/>
            </a:xfrm>
            <a:prstGeom prst="flowChartDecision">
              <a:avLst/>
            </a:prstGeom>
            <a:solidFill>
              <a:schemeClr val="lt1"/>
            </a:solidFill>
            <a:ln w="9525" cap="flat" cmpd="sng">
              <a:solidFill>
                <a:srgbClr val="7F7F7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800"/>
                <a:buFont typeface="Malgun Gothic"/>
                <a:buNone/>
              </a:pPr>
              <a:endParaRPr sz="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p51"/>
            <p:cNvSpPr txBox="1"/>
            <p:nvPr/>
          </p:nvSpPr>
          <p:spPr>
            <a:xfrm>
              <a:off x="4304434" y="3610888"/>
              <a:ext cx="1067332" cy="2867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lang="en-US" sz="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시세산출여부</a:t>
              </a:r>
              <a:endPara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7" name="Google Shape;277;p51"/>
          <p:cNvSpPr txBox="1"/>
          <p:nvPr/>
        </p:nvSpPr>
        <p:spPr>
          <a:xfrm>
            <a:off x="3037374" y="4812626"/>
            <a:ext cx="16910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8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51"/>
          <p:cNvSpPr txBox="1"/>
          <p:nvPr/>
        </p:nvSpPr>
        <p:spPr>
          <a:xfrm>
            <a:off x="2768415" y="5146142"/>
            <a:ext cx="16910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 sz="800" b="0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79" name="Google Shape;279;p51"/>
          <p:cNvCxnSpPr>
            <a:stCxn id="276" idx="2"/>
          </p:cNvCxnSpPr>
          <p:nvPr/>
        </p:nvCxnSpPr>
        <p:spPr>
          <a:xfrm rot="-5400000" flipH="1">
            <a:off x="3195358" y="4756739"/>
            <a:ext cx="76800" cy="1109100"/>
          </a:xfrm>
          <a:prstGeom prst="bentConnector2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80" name="Google Shape;280;p51"/>
          <p:cNvCxnSpPr>
            <a:stCxn id="217" idx="3"/>
          </p:cNvCxnSpPr>
          <p:nvPr/>
        </p:nvCxnSpPr>
        <p:spPr>
          <a:xfrm rot="10800000">
            <a:off x="2937651" y="2925988"/>
            <a:ext cx="103200" cy="2076900"/>
          </a:xfrm>
          <a:prstGeom prst="bentConnector4">
            <a:avLst>
              <a:gd name="adj1" fmla="val -221512"/>
              <a:gd name="adj2" fmla="val 52589"/>
            </a:avLst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graphicFrame>
        <p:nvGraphicFramePr>
          <p:cNvPr id="281" name="Google Shape;281;p51"/>
          <p:cNvGraphicFramePr/>
          <p:nvPr/>
        </p:nvGraphicFramePr>
        <p:xfrm>
          <a:off x="2563135" y="2322289"/>
          <a:ext cx="748925" cy="60384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Status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[-]</a:t>
                      </a:r>
                      <a:endParaRPr sz="8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296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시세확인</a:t>
                      </a:r>
                      <a:endParaRPr sz="8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시세확인불가</a:t>
                      </a:r>
                      <a:endParaRPr sz="8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" name="Google Shape;286;p52"/>
          <p:cNvGraphicFramePr/>
          <p:nvPr/>
        </p:nvGraphicFramePr>
        <p:xfrm>
          <a:off x="377124" y="728700"/>
          <a:ext cx="11376000" cy="5832675"/>
        </p:xfrm>
        <a:graphic>
          <a:graphicData uri="http://schemas.openxmlformats.org/drawingml/2006/table">
            <a:tbl>
              <a:tblPr>
                <a:noFill/>
                <a:tableStyleId>{DC02EAF4-4F02-4B06-86D6-0BDF5FC0DCE9}</a:tableStyleId>
              </a:tblPr>
              <a:tblGrid>
                <a:gridCol w="66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11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8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720"/>
                        <a:buFont typeface="Noto Sans Symbols"/>
                        <a:buNone/>
                      </a:pPr>
                      <a:r>
                        <a:rPr lang="en-US" sz="9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System</a:t>
                      </a:r>
                      <a:endParaRPr sz="9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4400" marR="84400" marT="45725" marB="45725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720"/>
                        <a:buFont typeface="Noto Sans Symbols"/>
                        <a:buNone/>
                      </a:pPr>
                      <a:r>
                        <a:rPr lang="en-US" sz="9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Process</a:t>
                      </a:r>
                      <a:endParaRPr sz="9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4400" marR="84400" marT="45725" marB="45725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5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20"/>
                        <a:buFont typeface="Noto Sans Symbols"/>
                        <a:buNone/>
                      </a:pPr>
                      <a:r>
                        <a:rPr lang="en-US" sz="9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진행상태</a:t>
                      </a:r>
                      <a:endParaRPr sz="9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4400" marR="84400" marT="45725" marB="45725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endParaRPr sz="9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4400" marR="84400" marT="45725" marB="45725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84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20"/>
                        <a:buFont typeface="Noto Sans Symbols"/>
                        <a:buNone/>
                      </a:pPr>
                      <a:r>
                        <a:rPr lang="en-US" sz="9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FO</a:t>
                      </a:r>
                      <a:endParaRPr sz="9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4400" marR="84400" marT="45725" marB="45725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endParaRPr sz="9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4400" marR="84400" marT="45725" marB="45725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92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20"/>
                        <a:buFont typeface="Noto Sans Symbols"/>
                        <a:buNone/>
                      </a:pPr>
                      <a:r>
                        <a:rPr lang="en-US" sz="9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BO</a:t>
                      </a:r>
                      <a:endParaRPr/>
                    </a:p>
                  </a:txBody>
                  <a:tcPr marL="84400" marR="84400" marT="45725" marB="45725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endParaRPr sz="9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4400" marR="84400" marT="45725" marB="45725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87" name="Google Shape;287;p52"/>
          <p:cNvSpPr txBox="1">
            <a:spLocks noGrp="1"/>
          </p:cNvSpPr>
          <p:nvPr>
            <p:ph type="sldNum" idx="12"/>
          </p:nvPr>
        </p:nvSpPr>
        <p:spPr>
          <a:xfrm>
            <a:off x="11389360" y="6675521"/>
            <a:ext cx="637298" cy="133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888888"/>
                </a:solidFill>
              </a:rPr>
              <a:t>6</a:t>
            </a:fld>
            <a:endParaRPr>
              <a:solidFill>
                <a:srgbClr val="888888"/>
              </a:solidFill>
            </a:endParaRPr>
          </a:p>
        </p:txBody>
      </p:sp>
      <p:sp>
        <p:nvSpPr>
          <p:cNvPr id="288" name="Google Shape;288;p52"/>
          <p:cNvSpPr txBox="1">
            <a:spLocks noGrp="1"/>
          </p:cNvSpPr>
          <p:nvPr>
            <p:ph type="ctrTitle"/>
          </p:nvPr>
        </p:nvSpPr>
        <p:spPr>
          <a:xfrm>
            <a:off x="307239" y="255535"/>
            <a:ext cx="11309267" cy="2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/>
              <a:t>판매관리 프로세스 (방문평가요청 ~ 최종견적확인)</a:t>
            </a:r>
            <a:endParaRPr/>
          </a:p>
        </p:txBody>
      </p:sp>
      <p:graphicFrame>
        <p:nvGraphicFramePr>
          <p:cNvPr id="289" name="Google Shape;289;p52"/>
          <p:cNvGraphicFramePr/>
          <p:nvPr/>
        </p:nvGraphicFramePr>
        <p:xfrm>
          <a:off x="1487488" y="1606480"/>
          <a:ext cx="748925" cy="54000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FO-MY-MS0034</a:t>
                      </a:r>
                      <a:endParaRPr sz="7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sng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  <a:hlinkClick r:id="">
                            <a:extLst>
                              <a:ext uri="{A12FA001-AC4F-418D-AE19-62706E023703}">
          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          </a:ext>
                            </a:extLst>
                          </a:hlinkClick>
                        </a:rPr>
                        <a:t>방문평가 신청</a:t>
                      </a:r>
                      <a:endParaRPr sz="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Layer pop-up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90" name="Google Shape;290;p52"/>
          <p:cNvSpPr txBox="1"/>
          <p:nvPr/>
        </p:nvSpPr>
        <p:spPr>
          <a:xfrm>
            <a:off x="2209177" y="4149080"/>
            <a:ext cx="16910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800"/>
              <a:buFont typeface="Arial"/>
              <a:buNone/>
            </a:pPr>
            <a:r>
              <a:rPr lang="en-US" sz="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91" name="Google Shape;291;p52"/>
          <p:cNvCxnSpPr>
            <a:endCxn id="292" idx="0"/>
          </p:cNvCxnSpPr>
          <p:nvPr/>
        </p:nvCxnSpPr>
        <p:spPr>
          <a:xfrm>
            <a:off x="1861961" y="2146576"/>
            <a:ext cx="6900" cy="196650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293" name="Google Shape;293;p52"/>
          <p:cNvSpPr txBox="1"/>
          <p:nvPr/>
        </p:nvSpPr>
        <p:spPr>
          <a:xfrm>
            <a:off x="1921145" y="4689140"/>
            <a:ext cx="16910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800"/>
              <a:buFont typeface="Arial"/>
              <a:buNone/>
            </a:pPr>
            <a:r>
              <a:rPr lang="en-US" sz="8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 sz="80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4" name="Google Shape;294;p52"/>
          <p:cNvGrpSpPr/>
          <p:nvPr/>
        </p:nvGrpSpPr>
        <p:grpSpPr>
          <a:xfrm>
            <a:off x="1494393" y="4113076"/>
            <a:ext cx="748936" cy="540000"/>
            <a:chOff x="4285492" y="3394937"/>
            <a:chExt cx="1105200" cy="718609"/>
          </a:xfrm>
        </p:grpSpPr>
        <p:sp>
          <p:nvSpPr>
            <p:cNvPr id="292" name="Google Shape;292;p52"/>
            <p:cNvSpPr/>
            <p:nvPr/>
          </p:nvSpPr>
          <p:spPr>
            <a:xfrm>
              <a:off x="4285492" y="3394937"/>
              <a:ext cx="1105200" cy="718609"/>
            </a:xfrm>
            <a:prstGeom prst="flowChartDecision">
              <a:avLst/>
            </a:prstGeom>
            <a:solidFill>
              <a:schemeClr val="lt1"/>
            </a:solidFill>
            <a:ln w="9525" cap="flat" cmpd="sng">
              <a:solidFill>
                <a:srgbClr val="7F7F7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800"/>
                <a:buFont typeface="Malgun Gothic"/>
                <a:buNone/>
              </a:pPr>
              <a:endParaRPr sz="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" name="Google Shape;295;p52"/>
            <p:cNvSpPr txBox="1"/>
            <p:nvPr/>
          </p:nvSpPr>
          <p:spPr>
            <a:xfrm>
              <a:off x="4311538" y="3528974"/>
              <a:ext cx="1053139" cy="4505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Arial"/>
                <a:buNone/>
              </a:pPr>
              <a:r>
                <a:rPr lang="en-US" sz="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매집불가여부</a:t>
              </a:r>
              <a:endParaRPr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Arial"/>
                <a:buNone/>
              </a:pPr>
              <a:r>
                <a:rPr lang="en-US" sz="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(실사)</a:t>
              </a:r>
              <a:endParaRPr/>
            </a:p>
          </p:txBody>
        </p:sp>
      </p:grpSp>
      <p:graphicFrame>
        <p:nvGraphicFramePr>
          <p:cNvPr id="296" name="Google Shape;296;p52"/>
          <p:cNvGraphicFramePr/>
          <p:nvPr/>
        </p:nvGraphicFramePr>
        <p:xfrm>
          <a:off x="2728442" y="1606480"/>
          <a:ext cx="748925" cy="72576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Status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[CS009, CS010 ]</a:t>
                      </a:r>
                      <a:endParaRPr sz="8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296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sng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  <a:hlinkClick r:id="">
                            <a:extLst>
                              <a:ext uri="{A12FA001-AC4F-418D-AE19-62706E023703}">
          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          </a:ext>
                            </a:extLst>
                          </a:hlinkClick>
                        </a:rPr>
                        <a:t>방문평가요청</a:t>
                      </a:r>
                      <a:endParaRPr sz="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297" name="Google Shape;297;p52"/>
          <p:cNvCxnSpPr/>
          <p:nvPr/>
        </p:nvCxnSpPr>
        <p:spPr>
          <a:xfrm>
            <a:off x="3477378" y="1908400"/>
            <a:ext cx="76650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298" name="Google Shape;298;p52"/>
          <p:cNvSpPr txBox="1"/>
          <p:nvPr/>
        </p:nvSpPr>
        <p:spPr>
          <a:xfrm>
            <a:off x="3427882" y="1723734"/>
            <a:ext cx="725511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600"/>
              <a:buFont typeface="Arial"/>
              <a:buNone/>
            </a:pPr>
            <a:r>
              <a:rPr lang="en-US" sz="6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방문평가사 배정</a:t>
            </a:r>
            <a:endParaRPr sz="600" b="0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52"/>
          <p:cNvSpPr/>
          <p:nvPr/>
        </p:nvSpPr>
        <p:spPr>
          <a:xfrm>
            <a:off x="1055439" y="1016732"/>
            <a:ext cx="2988333" cy="230662"/>
          </a:xfrm>
          <a:prstGeom prst="homePlate">
            <a:avLst>
              <a:gd name="adj" fmla="val 50000"/>
            </a:avLst>
          </a:prstGeom>
          <a:solidFill>
            <a:srgbClr val="DDEAF6"/>
          </a:solidFill>
          <a:ln w="9525" cap="flat" cmpd="sng">
            <a:solidFill>
              <a:srgbClr val="222A3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견적</a:t>
            </a:r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00" name="Google Shape;300;p52"/>
          <p:cNvGraphicFramePr/>
          <p:nvPr/>
        </p:nvGraphicFramePr>
        <p:xfrm>
          <a:off x="2728442" y="2322289"/>
          <a:ext cx="748925" cy="60384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Status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[CS007]</a:t>
                      </a:r>
                      <a:endParaRPr sz="8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296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방문평가취소</a:t>
                      </a:r>
                      <a:endParaRPr sz="8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01" name="Google Shape;301;p52"/>
          <p:cNvGraphicFramePr/>
          <p:nvPr/>
        </p:nvGraphicFramePr>
        <p:xfrm>
          <a:off x="4243986" y="1606480"/>
          <a:ext cx="884900" cy="60384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884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Status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[CS011]</a:t>
                      </a:r>
                      <a:endParaRPr sz="8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296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sng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  <a:hlinkClick r:id="">
                            <a:extLst>
                              <a:ext uri="{A12FA001-AC4F-418D-AE19-62706E023703}">
          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          </a:ext>
                            </a:extLst>
                          </a:hlinkClick>
                        </a:rPr>
                        <a:t>방문평가대기</a:t>
                      </a:r>
                      <a:endParaRPr sz="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302" name="Google Shape;302;p52"/>
          <p:cNvCxnSpPr>
            <a:stCxn id="295" idx="3"/>
          </p:cNvCxnSpPr>
          <p:nvPr/>
        </p:nvCxnSpPr>
        <p:spPr>
          <a:xfrm rot="10800000" flipH="1">
            <a:off x="2225700" y="1908375"/>
            <a:ext cx="502800" cy="2474700"/>
          </a:xfrm>
          <a:prstGeom prst="bentConnector3">
            <a:avLst>
              <a:gd name="adj1" fmla="val 49994"/>
            </a:avLst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303" name="Google Shape;303;p52"/>
          <p:cNvCxnSpPr>
            <a:stCxn id="292" idx="2"/>
          </p:cNvCxnSpPr>
          <p:nvPr/>
        </p:nvCxnSpPr>
        <p:spPr>
          <a:xfrm rot="-5400000">
            <a:off x="2185211" y="2636326"/>
            <a:ext cx="1700400" cy="2333100"/>
          </a:xfrm>
          <a:prstGeom prst="bentConnector3">
            <a:avLst>
              <a:gd name="adj1" fmla="val -13444"/>
            </a:avLst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304" name="Google Shape;304;p52"/>
          <p:cNvCxnSpPr/>
          <p:nvPr/>
        </p:nvCxnSpPr>
        <p:spPr>
          <a:xfrm>
            <a:off x="5128891" y="1908400"/>
            <a:ext cx="74190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305" name="Google Shape;305;p52"/>
          <p:cNvSpPr txBox="1"/>
          <p:nvPr/>
        </p:nvSpPr>
        <p:spPr>
          <a:xfrm>
            <a:off x="5137050" y="1683148"/>
            <a:ext cx="725511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600"/>
              <a:buFont typeface="Arial"/>
              <a:buNone/>
            </a:pPr>
            <a:r>
              <a:rPr lang="en-US" sz="6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방문평가사 출발</a:t>
            </a:r>
            <a:endParaRPr/>
          </a:p>
        </p:txBody>
      </p:sp>
      <p:sp>
        <p:nvSpPr>
          <p:cNvPr id="306" name="Google Shape;306;p52"/>
          <p:cNvSpPr/>
          <p:nvPr/>
        </p:nvSpPr>
        <p:spPr>
          <a:xfrm>
            <a:off x="1055439" y="1285174"/>
            <a:ext cx="10680116" cy="157405"/>
          </a:xfrm>
          <a:prstGeom prst="homePlate">
            <a:avLst>
              <a:gd name="adj" fmla="val 0"/>
            </a:avLst>
          </a:prstGeom>
          <a:solidFill>
            <a:srgbClr val="D8D8D8"/>
          </a:solidFill>
          <a:ln w="9525" cap="flat" cmpd="sng">
            <a:solidFill>
              <a:srgbClr val="222A3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각 상태 기한 만료 시 자동 견적취소</a:t>
            </a:r>
            <a:endParaRPr/>
          </a:p>
        </p:txBody>
      </p:sp>
      <p:sp>
        <p:nvSpPr>
          <p:cNvPr id="307" name="Google Shape;307;p52"/>
          <p:cNvSpPr/>
          <p:nvPr/>
        </p:nvSpPr>
        <p:spPr>
          <a:xfrm>
            <a:off x="1080801" y="1759342"/>
            <a:ext cx="234275" cy="234275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08" name="Google Shape;308;p52"/>
          <p:cNvCxnSpPr>
            <a:stCxn id="307" idx="6"/>
          </p:cNvCxnSpPr>
          <p:nvPr/>
        </p:nvCxnSpPr>
        <p:spPr>
          <a:xfrm>
            <a:off x="1315076" y="1876479"/>
            <a:ext cx="17250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graphicFrame>
        <p:nvGraphicFramePr>
          <p:cNvPr id="309" name="Google Shape;309;p52"/>
          <p:cNvGraphicFramePr/>
          <p:nvPr/>
        </p:nvGraphicFramePr>
        <p:xfrm>
          <a:off x="5876328" y="3526799"/>
          <a:ext cx="748925" cy="54000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System</a:t>
                      </a:r>
                      <a:endParaRPr sz="8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방문평가완료</a:t>
                      </a:r>
                      <a:endParaRPr sz="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=Y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10" name="Google Shape;310;p52"/>
          <p:cNvGraphicFramePr/>
          <p:nvPr/>
        </p:nvGraphicFramePr>
        <p:xfrm>
          <a:off x="5870721" y="1606480"/>
          <a:ext cx="748925" cy="60384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Status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[CS012, CS101]</a:t>
                      </a:r>
                      <a:endParaRPr sz="8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296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sng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  <a:hlinkClick r:id="">
                            <a:extLst>
                              <a:ext uri="{A12FA001-AC4F-418D-AE19-62706E023703}">
          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          </a:ext>
                            </a:extLst>
                          </a:hlinkClick>
                        </a:rPr>
                        <a:t>방문평가중</a:t>
                      </a:r>
                      <a:endParaRPr sz="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311" name="Google Shape;311;p52"/>
          <p:cNvCxnSpPr/>
          <p:nvPr/>
        </p:nvCxnSpPr>
        <p:spPr>
          <a:xfrm>
            <a:off x="6245189" y="2210320"/>
            <a:ext cx="5700" cy="131640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312" name="Google Shape;312;p52"/>
          <p:cNvCxnSpPr/>
          <p:nvPr/>
        </p:nvCxnSpPr>
        <p:spPr>
          <a:xfrm rot="-5400000">
            <a:off x="6111814" y="2417849"/>
            <a:ext cx="1892400" cy="865500"/>
          </a:xfrm>
          <a:prstGeom prst="bentConnector3">
            <a:avLst>
              <a:gd name="adj1" fmla="val 0"/>
            </a:avLst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graphicFrame>
        <p:nvGraphicFramePr>
          <p:cNvPr id="313" name="Google Shape;313;p52"/>
          <p:cNvGraphicFramePr/>
          <p:nvPr/>
        </p:nvGraphicFramePr>
        <p:xfrm>
          <a:off x="9906100" y="1606480"/>
          <a:ext cx="748925" cy="60384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Status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[CS102]</a:t>
                      </a:r>
                      <a:endParaRPr sz="8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296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 u="sng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  <a:hlinkClick r:id="">
                            <a:extLst>
                              <a:ext uri="{A12FA001-AC4F-418D-AE19-62706E023703}">
          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          </a:ext>
                            </a:extLst>
                          </a:hlinkClick>
                        </a:rPr>
                        <a:t>최종견적확인</a:t>
                      </a:r>
                      <a:endParaRPr sz="8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314" name="Google Shape;314;p52"/>
          <p:cNvCxnSpPr>
            <a:endCxn id="315" idx="2"/>
          </p:cNvCxnSpPr>
          <p:nvPr/>
        </p:nvCxnSpPr>
        <p:spPr>
          <a:xfrm rot="10800000" flipH="1">
            <a:off x="10655165" y="1907707"/>
            <a:ext cx="595200" cy="60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graphicFrame>
        <p:nvGraphicFramePr>
          <p:cNvPr id="316" name="Google Shape;316;p52"/>
          <p:cNvGraphicFramePr/>
          <p:nvPr/>
        </p:nvGraphicFramePr>
        <p:xfrm>
          <a:off x="7490901" y="1602479"/>
          <a:ext cx="748925" cy="60384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Status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[CS013]</a:t>
                      </a:r>
                      <a:endParaRPr sz="8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296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 u="sng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  <a:hlinkClick r:id="">
                            <a:extLst>
                              <a:ext uri="{A12FA001-AC4F-418D-AE19-62706E023703}">
          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          </a:ext>
                            </a:extLst>
                          </a:hlinkClick>
                        </a:rPr>
                        <a:t>방문평가완료</a:t>
                      </a:r>
                      <a:endParaRPr sz="8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317" name="Google Shape;317;p52"/>
          <p:cNvCxnSpPr>
            <a:stCxn id="318" idx="3"/>
          </p:cNvCxnSpPr>
          <p:nvPr/>
        </p:nvCxnSpPr>
        <p:spPr>
          <a:xfrm>
            <a:off x="8249521" y="5323424"/>
            <a:ext cx="150900" cy="330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319" name="Google Shape;319;p52"/>
          <p:cNvCxnSpPr>
            <a:stCxn id="320" idx="2"/>
            <a:endCxn id="318" idx="0"/>
          </p:cNvCxnSpPr>
          <p:nvPr/>
        </p:nvCxnSpPr>
        <p:spPr>
          <a:xfrm>
            <a:off x="7870378" y="4707684"/>
            <a:ext cx="4800" cy="34560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grpSp>
        <p:nvGrpSpPr>
          <p:cNvPr id="321" name="Google Shape;321;p52"/>
          <p:cNvGrpSpPr/>
          <p:nvPr/>
        </p:nvGrpSpPr>
        <p:grpSpPr>
          <a:xfrm>
            <a:off x="7500585" y="5053424"/>
            <a:ext cx="748936" cy="540000"/>
            <a:chOff x="4285492" y="3394941"/>
            <a:chExt cx="1105200" cy="718610"/>
          </a:xfrm>
        </p:grpSpPr>
        <p:sp>
          <p:nvSpPr>
            <p:cNvPr id="318" name="Google Shape;318;p52"/>
            <p:cNvSpPr/>
            <p:nvPr/>
          </p:nvSpPr>
          <p:spPr>
            <a:xfrm>
              <a:off x="4285492" y="3394941"/>
              <a:ext cx="1105200" cy="718610"/>
            </a:xfrm>
            <a:prstGeom prst="flowChartDecision">
              <a:avLst/>
            </a:prstGeom>
            <a:solidFill>
              <a:schemeClr val="lt1"/>
            </a:solidFill>
            <a:ln w="9525" cap="flat" cmpd="sng">
              <a:solidFill>
                <a:srgbClr val="7F7F7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800"/>
                <a:buFont typeface="Malgun Gothic"/>
                <a:buNone/>
              </a:pPr>
              <a:endParaRPr sz="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" name="Google Shape;322;p52"/>
            <p:cNvSpPr txBox="1"/>
            <p:nvPr/>
          </p:nvSpPr>
          <p:spPr>
            <a:xfrm>
              <a:off x="4391162" y="3528974"/>
              <a:ext cx="880974" cy="4505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Arial"/>
                <a:buNone/>
              </a:pPr>
              <a:r>
                <a:rPr lang="en-US" sz="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매집불가</a:t>
              </a:r>
              <a:endParaRPr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Arial"/>
                <a:buNone/>
              </a:pPr>
              <a:r>
                <a:rPr lang="en-US" sz="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여부</a:t>
              </a:r>
              <a:endParaRPr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aphicFrame>
        <p:nvGraphicFramePr>
          <p:cNvPr id="323" name="Google Shape;323;p52"/>
          <p:cNvGraphicFramePr/>
          <p:nvPr/>
        </p:nvGraphicFramePr>
        <p:xfrm>
          <a:off x="8400437" y="5056816"/>
          <a:ext cx="748925" cy="54000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매집관리자</a:t>
                      </a:r>
                      <a:endParaRPr sz="8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9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사유입력</a:t>
                      </a:r>
                      <a:endParaRPr sz="8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24" name="Google Shape;324;p52"/>
          <p:cNvGraphicFramePr/>
          <p:nvPr/>
        </p:nvGraphicFramePr>
        <p:xfrm>
          <a:off x="8400437" y="5736079"/>
          <a:ext cx="748925" cy="54000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매집관리자</a:t>
                      </a:r>
                      <a:endParaRPr sz="8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9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견적가수정</a:t>
                      </a:r>
                      <a:endParaRPr sz="8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25" name="Google Shape;325;p52"/>
          <p:cNvSpPr txBox="1"/>
          <p:nvPr/>
        </p:nvSpPr>
        <p:spPr>
          <a:xfrm>
            <a:off x="7875053" y="5540258"/>
            <a:ext cx="16910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26" name="Google Shape;326;p52"/>
          <p:cNvCxnSpPr/>
          <p:nvPr/>
        </p:nvCxnSpPr>
        <p:spPr>
          <a:xfrm>
            <a:off x="9149373" y="5326816"/>
            <a:ext cx="157800" cy="300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graphicFrame>
        <p:nvGraphicFramePr>
          <p:cNvPr id="327" name="Google Shape;327;p52"/>
          <p:cNvGraphicFramePr/>
          <p:nvPr/>
        </p:nvGraphicFramePr>
        <p:xfrm>
          <a:off x="9307188" y="5059818"/>
          <a:ext cx="748925" cy="54000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매집관리자</a:t>
                      </a:r>
                      <a:endParaRPr sz="8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9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견적불가</a:t>
                      </a:r>
                      <a:endParaRPr sz="8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328" name="Google Shape;328;p52"/>
          <p:cNvCxnSpPr>
            <a:stCxn id="318" idx="2"/>
          </p:cNvCxnSpPr>
          <p:nvPr/>
        </p:nvCxnSpPr>
        <p:spPr>
          <a:xfrm rot="-5400000" flipH="1">
            <a:off x="7931303" y="5537174"/>
            <a:ext cx="412800" cy="525300"/>
          </a:xfrm>
          <a:prstGeom prst="bentConnector2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329" name="Google Shape;329;p52"/>
          <p:cNvSpPr txBox="1"/>
          <p:nvPr/>
        </p:nvSpPr>
        <p:spPr>
          <a:xfrm>
            <a:off x="8181660" y="5129785"/>
            <a:ext cx="16910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 sz="80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30" name="Google Shape;330;p52"/>
          <p:cNvGraphicFramePr/>
          <p:nvPr/>
        </p:nvGraphicFramePr>
        <p:xfrm>
          <a:off x="9311964" y="5733201"/>
          <a:ext cx="748925" cy="54000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매집관리자</a:t>
                      </a:r>
                      <a:endParaRPr sz="8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9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최종견적발송</a:t>
                      </a:r>
                      <a:endParaRPr sz="8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331" name="Google Shape;331;p52"/>
          <p:cNvCxnSpPr/>
          <p:nvPr/>
        </p:nvCxnSpPr>
        <p:spPr>
          <a:xfrm rot="10800000" flipH="1">
            <a:off x="9149373" y="6003079"/>
            <a:ext cx="162600" cy="300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320" name="Google Shape;320;p52"/>
          <p:cNvSpPr/>
          <p:nvPr/>
        </p:nvSpPr>
        <p:spPr>
          <a:xfrm>
            <a:off x="7490902" y="4242864"/>
            <a:ext cx="991362" cy="464820"/>
          </a:xfrm>
          <a:prstGeom prst="homePlate">
            <a:avLst>
              <a:gd name="adj" fmla="val 50000"/>
            </a:avLst>
          </a:prstGeom>
          <a:solidFill>
            <a:srgbClr val="F2F2F2"/>
          </a:solidFill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en-US"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P. PE 감가산정</a:t>
            </a:r>
            <a:endParaRPr/>
          </a:p>
        </p:txBody>
      </p:sp>
      <p:graphicFrame>
        <p:nvGraphicFramePr>
          <p:cNvPr id="332" name="Google Shape;332;p52"/>
          <p:cNvGraphicFramePr/>
          <p:nvPr/>
        </p:nvGraphicFramePr>
        <p:xfrm>
          <a:off x="9913289" y="3526795"/>
          <a:ext cx="748925" cy="54000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System</a:t>
                      </a:r>
                      <a:endParaRPr sz="8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계약정보 </a:t>
                      </a:r>
                      <a:endParaRPr sz="8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URL 전송</a:t>
                      </a:r>
                      <a:endParaRPr sz="8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333" name="Google Shape;333;p52"/>
          <p:cNvCxnSpPr/>
          <p:nvPr/>
        </p:nvCxnSpPr>
        <p:spPr>
          <a:xfrm rot="-5400000">
            <a:off x="9206050" y="4921551"/>
            <a:ext cx="1936500" cy="226800"/>
          </a:xfrm>
          <a:prstGeom prst="bentConnector2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334" name="Google Shape;334;p52"/>
          <p:cNvSpPr txBox="1"/>
          <p:nvPr/>
        </p:nvSpPr>
        <p:spPr>
          <a:xfrm>
            <a:off x="10167385" y="5661248"/>
            <a:ext cx="884978" cy="395869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rgbClr val="8296B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700"/>
              <a:buFont typeface="Arial"/>
              <a:buNone/>
            </a:pPr>
            <a:r>
              <a:rPr lang="en-US" sz="7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• 방문평가완료 후 1일 이내 최종견적가격 발송 (영업일 기준)</a:t>
            </a:r>
            <a:endParaRPr sz="700" strike="sng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35" name="Google Shape;335;p52"/>
          <p:cNvCxnSpPr/>
          <p:nvPr/>
        </p:nvCxnSpPr>
        <p:spPr>
          <a:xfrm rot="10800000">
            <a:off x="10280557" y="2210395"/>
            <a:ext cx="7200" cy="131640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336" name="Google Shape;336;p52"/>
          <p:cNvCxnSpPr/>
          <p:nvPr/>
        </p:nvCxnSpPr>
        <p:spPr>
          <a:xfrm>
            <a:off x="7865369" y="2206319"/>
            <a:ext cx="0" cy="201480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graphicFrame>
        <p:nvGraphicFramePr>
          <p:cNvPr id="337" name="Google Shape;337;p52"/>
          <p:cNvGraphicFramePr/>
          <p:nvPr/>
        </p:nvGraphicFramePr>
        <p:xfrm>
          <a:off x="8697242" y="2348880"/>
          <a:ext cx="748925" cy="60384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Status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[CS008]</a:t>
                      </a:r>
                      <a:endParaRPr sz="8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296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견적취소</a:t>
                      </a:r>
                      <a:endParaRPr sz="8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338" name="Google Shape;338;p52"/>
          <p:cNvCxnSpPr/>
          <p:nvPr/>
        </p:nvCxnSpPr>
        <p:spPr>
          <a:xfrm rot="5400000" flipH="1">
            <a:off x="8323106" y="3701268"/>
            <a:ext cx="2107200" cy="609900"/>
          </a:xfrm>
          <a:prstGeom prst="bentConnector3">
            <a:avLst>
              <a:gd name="adj1" fmla="val 49998"/>
            </a:avLst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315" name="Google Shape;315;p52"/>
          <p:cNvSpPr/>
          <p:nvPr/>
        </p:nvSpPr>
        <p:spPr>
          <a:xfrm>
            <a:off x="11250365" y="1790569"/>
            <a:ext cx="234275" cy="234275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339;p52"/>
          <p:cNvSpPr/>
          <p:nvPr/>
        </p:nvSpPr>
        <p:spPr>
          <a:xfrm>
            <a:off x="3971764" y="1016732"/>
            <a:ext cx="7763791" cy="230662"/>
          </a:xfrm>
          <a:prstGeom prst="chevron">
            <a:avLst>
              <a:gd name="adj" fmla="val 50000"/>
            </a:avLst>
          </a:prstGeom>
          <a:solidFill>
            <a:srgbClr val="DDEAF6"/>
          </a:solidFill>
          <a:ln w="9525" cap="flat" cmpd="sng">
            <a:solidFill>
              <a:srgbClr val="222A3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n-US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검수</a:t>
            </a:r>
            <a:endParaRPr/>
          </a:p>
        </p:txBody>
      </p:sp>
      <p:cxnSp>
        <p:nvCxnSpPr>
          <p:cNvPr id="340" name="Google Shape;340;p52"/>
          <p:cNvCxnSpPr/>
          <p:nvPr/>
        </p:nvCxnSpPr>
        <p:spPr>
          <a:xfrm>
            <a:off x="1861956" y="2146480"/>
            <a:ext cx="866400" cy="477600"/>
          </a:xfrm>
          <a:prstGeom prst="bentConnector2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graphicFrame>
        <p:nvGraphicFramePr>
          <p:cNvPr id="341" name="Google Shape;341;p52"/>
          <p:cNvGraphicFramePr/>
          <p:nvPr/>
        </p:nvGraphicFramePr>
        <p:xfrm>
          <a:off x="3827360" y="2348880"/>
          <a:ext cx="748925" cy="60384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Status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[CS008]</a:t>
                      </a:r>
                      <a:endParaRPr sz="8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296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견적취소</a:t>
                      </a:r>
                      <a:endParaRPr sz="8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6" name="Google Shape;346;p53"/>
          <p:cNvGraphicFramePr/>
          <p:nvPr/>
        </p:nvGraphicFramePr>
        <p:xfrm>
          <a:off x="377124" y="728700"/>
          <a:ext cx="11371500" cy="5832100"/>
        </p:xfrm>
        <a:graphic>
          <a:graphicData uri="http://schemas.openxmlformats.org/drawingml/2006/table">
            <a:tbl>
              <a:tblPr>
                <a:noFill/>
                <a:tableStyleId>{DC02EAF4-4F02-4B06-86D6-0BDF5FC0DCE9}</a:tableStyleId>
              </a:tblPr>
              <a:tblGrid>
                <a:gridCol w="66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0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8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720"/>
                        <a:buFont typeface="Noto Sans Symbols"/>
                        <a:buNone/>
                      </a:pPr>
                      <a:r>
                        <a:rPr lang="en-US" sz="9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System</a:t>
                      </a:r>
                      <a:endParaRPr sz="9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4400" marR="84400" marT="45725" marB="45725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720"/>
                        <a:buFont typeface="Noto Sans Symbols"/>
                        <a:buNone/>
                      </a:pPr>
                      <a:r>
                        <a:rPr lang="en-US" sz="9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Process</a:t>
                      </a:r>
                      <a:endParaRPr sz="9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4400" marR="84400" marT="45725" marB="45725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5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20"/>
                        <a:buFont typeface="Noto Sans Symbols"/>
                        <a:buNone/>
                      </a:pPr>
                      <a:r>
                        <a:rPr lang="en-US" sz="9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진행상태</a:t>
                      </a:r>
                      <a:endParaRPr sz="9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4400" marR="84400" marT="45725" marB="45725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endParaRPr sz="9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4400" marR="84400" marT="45725" marB="45725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84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20"/>
                        <a:buFont typeface="Noto Sans Symbols"/>
                        <a:buNone/>
                      </a:pPr>
                      <a:r>
                        <a:rPr lang="en-US" sz="9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FO</a:t>
                      </a:r>
                      <a:endParaRPr sz="9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4400" marR="84400" marT="45725" marB="45725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endParaRPr sz="9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4400" marR="84400" marT="45725" marB="45725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92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20"/>
                        <a:buFont typeface="Noto Sans Symbols"/>
                        <a:buNone/>
                      </a:pPr>
                      <a:r>
                        <a:rPr lang="en-US" sz="9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BO</a:t>
                      </a:r>
                      <a:endParaRPr/>
                    </a:p>
                  </a:txBody>
                  <a:tcPr marL="84400" marR="84400" marT="45725" marB="45725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endParaRPr sz="9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4400" marR="84400" marT="45725" marB="45725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47" name="Google Shape;347;p53"/>
          <p:cNvSpPr txBox="1">
            <a:spLocks noGrp="1"/>
          </p:cNvSpPr>
          <p:nvPr>
            <p:ph type="sldNum" idx="12"/>
          </p:nvPr>
        </p:nvSpPr>
        <p:spPr>
          <a:xfrm>
            <a:off x="11389360" y="6675521"/>
            <a:ext cx="637298" cy="133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888888"/>
                </a:solidFill>
              </a:rPr>
              <a:t>7</a:t>
            </a:fld>
            <a:endParaRPr>
              <a:solidFill>
                <a:srgbClr val="888888"/>
              </a:solidFill>
            </a:endParaRPr>
          </a:p>
        </p:txBody>
      </p:sp>
      <p:sp>
        <p:nvSpPr>
          <p:cNvPr id="348" name="Google Shape;348;p53"/>
          <p:cNvSpPr txBox="1">
            <a:spLocks noGrp="1"/>
          </p:cNvSpPr>
          <p:nvPr>
            <p:ph type="ctrTitle"/>
          </p:nvPr>
        </p:nvSpPr>
        <p:spPr>
          <a:xfrm>
            <a:off x="307239" y="255535"/>
            <a:ext cx="11309267" cy="2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/>
              <a:t>판매관리 프로세스 (계약진행중 ~ 계약완료)</a:t>
            </a:r>
            <a:endParaRPr/>
          </a:p>
        </p:txBody>
      </p:sp>
      <p:sp>
        <p:nvSpPr>
          <p:cNvPr id="349" name="Google Shape;349;p53"/>
          <p:cNvSpPr/>
          <p:nvPr/>
        </p:nvSpPr>
        <p:spPr>
          <a:xfrm>
            <a:off x="1055439" y="1016732"/>
            <a:ext cx="5220581" cy="230662"/>
          </a:xfrm>
          <a:prstGeom prst="homePlate">
            <a:avLst>
              <a:gd name="adj" fmla="val 50000"/>
            </a:avLst>
          </a:prstGeom>
          <a:solidFill>
            <a:srgbClr val="DDEAF6"/>
          </a:solidFill>
          <a:ln w="9525" cap="flat" cmpd="sng">
            <a:solidFill>
              <a:srgbClr val="222A3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검수</a:t>
            </a:r>
            <a:endParaRPr/>
          </a:p>
        </p:txBody>
      </p:sp>
      <p:cxnSp>
        <p:nvCxnSpPr>
          <p:cNvPr id="350" name="Google Shape;350;p53"/>
          <p:cNvCxnSpPr>
            <a:stCxn id="351" idx="6"/>
          </p:cNvCxnSpPr>
          <p:nvPr/>
        </p:nvCxnSpPr>
        <p:spPr>
          <a:xfrm rot="10800000" flipH="1">
            <a:off x="1425494" y="1906839"/>
            <a:ext cx="422100" cy="120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352" name="Google Shape;352;p53"/>
          <p:cNvSpPr/>
          <p:nvPr/>
        </p:nvSpPr>
        <p:spPr>
          <a:xfrm>
            <a:off x="1055439" y="1285174"/>
            <a:ext cx="5158676" cy="157405"/>
          </a:xfrm>
          <a:prstGeom prst="homePlate">
            <a:avLst>
              <a:gd name="adj" fmla="val 0"/>
            </a:avLst>
          </a:prstGeom>
          <a:solidFill>
            <a:srgbClr val="D8D8D8"/>
          </a:solidFill>
          <a:ln w="9525" cap="flat" cmpd="sng">
            <a:solidFill>
              <a:srgbClr val="222A3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각 상태 기한 만료 시 자동 견적취소</a:t>
            </a:r>
            <a:endParaRPr/>
          </a:p>
        </p:txBody>
      </p:sp>
      <p:graphicFrame>
        <p:nvGraphicFramePr>
          <p:cNvPr id="353" name="Google Shape;353;p53"/>
          <p:cNvGraphicFramePr/>
          <p:nvPr/>
        </p:nvGraphicFramePr>
        <p:xfrm>
          <a:off x="1847528" y="1636772"/>
          <a:ext cx="748925" cy="54000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FO-MY-MS0035</a:t>
                      </a:r>
                      <a:endParaRPr sz="7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 u="sng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  <a:hlinkClick r:id="">
                            <a:extLst>
                              <a:ext uri="{A12FA001-AC4F-418D-AE19-62706E023703}">
          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          </a:ext>
                            </a:extLst>
                          </a:hlinkClick>
                        </a:rPr>
                        <a:t>중고차 판매계약</a:t>
                      </a:r>
                      <a:endParaRPr sz="8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54" name="Google Shape;354;p53"/>
          <p:cNvGraphicFramePr/>
          <p:nvPr/>
        </p:nvGraphicFramePr>
        <p:xfrm>
          <a:off x="3203308" y="1639522"/>
          <a:ext cx="748925" cy="54000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FO-MY-MS0073</a:t>
                      </a:r>
                      <a:endParaRPr sz="7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 u="sng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  <a:hlinkClick r:id="">
                            <a:extLst>
                              <a:ext uri="{A12FA001-AC4F-418D-AE19-62706E023703}">
          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          </a:ext>
                            </a:extLst>
                          </a:hlinkClick>
                        </a:rPr>
                        <a:t>명의정보</a:t>
                      </a:r>
                      <a:endParaRPr sz="8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Layer pop-up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55" name="Google Shape;355;p53"/>
          <p:cNvGraphicFramePr/>
          <p:nvPr/>
        </p:nvGraphicFramePr>
        <p:xfrm>
          <a:off x="3203308" y="2211236"/>
          <a:ext cx="748925" cy="54576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FO-MY-MS0074</a:t>
                      </a:r>
                      <a:endParaRPr sz="7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 u="sng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  <a:hlinkClick r:id="">
                            <a:extLst>
                              <a:ext uri="{A12FA001-AC4F-418D-AE19-62706E023703}">
          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          </a:ext>
                            </a:extLst>
                          </a:hlinkClick>
                        </a:rPr>
                        <a:t>차량대금 입금계좌</a:t>
                      </a:r>
                      <a:endParaRPr sz="8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8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Layer pop-up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356" name="Google Shape;356;p53"/>
          <p:cNvCxnSpPr/>
          <p:nvPr/>
        </p:nvCxnSpPr>
        <p:spPr>
          <a:xfrm>
            <a:off x="2596464" y="1906772"/>
            <a:ext cx="606900" cy="270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357" name="Google Shape;357;p53"/>
          <p:cNvCxnSpPr>
            <a:stCxn id="358" idx="3"/>
          </p:cNvCxnSpPr>
          <p:nvPr/>
        </p:nvCxnSpPr>
        <p:spPr>
          <a:xfrm>
            <a:off x="5369637" y="1900493"/>
            <a:ext cx="1017600" cy="780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grpSp>
        <p:nvGrpSpPr>
          <p:cNvPr id="359" name="Google Shape;359;p53"/>
          <p:cNvGrpSpPr/>
          <p:nvPr/>
        </p:nvGrpSpPr>
        <p:grpSpPr>
          <a:xfrm>
            <a:off x="4626309" y="1630494"/>
            <a:ext cx="748935" cy="540000"/>
            <a:chOff x="4285492" y="3394937"/>
            <a:chExt cx="1105200" cy="718609"/>
          </a:xfrm>
        </p:grpSpPr>
        <p:sp>
          <p:nvSpPr>
            <p:cNvPr id="360" name="Google Shape;360;p53"/>
            <p:cNvSpPr/>
            <p:nvPr/>
          </p:nvSpPr>
          <p:spPr>
            <a:xfrm>
              <a:off x="4285492" y="3394937"/>
              <a:ext cx="1105200" cy="718609"/>
            </a:xfrm>
            <a:prstGeom prst="flowChartDecision">
              <a:avLst/>
            </a:prstGeom>
            <a:solidFill>
              <a:schemeClr val="lt1"/>
            </a:solidFill>
            <a:ln w="9525" cap="flat" cmpd="sng">
              <a:solidFill>
                <a:srgbClr val="7F7F7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800"/>
                <a:buFont typeface="Malgun Gothic"/>
                <a:buNone/>
              </a:pPr>
              <a:endParaRPr sz="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" name="Google Shape;358;p53"/>
            <p:cNvSpPr txBox="1"/>
            <p:nvPr/>
          </p:nvSpPr>
          <p:spPr>
            <a:xfrm>
              <a:off x="4293794" y="3610888"/>
              <a:ext cx="1088624" cy="2867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Arial"/>
                <a:buNone/>
              </a:pPr>
              <a:r>
                <a:rPr lang="en-US" sz="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계약정보 입력</a:t>
              </a:r>
              <a:endParaRPr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aphicFrame>
        <p:nvGraphicFramePr>
          <p:cNvPr id="361" name="Google Shape;361;p53"/>
          <p:cNvGraphicFramePr/>
          <p:nvPr/>
        </p:nvGraphicFramePr>
        <p:xfrm>
          <a:off x="4616020" y="4245692"/>
          <a:ext cx="748925" cy="54000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System</a:t>
                      </a:r>
                      <a:endParaRPr sz="8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견적취소(자동)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362" name="Google Shape;362;p53"/>
          <p:cNvCxnSpPr>
            <a:stCxn id="360" idx="2"/>
          </p:cNvCxnSpPr>
          <p:nvPr/>
        </p:nvCxnSpPr>
        <p:spPr>
          <a:xfrm flipH="1">
            <a:off x="4990577" y="2170494"/>
            <a:ext cx="10200" cy="207510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363" name="Google Shape;363;p53"/>
          <p:cNvCxnSpPr>
            <a:endCxn id="358" idx="1"/>
          </p:cNvCxnSpPr>
          <p:nvPr/>
        </p:nvCxnSpPr>
        <p:spPr>
          <a:xfrm rot="10800000" flipH="1">
            <a:off x="3952135" y="1900493"/>
            <a:ext cx="679800" cy="900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364" name="Google Shape;364;p53"/>
          <p:cNvSpPr txBox="1"/>
          <p:nvPr/>
        </p:nvSpPr>
        <p:spPr>
          <a:xfrm>
            <a:off x="4812501" y="2116140"/>
            <a:ext cx="16910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8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5" name="Google Shape;365;p53"/>
          <p:cNvSpPr txBox="1"/>
          <p:nvPr/>
        </p:nvSpPr>
        <p:spPr>
          <a:xfrm>
            <a:off x="5314814" y="1668348"/>
            <a:ext cx="16910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 sz="800" b="0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66" name="Google Shape;366;p53"/>
          <p:cNvCxnSpPr/>
          <p:nvPr/>
        </p:nvCxnSpPr>
        <p:spPr>
          <a:xfrm>
            <a:off x="2596464" y="1906772"/>
            <a:ext cx="606900" cy="574500"/>
          </a:xfrm>
          <a:prstGeom prst="bentConnector3">
            <a:avLst>
              <a:gd name="adj1" fmla="val 49995"/>
            </a:avLst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367" name="Google Shape;367;p53"/>
          <p:cNvCxnSpPr>
            <a:endCxn id="358" idx="1"/>
          </p:cNvCxnSpPr>
          <p:nvPr/>
        </p:nvCxnSpPr>
        <p:spPr>
          <a:xfrm rot="10800000" flipH="1">
            <a:off x="3952135" y="1900493"/>
            <a:ext cx="679800" cy="580800"/>
          </a:xfrm>
          <a:prstGeom prst="bentConnector3">
            <a:avLst>
              <a:gd name="adj1" fmla="val 50008"/>
            </a:avLst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368" name="Google Shape;368;p53"/>
          <p:cNvSpPr txBox="1"/>
          <p:nvPr/>
        </p:nvSpPr>
        <p:spPr>
          <a:xfrm>
            <a:off x="4258348" y="3523369"/>
            <a:ext cx="1417870" cy="611312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rgbClr val="8296B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700"/>
              <a:buFont typeface="Arial"/>
              <a:buNone/>
            </a:pPr>
            <a:r>
              <a:rPr lang="en-US" sz="7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• 최종견적 수신 후, 3일 </a:t>
            </a:r>
            <a:r>
              <a:rPr lang="en-US" sz="700" strike="sng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(영업일 기준)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700"/>
              <a:buFont typeface="Arial"/>
              <a:buNone/>
            </a:pPr>
            <a:r>
              <a:rPr lang="en-US" sz="7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만료 시, 견적취소 이동 (단, 자동 취소 아니며 관리자가 핸들링 함)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[V1.0.4.7] 영업일 기준 삭제 (1일 : 24 시간)</a:t>
            </a:r>
            <a:endParaRPr sz="7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69" name="Google Shape;369;p53"/>
          <p:cNvGraphicFramePr/>
          <p:nvPr/>
        </p:nvGraphicFramePr>
        <p:xfrm>
          <a:off x="5402881" y="2348880"/>
          <a:ext cx="748925" cy="60384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Status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[CS008]</a:t>
                      </a:r>
                      <a:endParaRPr sz="8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296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견적취소</a:t>
                      </a:r>
                      <a:endParaRPr sz="8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370" name="Google Shape;370;p53"/>
          <p:cNvCxnSpPr/>
          <p:nvPr/>
        </p:nvCxnSpPr>
        <p:spPr>
          <a:xfrm rot="-5400000">
            <a:off x="4789706" y="3527942"/>
            <a:ext cx="1563000" cy="412500"/>
          </a:xfrm>
          <a:prstGeom prst="bentConnector2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351" name="Google Shape;351;p53"/>
          <p:cNvSpPr/>
          <p:nvPr/>
        </p:nvSpPr>
        <p:spPr>
          <a:xfrm>
            <a:off x="1191219" y="1790901"/>
            <a:ext cx="234275" cy="234275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71" name="Google Shape;371;p53"/>
          <p:cNvGraphicFramePr/>
          <p:nvPr/>
        </p:nvGraphicFramePr>
        <p:xfrm>
          <a:off x="6387313" y="1606480"/>
          <a:ext cx="748925" cy="60384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Status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[CS015]</a:t>
                      </a:r>
                      <a:endParaRPr sz="8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296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계약진행중</a:t>
                      </a:r>
                      <a:endParaRPr sz="8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372" name="Google Shape;372;p53"/>
          <p:cNvGrpSpPr/>
          <p:nvPr/>
        </p:nvGrpSpPr>
        <p:grpSpPr>
          <a:xfrm>
            <a:off x="7429551" y="1630493"/>
            <a:ext cx="748935" cy="540000"/>
            <a:chOff x="4285492" y="3394937"/>
            <a:chExt cx="1105200" cy="718609"/>
          </a:xfrm>
        </p:grpSpPr>
        <p:sp>
          <p:nvSpPr>
            <p:cNvPr id="373" name="Google Shape;373;p53"/>
            <p:cNvSpPr/>
            <p:nvPr/>
          </p:nvSpPr>
          <p:spPr>
            <a:xfrm>
              <a:off x="4285492" y="3394937"/>
              <a:ext cx="1105200" cy="718609"/>
            </a:xfrm>
            <a:prstGeom prst="flowChartDecision">
              <a:avLst/>
            </a:prstGeom>
            <a:solidFill>
              <a:schemeClr val="lt1"/>
            </a:solidFill>
            <a:ln w="9525" cap="flat" cmpd="sng">
              <a:solidFill>
                <a:srgbClr val="7F7F7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800"/>
                <a:buFont typeface="Malgun Gothic"/>
                <a:buNone/>
              </a:pPr>
              <a:endParaRPr sz="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" name="Google Shape;374;p53"/>
            <p:cNvSpPr txBox="1"/>
            <p:nvPr/>
          </p:nvSpPr>
          <p:spPr>
            <a:xfrm>
              <a:off x="4423900" y="3528974"/>
              <a:ext cx="828413" cy="4505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Arial"/>
                <a:buNone/>
              </a:pPr>
              <a:r>
                <a:rPr lang="en-US" sz="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명의자</a:t>
              </a:r>
              <a:endParaRPr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Arial"/>
                <a:buNone/>
              </a:pPr>
              <a:r>
                <a:rPr lang="en-US" sz="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서명 여부</a:t>
              </a:r>
              <a:endParaRPr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aphicFrame>
        <p:nvGraphicFramePr>
          <p:cNvPr id="375" name="Google Shape;375;p53"/>
          <p:cNvGraphicFramePr/>
          <p:nvPr/>
        </p:nvGraphicFramePr>
        <p:xfrm>
          <a:off x="7422808" y="4047339"/>
          <a:ext cx="748925" cy="54000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System</a:t>
                      </a:r>
                      <a:endParaRPr sz="8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계약취소(수동)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376" name="Google Shape;376;p53"/>
          <p:cNvCxnSpPr>
            <a:stCxn id="373" idx="2"/>
          </p:cNvCxnSpPr>
          <p:nvPr/>
        </p:nvCxnSpPr>
        <p:spPr>
          <a:xfrm flipH="1">
            <a:off x="7797419" y="2170493"/>
            <a:ext cx="6600" cy="187680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377" name="Google Shape;377;p53"/>
          <p:cNvCxnSpPr>
            <a:endCxn id="373" idx="1"/>
          </p:cNvCxnSpPr>
          <p:nvPr/>
        </p:nvCxnSpPr>
        <p:spPr>
          <a:xfrm rot="10800000" flipH="1">
            <a:off x="7136151" y="1900493"/>
            <a:ext cx="293400" cy="780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378" name="Google Shape;378;p53"/>
          <p:cNvCxnSpPr>
            <a:stCxn id="373" idx="3"/>
          </p:cNvCxnSpPr>
          <p:nvPr/>
        </p:nvCxnSpPr>
        <p:spPr>
          <a:xfrm>
            <a:off x="8178486" y="1900493"/>
            <a:ext cx="150300" cy="390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379" name="Google Shape;379;p53"/>
          <p:cNvSpPr txBox="1"/>
          <p:nvPr/>
        </p:nvSpPr>
        <p:spPr>
          <a:xfrm>
            <a:off x="8103149" y="1699982"/>
            <a:ext cx="16910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 sz="800" b="0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53"/>
          <p:cNvSpPr txBox="1"/>
          <p:nvPr/>
        </p:nvSpPr>
        <p:spPr>
          <a:xfrm>
            <a:off x="7616416" y="2113133"/>
            <a:ext cx="16910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8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81" name="Google Shape;381;p53"/>
          <p:cNvGraphicFramePr/>
          <p:nvPr/>
        </p:nvGraphicFramePr>
        <p:xfrm>
          <a:off x="8328683" y="1602479"/>
          <a:ext cx="748925" cy="60384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Status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[CS017]</a:t>
                      </a:r>
                      <a:endParaRPr sz="8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296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계약완료</a:t>
                      </a:r>
                      <a:endParaRPr sz="8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382" name="Google Shape;382;p53"/>
          <p:cNvCxnSpPr>
            <a:endCxn id="383" idx="1"/>
          </p:cNvCxnSpPr>
          <p:nvPr/>
        </p:nvCxnSpPr>
        <p:spPr>
          <a:xfrm rot="10800000" flipH="1">
            <a:off x="9077753" y="1898800"/>
            <a:ext cx="217200" cy="570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graphicFrame>
        <p:nvGraphicFramePr>
          <p:cNvPr id="384" name="Google Shape;384;p53"/>
          <p:cNvGraphicFramePr/>
          <p:nvPr/>
        </p:nvGraphicFramePr>
        <p:xfrm>
          <a:off x="6387313" y="2322289"/>
          <a:ext cx="748925" cy="60384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Status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[CS109]</a:t>
                      </a:r>
                      <a:endParaRPr sz="8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296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계약취소</a:t>
                      </a:r>
                      <a:endParaRPr sz="8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385" name="Google Shape;385;p53"/>
          <p:cNvCxnSpPr/>
          <p:nvPr/>
        </p:nvCxnSpPr>
        <p:spPr>
          <a:xfrm rot="5400000" flipH="1">
            <a:off x="6396809" y="3291339"/>
            <a:ext cx="1391100" cy="660900"/>
          </a:xfrm>
          <a:prstGeom prst="bentConnector2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grpSp>
        <p:nvGrpSpPr>
          <p:cNvPr id="386" name="Google Shape;386;p53"/>
          <p:cNvGrpSpPr/>
          <p:nvPr/>
        </p:nvGrpSpPr>
        <p:grpSpPr>
          <a:xfrm>
            <a:off x="9294953" y="1628800"/>
            <a:ext cx="899999" cy="540000"/>
            <a:chOff x="4285492" y="3394937"/>
            <a:chExt cx="1105200" cy="718609"/>
          </a:xfrm>
        </p:grpSpPr>
        <p:sp>
          <p:nvSpPr>
            <p:cNvPr id="383" name="Google Shape;383;p53"/>
            <p:cNvSpPr/>
            <p:nvPr/>
          </p:nvSpPr>
          <p:spPr>
            <a:xfrm>
              <a:off x="4285492" y="3394937"/>
              <a:ext cx="1105200" cy="718609"/>
            </a:xfrm>
            <a:prstGeom prst="flowChartDecision">
              <a:avLst/>
            </a:prstGeom>
            <a:solidFill>
              <a:schemeClr val="lt1"/>
            </a:solidFill>
            <a:ln w="9525" cap="flat" cmpd="sng">
              <a:solidFill>
                <a:srgbClr val="7F7F7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900"/>
                <a:buFont typeface="Malgun Gothic"/>
                <a:buNone/>
              </a:pPr>
              <a:endPara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" name="Google Shape;387;p53"/>
            <p:cNvSpPr txBox="1"/>
            <p:nvPr/>
          </p:nvSpPr>
          <p:spPr>
            <a:xfrm>
              <a:off x="4493432" y="3528974"/>
              <a:ext cx="689366" cy="4505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Arial"/>
                <a:buNone/>
              </a:pPr>
              <a:r>
                <a:rPr lang="en-US" sz="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명의이전</a:t>
              </a:r>
              <a:endParaRPr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Arial"/>
                <a:buNone/>
              </a:pPr>
              <a:r>
                <a:rPr lang="en-US" sz="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서류 등록</a:t>
              </a:r>
              <a:endParaRPr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388" name="Google Shape;388;p53"/>
          <p:cNvCxnSpPr>
            <a:stCxn id="383" idx="2"/>
          </p:cNvCxnSpPr>
          <p:nvPr/>
        </p:nvCxnSpPr>
        <p:spPr>
          <a:xfrm flipH="1">
            <a:off x="9741353" y="2168800"/>
            <a:ext cx="3600" cy="174720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389" name="Google Shape;389;p53"/>
          <p:cNvCxnSpPr>
            <a:stCxn id="383" idx="3"/>
          </p:cNvCxnSpPr>
          <p:nvPr/>
        </p:nvCxnSpPr>
        <p:spPr>
          <a:xfrm>
            <a:off x="10194952" y="1898800"/>
            <a:ext cx="497700" cy="2004000"/>
          </a:xfrm>
          <a:prstGeom prst="bentConnector2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graphicFrame>
        <p:nvGraphicFramePr>
          <p:cNvPr id="390" name="Google Shape;390;p53"/>
          <p:cNvGraphicFramePr/>
          <p:nvPr/>
        </p:nvGraphicFramePr>
        <p:xfrm>
          <a:off x="9366860" y="3915971"/>
          <a:ext cx="748925" cy="54000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담당자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관리자 확인</a:t>
                      </a:r>
                      <a:endParaRPr sz="8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(다회차 확인)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91" name="Google Shape;391;p53"/>
          <p:cNvSpPr txBox="1"/>
          <p:nvPr/>
        </p:nvSpPr>
        <p:spPr>
          <a:xfrm>
            <a:off x="10206796" y="1719116"/>
            <a:ext cx="16910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 sz="800" b="0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2" name="Google Shape;392;p53"/>
          <p:cNvSpPr txBox="1"/>
          <p:nvPr/>
        </p:nvSpPr>
        <p:spPr>
          <a:xfrm>
            <a:off x="9794093" y="2133462"/>
            <a:ext cx="16910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8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93" name="Google Shape;393;p53"/>
          <p:cNvGraphicFramePr/>
          <p:nvPr/>
        </p:nvGraphicFramePr>
        <p:xfrm>
          <a:off x="10318099" y="3902759"/>
          <a:ext cx="748925" cy="54576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담당자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관리자 서류 확인</a:t>
                      </a:r>
                      <a:endParaRPr sz="8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(다회차 확인)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94" name="Google Shape;394;p53"/>
          <p:cNvSpPr txBox="1"/>
          <p:nvPr/>
        </p:nvSpPr>
        <p:spPr>
          <a:xfrm>
            <a:off x="9417197" y="3428767"/>
            <a:ext cx="1645298" cy="288147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rgbClr val="8296B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700"/>
              <a:buFont typeface="Arial"/>
              <a:buNone/>
            </a:pPr>
            <a:r>
              <a:rPr lang="en-US" sz="7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• 명의이전 서류 등록 요청 및 확인은 관리자 가 수시로 확인하고 고객과 직접 연락하여 진행함</a:t>
            </a:r>
            <a:endParaRPr sz="7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5" name="Google Shape;395;p53"/>
          <p:cNvSpPr/>
          <p:nvPr/>
        </p:nvSpPr>
        <p:spPr>
          <a:xfrm>
            <a:off x="11334333" y="4059438"/>
            <a:ext cx="234275" cy="234275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96" name="Google Shape;396;p53"/>
          <p:cNvCxnSpPr>
            <a:endCxn id="395" idx="2"/>
          </p:cNvCxnSpPr>
          <p:nvPr/>
        </p:nvCxnSpPr>
        <p:spPr>
          <a:xfrm>
            <a:off x="11067033" y="4172676"/>
            <a:ext cx="267300" cy="390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397" name="Google Shape;397;p53"/>
          <p:cNvSpPr/>
          <p:nvPr/>
        </p:nvSpPr>
        <p:spPr>
          <a:xfrm>
            <a:off x="6267438" y="1285174"/>
            <a:ext cx="5445638" cy="157405"/>
          </a:xfrm>
          <a:prstGeom prst="homePlate">
            <a:avLst>
              <a:gd name="adj" fmla="val 0"/>
            </a:avLst>
          </a:prstGeom>
          <a:solidFill>
            <a:srgbClr val="D8D8D8"/>
          </a:solidFill>
          <a:ln w="9525" cap="flat" cmpd="sng">
            <a:solidFill>
              <a:srgbClr val="222A3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관리자에 의한 수동 계약취소 처리 진행</a:t>
            </a:r>
            <a:endParaRPr/>
          </a:p>
        </p:txBody>
      </p:sp>
      <p:sp>
        <p:nvSpPr>
          <p:cNvPr id="398" name="Google Shape;398;p53"/>
          <p:cNvSpPr/>
          <p:nvPr/>
        </p:nvSpPr>
        <p:spPr>
          <a:xfrm>
            <a:off x="8272258" y="1016732"/>
            <a:ext cx="3440818" cy="230662"/>
          </a:xfrm>
          <a:prstGeom prst="chevron">
            <a:avLst>
              <a:gd name="adj" fmla="val 50000"/>
            </a:avLst>
          </a:prstGeom>
          <a:solidFill>
            <a:srgbClr val="DDEAF6"/>
          </a:solidFill>
          <a:ln w="9525" cap="flat" cmpd="sng">
            <a:solidFill>
              <a:srgbClr val="222A3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n-US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완료</a:t>
            </a:r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9" name="Google Shape;399;p53"/>
          <p:cNvSpPr/>
          <p:nvPr/>
        </p:nvSpPr>
        <p:spPr>
          <a:xfrm>
            <a:off x="6214114" y="1016732"/>
            <a:ext cx="2114569" cy="230662"/>
          </a:xfrm>
          <a:prstGeom prst="chevron">
            <a:avLst>
              <a:gd name="adj" fmla="val 50000"/>
            </a:avLst>
          </a:prstGeom>
          <a:solidFill>
            <a:srgbClr val="DDEAF6"/>
          </a:solidFill>
          <a:ln w="9525" cap="flat" cmpd="sng">
            <a:solidFill>
              <a:srgbClr val="222A3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n-US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계약</a:t>
            </a:r>
            <a:endParaRPr/>
          </a:p>
        </p:txBody>
      </p:sp>
      <p:sp>
        <p:nvSpPr>
          <p:cNvPr id="400" name="Google Shape;400;p53"/>
          <p:cNvSpPr/>
          <p:nvPr/>
        </p:nvSpPr>
        <p:spPr>
          <a:xfrm>
            <a:off x="5406535" y="2961670"/>
            <a:ext cx="1125792" cy="359630"/>
          </a:xfrm>
          <a:prstGeom prst="roundRect">
            <a:avLst>
              <a:gd name="adj" fmla="val 0"/>
            </a:avLst>
          </a:prstGeom>
          <a:solidFill>
            <a:schemeClr val="dk1">
              <a:alpha val="49803"/>
            </a:schemeClr>
          </a:solidFill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[V1.0.6.1] 수정</a:t>
            </a:r>
            <a:endParaRPr sz="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방문평가취소🡪 견적취소</a:t>
            </a:r>
            <a:endParaRPr sz="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54"/>
          <p:cNvSpPr txBox="1">
            <a:spLocks noGrp="1"/>
          </p:cNvSpPr>
          <p:nvPr>
            <p:ph type="sldNum" idx="12"/>
          </p:nvPr>
        </p:nvSpPr>
        <p:spPr>
          <a:xfrm>
            <a:off x="11389360" y="6675521"/>
            <a:ext cx="637298" cy="133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888888"/>
                </a:solidFill>
              </a:rPr>
              <a:t>8</a:t>
            </a:fld>
            <a:endParaRPr>
              <a:solidFill>
                <a:srgbClr val="888888"/>
              </a:solidFill>
            </a:endParaRPr>
          </a:p>
        </p:txBody>
      </p:sp>
      <p:sp>
        <p:nvSpPr>
          <p:cNvPr id="406" name="Google Shape;406;p54"/>
          <p:cNvSpPr txBox="1">
            <a:spLocks noGrp="1"/>
          </p:cNvSpPr>
          <p:nvPr>
            <p:ph type="ctrTitle"/>
          </p:nvPr>
        </p:nvSpPr>
        <p:spPr>
          <a:xfrm>
            <a:off x="307239" y="255535"/>
            <a:ext cx="11309267" cy="2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/>
              <a:t>판매관리 프로세스 (차량인도요청 ~ 차량인도완료)</a:t>
            </a:r>
            <a:endParaRPr/>
          </a:p>
        </p:txBody>
      </p:sp>
      <p:graphicFrame>
        <p:nvGraphicFramePr>
          <p:cNvPr id="407" name="Google Shape;407;p54"/>
          <p:cNvGraphicFramePr/>
          <p:nvPr/>
        </p:nvGraphicFramePr>
        <p:xfrm>
          <a:off x="377124" y="728700"/>
          <a:ext cx="11371500" cy="5832675"/>
        </p:xfrm>
        <a:graphic>
          <a:graphicData uri="http://schemas.openxmlformats.org/drawingml/2006/table">
            <a:tbl>
              <a:tblPr>
                <a:noFill/>
                <a:tableStyleId>{DC02EAF4-4F02-4B06-86D6-0BDF5FC0DCE9}</a:tableStyleId>
              </a:tblPr>
              <a:tblGrid>
                <a:gridCol w="66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0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8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720"/>
                        <a:buFont typeface="Noto Sans Symbols"/>
                        <a:buNone/>
                      </a:pPr>
                      <a:r>
                        <a:rPr lang="en-US" sz="9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System</a:t>
                      </a:r>
                      <a:endParaRPr sz="9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4400" marR="84400" marT="45725" marB="45725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720"/>
                        <a:buFont typeface="Noto Sans Symbols"/>
                        <a:buNone/>
                      </a:pPr>
                      <a:r>
                        <a:rPr lang="en-US" sz="9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Process</a:t>
                      </a:r>
                      <a:endParaRPr sz="9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4400" marR="84400" marT="45725" marB="45725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5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20"/>
                        <a:buFont typeface="Noto Sans Symbols"/>
                        <a:buNone/>
                      </a:pPr>
                      <a:r>
                        <a:rPr lang="en-US" sz="9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진행상태</a:t>
                      </a:r>
                      <a:endParaRPr sz="9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4400" marR="84400" marT="45725" marB="45725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endParaRPr sz="9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4400" marR="84400" marT="45725" marB="45725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84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20"/>
                        <a:buFont typeface="Noto Sans Symbols"/>
                        <a:buNone/>
                      </a:pPr>
                      <a:r>
                        <a:rPr lang="en-US" sz="9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FO</a:t>
                      </a:r>
                      <a:endParaRPr sz="9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4400" marR="84400" marT="45725" marB="45725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endParaRPr sz="9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4400" marR="84400" marT="45725" marB="45725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92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20"/>
                        <a:buFont typeface="Noto Sans Symbols"/>
                        <a:buNone/>
                      </a:pPr>
                      <a:r>
                        <a:rPr lang="en-US" sz="9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BO</a:t>
                      </a:r>
                      <a:endParaRPr/>
                    </a:p>
                  </a:txBody>
                  <a:tcPr marL="84400" marR="84400" marT="45725" marB="45725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endParaRPr sz="9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4400" marR="84400" marT="45725" marB="45725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08" name="Google Shape;408;p54"/>
          <p:cNvSpPr/>
          <p:nvPr/>
        </p:nvSpPr>
        <p:spPr>
          <a:xfrm>
            <a:off x="1055439" y="1285174"/>
            <a:ext cx="7092789" cy="157405"/>
          </a:xfrm>
          <a:prstGeom prst="homePlate">
            <a:avLst>
              <a:gd name="adj" fmla="val 0"/>
            </a:avLst>
          </a:prstGeom>
          <a:solidFill>
            <a:srgbClr val="D8D8D8"/>
          </a:solidFill>
          <a:ln w="9525" cap="flat" cmpd="sng">
            <a:solidFill>
              <a:srgbClr val="222A3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관리자에 의한 수동 계약취소 처리 진행</a:t>
            </a:r>
            <a:endParaRPr/>
          </a:p>
        </p:txBody>
      </p:sp>
      <p:graphicFrame>
        <p:nvGraphicFramePr>
          <p:cNvPr id="409" name="Google Shape;409;p54"/>
          <p:cNvGraphicFramePr/>
          <p:nvPr/>
        </p:nvGraphicFramePr>
        <p:xfrm>
          <a:off x="1266262" y="5548954"/>
          <a:ext cx="748925" cy="54000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System</a:t>
                      </a:r>
                      <a:endParaRPr sz="8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탁송지시</a:t>
                      </a:r>
                      <a:endParaRPr sz="8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10" name="Google Shape;410;p54"/>
          <p:cNvSpPr txBox="1"/>
          <p:nvPr/>
        </p:nvSpPr>
        <p:spPr>
          <a:xfrm>
            <a:off x="5878684" y="1731218"/>
            <a:ext cx="977539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600"/>
              <a:buFont typeface="Arial"/>
              <a:buNone/>
            </a:pPr>
            <a:r>
              <a:rPr lang="en-US" sz="6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탁송 업체에서 기사 배정</a:t>
            </a:r>
            <a:endParaRPr sz="600" b="0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411" name="Google Shape;411;p54"/>
          <p:cNvGraphicFramePr/>
          <p:nvPr/>
        </p:nvGraphicFramePr>
        <p:xfrm>
          <a:off x="4977494" y="1602482"/>
          <a:ext cx="748925" cy="60384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Status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[CS018]</a:t>
                      </a:r>
                      <a:endParaRPr sz="8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296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차량인도요청</a:t>
                      </a:r>
                      <a:endParaRPr sz="8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412" name="Google Shape;412;p54"/>
          <p:cNvCxnSpPr/>
          <p:nvPr/>
        </p:nvCxnSpPr>
        <p:spPr>
          <a:xfrm rot="-5400000">
            <a:off x="1877348" y="2344204"/>
            <a:ext cx="3612600" cy="3336900"/>
          </a:xfrm>
          <a:prstGeom prst="bentConnector2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413" name="Google Shape;413;p54"/>
          <p:cNvSpPr txBox="1"/>
          <p:nvPr/>
        </p:nvSpPr>
        <p:spPr>
          <a:xfrm>
            <a:off x="1221833" y="5332870"/>
            <a:ext cx="864563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600"/>
              <a:buFont typeface="Arial"/>
              <a:buNone/>
            </a:pPr>
            <a:r>
              <a:rPr lang="en-US" sz="6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탁송 업체에 탁송지시</a:t>
            </a:r>
            <a:endParaRPr/>
          </a:p>
        </p:txBody>
      </p:sp>
      <p:cxnSp>
        <p:nvCxnSpPr>
          <p:cNvPr id="414" name="Google Shape;414;p54"/>
          <p:cNvCxnSpPr/>
          <p:nvPr/>
        </p:nvCxnSpPr>
        <p:spPr>
          <a:xfrm>
            <a:off x="5726430" y="1904402"/>
            <a:ext cx="134700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grpSp>
        <p:nvGrpSpPr>
          <p:cNvPr id="415" name="Google Shape;415;p54"/>
          <p:cNvGrpSpPr/>
          <p:nvPr/>
        </p:nvGrpSpPr>
        <p:grpSpPr>
          <a:xfrm>
            <a:off x="1173764" y="3174106"/>
            <a:ext cx="914033" cy="540000"/>
            <a:chOff x="4276898" y="3394937"/>
            <a:chExt cx="1122434" cy="718609"/>
          </a:xfrm>
        </p:grpSpPr>
        <p:sp>
          <p:nvSpPr>
            <p:cNvPr id="416" name="Google Shape;416;p54"/>
            <p:cNvSpPr/>
            <p:nvPr/>
          </p:nvSpPr>
          <p:spPr>
            <a:xfrm>
              <a:off x="4285492" y="3394937"/>
              <a:ext cx="1105200" cy="718609"/>
            </a:xfrm>
            <a:prstGeom prst="flowChartDecision">
              <a:avLst/>
            </a:prstGeom>
            <a:solidFill>
              <a:schemeClr val="lt1"/>
            </a:solidFill>
            <a:ln w="9525" cap="flat" cmpd="sng">
              <a:solidFill>
                <a:srgbClr val="7F7F7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900"/>
                <a:buFont typeface="Malgun Gothic"/>
                <a:buNone/>
              </a:pPr>
              <a:endPara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7" name="Google Shape;417;p54"/>
            <p:cNvSpPr txBox="1"/>
            <p:nvPr/>
          </p:nvSpPr>
          <p:spPr>
            <a:xfrm>
              <a:off x="4276898" y="3528974"/>
              <a:ext cx="1122434" cy="4505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Arial"/>
                <a:buNone/>
              </a:pPr>
              <a:r>
                <a:rPr lang="en-US" sz="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압류/저당/영치</a:t>
              </a:r>
              <a:endParaRPr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Arial"/>
                <a:buNone/>
              </a:pPr>
              <a:r>
                <a:rPr lang="en-US" sz="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하이패스 미납유무</a:t>
              </a:r>
              <a:endParaRPr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418" name="Google Shape;418;p54"/>
          <p:cNvCxnSpPr>
            <a:stCxn id="416" idx="2"/>
          </p:cNvCxnSpPr>
          <p:nvPr/>
        </p:nvCxnSpPr>
        <p:spPr>
          <a:xfrm>
            <a:off x="1630762" y="3714106"/>
            <a:ext cx="9900" cy="183480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419" name="Google Shape;419;p54"/>
          <p:cNvSpPr txBox="1"/>
          <p:nvPr/>
        </p:nvSpPr>
        <p:spPr>
          <a:xfrm>
            <a:off x="2021367" y="3228663"/>
            <a:ext cx="16910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 sz="800" b="0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p54"/>
          <p:cNvSpPr txBox="1"/>
          <p:nvPr/>
        </p:nvSpPr>
        <p:spPr>
          <a:xfrm>
            <a:off x="1665158" y="3732748"/>
            <a:ext cx="16910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8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21" name="Google Shape;421;p54"/>
          <p:cNvCxnSpPr>
            <a:stCxn id="416" idx="3"/>
            <a:endCxn id="422" idx="1"/>
          </p:cNvCxnSpPr>
          <p:nvPr/>
        </p:nvCxnSpPr>
        <p:spPr>
          <a:xfrm rot="10800000" flipH="1">
            <a:off x="2080761" y="1961206"/>
            <a:ext cx="427200" cy="1482900"/>
          </a:xfrm>
          <a:prstGeom prst="bentConnector3">
            <a:avLst>
              <a:gd name="adj1" fmla="val 49987"/>
            </a:avLst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grpSp>
        <p:nvGrpSpPr>
          <p:cNvPr id="423" name="Google Shape;423;p54"/>
          <p:cNvGrpSpPr/>
          <p:nvPr/>
        </p:nvGrpSpPr>
        <p:grpSpPr>
          <a:xfrm>
            <a:off x="3011646" y="4764093"/>
            <a:ext cx="900000" cy="540000"/>
            <a:chOff x="4285492" y="3394937"/>
            <a:chExt cx="1105200" cy="718609"/>
          </a:xfrm>
        </p:grpSpPr>
        <p:sp>
          <p:nvSpPr>
            <p:cNvPr id="424" name="Google Shape;424;p54"/>
            <p:cNvSpPr/>
            <p:nvPr/>
          </p:nvSpPr>
          <p:spPr>
            <a:xfrm>
              <a:off x="4285492" y="3394937"/>
              <a:ext cx="1105200" cy="718609"/>
            </a:xfrm>
            <a:prstGeom prst="flowChartDecision">
              <a:avLst/>
            </a:prstGeom>
            <a:solidFill>
              <a:schemeClr val="lt1"/>
            </a:solidFill>
            <a:ln w="9525" cap="flat" cmpd="sng">
              <a:solidFill>
                <a:srgbClr val="7F7F7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900"/>
                <a:buFont typeface="Malgun Gothic"/>
                <a:buNone/>
              </a:pPr>
              <a:endPara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" name="Google Shape;425;p54"/>
            <p:cNvSpPr txBox="1"/>
            <p:nvPr/>
          </p:nvSpPr>
          <p:spPr>
            <a:xfrm>
              <a:off x="4385161" y="3528974"/>
              <a:ext cx="905898" cy="4505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Arial"/>
                <a:buNone/>
              </a:pPr>
              <a:r>
                <a:rPr lang="en-US" sz="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고객 처리여부</a:t>
              </a:r>
              <a:endParaRPr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Arial"/>
                <a:buNone/>
              </a:pPr>
              <a:r>
                <a:rPr lang="en-US" sz="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확인</a:t>
              </a:r>
              <a:endParaRPr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426" name="Google Shape;426;p54"/>
          <p:cNvCxnSpPr/>
          <p:nvPr/>
        </p:nvCxnSpPr>
        <p:spPr>
          <a:xfrm rot="-5400000">
            <a:off x="3691892" y="3099782"/>
            <a:ext cx="964800" cy="674700"/>
          </a:xfrm>
          <a:prstGeom prst="bentConnector2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427" name="Google Shape;427;p54"/>
          <p:cNvSpPr txBox="1"/>
          <p:nvPr/>
        </p:nvSpPr>
        <p:spPr>
          <a:xfrm>
            <a:off x="2121933" y="3984270"/>
            <a:ext cx="16910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 sz="800" b="0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8" name="Google Shape;428;p54"/>
          <p:cNvSpPr txBox="1"/>
          <p:nvPr/>
        </p:nvSpPr>
        <p:spPr>
          <a:xfrm>
            <a:off x="3888441" y="4836041"/>
            <a:ext cx="16910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8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29" name="Google Shape;429;p54"/>
          <p:cNvCxnSpPr>
            <a:stCxn id="424" idx="1"/>
          </p:cNvCxnSpPr>
          <p:nvPr/>
        </p:nvCxnSpPr>
        <p:spPr>
          <a:xfrm flipH="1">
            <a:off x="1640646" y="5034093"/>
            <a:ext cx="1371000" cy="514800"/>
          </a:xfrm>
          <a:prstGeom prst="bentConnector2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430" name="Google Shape;430;p54"/>
          <p:cNvCxnSpPr>
            <a:stCxn id="424" idx="3"/>
          </p:cNvCxnSpPr>
          <p:nvPr/>
        </p:nvCxnSpPr>
        <p:spPr>
          <a:xfrm rot="10800000" flipH="1">
            <a:off x="3911646" y="2954793"/>
            <a:ext cx="600000" cy="2079300"/>
          </a:xfrm>
          <a:prstGeom prst="bentConnector2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graphicFrame>
        <p:nvGraphicFramePr>
          <p:cNvPr id="431" name="Google Shape;431;p54"/>
          <p:cNvGraphicFramePr/>
          <p:nvPr/>
        </p:nvGraphicFramePr>
        <p:xfrm>
          <a:off x="4137241" y="2351015"/>
          <a:ext cx="748925" cy="60384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Status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[CS109]</a:t>
                      </a:r>
                      <a:endParaRPr sz="8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296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계약취소</a:t>
                      </a:r>
                      <a:endParaRPr sz="8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432" name="Google Shape;432;p54"/>
          <p:cNvGrpSpPr/>
          <p:nvPr/>
        </p:nvGrpSpPr>
        <p:grpSpPr>
          <a:xfrm>
            <a:off x="2507847" y="1691104"/>
            <a:ext cx="900000" cy="540000"/>
            <a:chOff x="4285492" y="3394937"/>
            <a:chExt cx="1105200" cy="718609"/>
          </a:xfrm>
        </p:grpSpPr>
        <p:sp>
          <p:nvSpPr>
            <p:cNvPr id="422" name="Google Shape;422;p54"/>
            <p:cNvSpPr/>
            <p:nvPr/>
          </p:nvSpPr>
          <p:spPr>
            <a:xfrm>
              <a:off x="4285492" y="3394937"/>
              <a:ext cx="1105200" cy="718609"/>
            </a:xfrm>
            <a:prstGeom prst="flowChartDecision">
              <a:avLst/>
            </a:prstGeom>
            <a:solidFill>
              <a:schemeClr val="lt1"/>
            </a:solidFill>
            <a:ln w="9525" cap="flat" cmpd="sng">
              <a:solidFill>
                <a:srgbClr val="7F7F7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900"/>
                <a:buFont typeface="Malgun Gothic"/>
                <a:buNone/>
              </a:pPr>
              <a:endPara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3" name="Google Shape;433;p54"/>
            <p:cNvSpPr txBox="1"/>
            <p:nvPr/>
          </p:nvSpPr>
          <p:spPr>
            <a:xfrm>
              <a:off x="4385161" y="3528974"/>
              <a:ext cx="905898" cy="4505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Arial"/>
                <a:buNone/>
              </a:pPr>
              <a:r>
                <a:rPr lang="en-US" sz="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고객 납부여부</a:t>
              </a:r>
              <a:endParaRPr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Arial"/>
                <a:buNone/>
              </a:pPr>
              <a:r>
                <a:rPr lang="en-US" sz="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등록</a:t>
              </a:r>
              <a:endParaRPr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434" name="Google Shape;434;p54"/>
          <p:cNvCxnSpPr>
            <a:stCxn id="435" idx="6"/>
            <a:endCxn id="416" idx="0"/>
          </p:cNvCxnSpPr>
          <p:nvPr/>
        </p:nvCxnSpPr>
        <p:spPr>
          <a:xfrm>
            <a:off x="1384346" y="1898800"/>
            <a:ext cx="246300" cy="1275300"/>
          </a:xfrm>
          <a:prstGeom prst="bentConnector2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436" name="Google Shape;436;p54"/>
          <p:cNvSpPr txBox="1"/>
          <p:nvPr/>
        </p:nvSpPr>
        <p:spPr>
          <a:xfrm>
            <a:off x="3338966" y="1686548"/>
            <a:ext cx="16910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 sz="800" b="0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37" name="Google Shape;437;p54"/>
          <p:cNvCxnSpPr>
            <a:stCxn id="422" idx="3"/>
          </p:cNvCxnSpPr>
          <p:nvPr/>
        </p:nvCxnSpPr>
        <p:spPr>
          <a:xfrm>
            <a:off x="3407847" y="1961104"/>
            <a:ext cx="54600" cy="1656600"/>
          </a:xfrm>
          <a:prstGeom prst="bentConnector2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438" name="Google Shape;438;p54"/>
          <p:cNvSpPr txBox="1"/>
          <p:nvPr/>
        </p:nvSpPr>
        <p:spPr>
          <a:xfrm>
            <a:off x="3040051" y="2194101"/>
            <a:ext cx="16910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8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54"/>
          <p:cNvSpPr txBox="1"/>
          <p:nvPr/>
        </p:nvSpPr>
        <p:spPr>
          <a:xfrm>
            <a:off x="3911646" y="3143620"/>
            <a:ext cx="1071132" cy="611312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rgbClr val="8296B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700"/>
              <a:buFont typeface="Arial"/>
              <a:buNone/>
            </a:pPr>
            <a:r>
              <a:rPr lang="en-US" sz="7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• 압류/저당/영치 고지 후 일3</a:t>
            </a:r>
            <a:r>
              <a:rPr lang="en-US" sz="700" strike="sng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영업일 </a:t>
            </a:r>
            <a:r>
              <a:rPr lang="en-US" sz="7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초과 후 관리자 판단에 따라 계약 취소 처리 </a:t>
            </a:r>
            <a:r>
              <a:rPr lang="en-US" sz="7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[V1.0.4.7] 영업일 기준 삭제 (1일 : 24 시간)</a:t>
            </a:r>
            <a:endParaRPr sz="7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40" name="Google Shape;440;p54"/>
          <p:cNvCxnSpPr>
            <a:stCxn id="422" idx="2"/>
          </p:cNvCxnSpPr>
          <p:nvPr/>
        </p:nvCxnSpPr>
        <p:spPr>
          <a:xfrm rot="-5400000" flipH="1">
            <a:off x="2178747" y="3010204"/>
            <a:ext cx="1688400" cy="130200"/>
          </a:xfrm>
          <a:prstGeom prst="bentConnector2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435" name="Google Shape;435;p54"/>
          <p:cNvSpPr/>
          <p:nvPr/>
        </p:nvSpPr>
        <p:spPr>
          <a:xfrm>
            <a:off x="1150071" y="1781662"/>
            <a:ext cx="234275" cy="234275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441" name="Google Shape;441;p54"/>
          <p:cNvGraphicFramePr/>
          <p:nvPr/>
        </p:nvGraphicFramePr>
        <p:xfrm>
          <a:off x="3088006" y="3617612"/>
          <a:ext cx="748925" cy="60960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압류/저당/영치 담당자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관리자 서류 확인</a:t>
                      </a:r>
                      <a:endParaRPr sz="8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(다회차 확인)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442" name="Google Shape;442;p54"/>
          <p:cNvCxnSpPr>
            <a:endCxn id="424" idx="0"/>
          </p:cNvCxnSpPr>
          <p:nvPr/>
        </p:nvCxnSpPr>
        <p:spPr>
          <a:xfrm rot="5400000">
            <a:off x="3190746" y="4492293"/>
            <a:ext cx="542700" cy="900"/>
          </a:xfrm>
          <a:prstGeom prst="bentConnector3">
            <a:avLst>
              <a:gd name="adj1" fmla="val 50005"/>
            </a:avLst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443" name="Google Shape;443;p54"/>
          <p:cNvSpPr/>
          <p:nvPr/>
        </p:nvSpPr>
        <p:spPr>
          <a:xfrm>
            <a:off x="1055439" y="1016732"/>
            <a:ext cx="10657185" cy="230662"/>
          </a:xfrm>
          <a:prstGeom prst="homePlate">
            <a:avLst>
              <a:gd name="adj" fmla="val 50000"/>
            </a:avLst>
          </a:prstGeom>
          <a:solidFill>
            <a:srgbClr val="DDEAF6"/>
          </a:solidFill>
          <a:ln w="9525" cap="flat" cmpd="sng">
            <a:solidFill>
              <a:srgbClr val="222A3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완료</a:t>
            </a:r>
            <a:endParaRPr/>
          </a:p>
        </p:txBody>
      </p:sp>
      <p:graphicFrame>
        <p:nvGraphicFramePr>
          <p:cNvPr id="444" name="Google Shape;444;p54"/>
          <p:cNvGraphicFramePr/>
          <p:nvPr/>
        </p:nvGraphicFramePr>
        <p:xfrm>
          <a:off x="9630819" y="1602482"/>
          <a:ext cx="748925" cy="72576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Status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[CS021,CS104, CS022, CS023]</a:t>
                      </a:r>
                      <a:endParaRPr sz="8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296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차량인도완료</a:t>
                      </a:r>
                      <a:endParaRPr sz="8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45" name="Google Shape;445;p54"/>
          <p:cNvGraphicFramePr/>
          <p:nvPr/>
        </p:nvGraphicFramePr>
        <p:xfrm>
          <a:off x="9638045" y="4322785"/>
          <a:ext cx="748925" cy="54000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System</a:t>
                      </a:r>
                      <a:endParaRPr sz="8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대금지급요청</a:t>
                      </a:r>
                      <a:endParaRPr sz="8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446" name="Google Shape;446;p54"/>
          <p:cNvCxnSpPr/>
          <p:nvPr/>
        </p:nvCxnSpPr>
        <p:spPr>
          <a:xfrm rot="10800000">
            <a:off x="10012513" y="4005085"/>
            <a:ext cx="0" cy="31770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447" name="Google Shape;447;p54"/>
          <p:cNvCxnSpPr/>
          <p:nvPr/>
        </p:nvCxnSpPr>
        <p:spPr>
          <a:xfrm>
            <a:off x="10386981" y="4592785"/>
            <a:ext cx="10620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graphicFrame>
        <p:nvGraphicFramePr>
          <p:cNvPr id="448" name="Google Shape;448;p54"/>
          <p:cNvGraphicFramePr/>
          <p:nvPr/>
        </p:nvGraphicFramePr>
        <p:xfrm>
          <a:off x="10493256" y="4322785"/>
          <a:ext cx="748925" cy="54000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탁송기사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33C0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탁송완료</a:t>
                      </a:r>
                      <a:endParaRPr sz="8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49" name="Google Shape;449;p54"/>
          <p:cNvGraphicFramePr/>
          <p:nvPr/>
        </p:nvGraphicFramePr>
        <p:xfrm>
          <a:off x="9638045" y="3465004"/>
          <a:ext cx="748925" cy="54000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System</a:t>
                      </a:r>
                      <a:endParaRPr sz="8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대금지급완료</a:t>
                      </a:r>
                      <a:endParaRPr sz="8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450" name="Google Shape;450;p54"/>
          <p:cNvCxnSpPr/>
          <p:nvPr/>
        </p:nvCxnSpPr>
        <p:spPr>
          <a:xfrm rot="10800000">
            <a:off x="10005313" y="2328304"/>
            <a:ext cx="7200" cy="113670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451" name="Google Shape;451;p54"/>
          <p:cNvSpPr/>
          <p:nvPr/>
        </p:nvSpPr>
        <p:spPr>
          <a:xfrm>
            <a:off x="8665361" y="3573019"/>
            <a:ext cx="866170" cy="464820"/>
          </a:xfrm>
          <a:prstGeom prst="homePlate">
            <a:avLst>
              <a:gd name="adj" fmla="val 50000"/>
            </a:avLst>
          </a:prstGeom>
          <a:solidFill>
            <a:srgbClr val="F2F2F2"/>
          </a:solidFill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en-US"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P. 탁송</a:t>
            </a:r>
            <a:endParaRPr/>
          </a:p>
        </p:txBody>
      </p:sp>
      <p:sp>
        <p:nvSpPr>
          <p:cNvPr id="452" name="Google Shape;452;p54"/>
          <p:cNvSpPr txBox="1"/>
          <p:nvPr/>
        </p:nvSpPr>
        <p:spPr>
          <a:xfrm>
            <a:off x="7882405" y="1731218"/>
            <a:ext cx="725511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600"/>
              <a:buFont typeface="Arial"/>
              <a:buNone/>
            </a:pPr>
            <a:r>
              <a:rPr lang="en-US" sz="6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탁송기사 출발</a:t>
            </a:r>
            <a:endParaRPr sz="600" b="0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53" name="Google Shape;453;p54"/>
          <p:cNvGrpSpPr/>
          <p:nvPr/>
        </p:nvGrpSpPr>
        <p:grpSpPr>
          <a:xfrm>
            <a:off x="8589989" y="4322788"/>
            <a:ext cx="900000" cy="540000"/>
            <a:chOff x="4285492" y="3394937"/>
            <a:chExt cx="1105200" cy="718609"/>
          </a:xfrm>
        </p:grpSpPr>
        <p:sp>
          <p:nvSpPr>
            <p:cNvPr id="454" name="Google Shape;454;p54"/>
            <p:cNvSpPr/>
            <p:nvPr/>
          </p:nvSpPr>
          <p:spPr>
            <a:xfrm>
              <a:off x="4285492" y="3394937"/>
              <a:ext cx="1105200" cy="718609"/>
            </a:xfrm>
            <a:prstGeom prst="flowChartDecision">
              <a:avLst/>
            </a:prstGeom>
            <a:solidFill>
              <a:schemeClr val="lt1"/>
            </a:solidFill>
            <a:ln w="9525" cap="flat" cmpd="sng">
              <a:solidFill>
                <a:srgbClr val="7F7F7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900"/>
                <a:buFont typeface="Malgun Gothic"/>
                <a:buNone/>
              </a:pPr>
              <a:endPara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5" name="Google Shape;455;p54"/>
            <p:cNvSpPr txBox="1"/>
            <p:nvPr/>
          </p:nvSpPr>
          <p:spPr>
            <a:xfrm>
              <a:off x="4399923" y="3610888"/>
              <a:ext cx="876371" cy="2867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Arial"/>
                <a:buNone/>
              </a:pPr>
              <a:r>
                <a:rPr lang="en-US" sz="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차량인수여부</a:t>
              </a:r>
              <a:endParaRPr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56" name="Google Shape;456;p54"/>
          <p:cNvSpPr txBox="1"/>
          <p:nvPr/>
        </p:nvSpPr>
        <p:spPr>
          <a:xfrm>
            <a:off x="9427065" y="4391057"/>
            <a:ext cx="16910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800"/>
              <a:buFont typeface="Arial"/>
              <a:buNone/>
            </a:pPr>
            <a:r>
              <a:rPr lang="en-US" sz="8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 sz="80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7" name="Google Shape;457;p54"/>
          <p:cNvSpPr txBox="1"/>
          <p:nvPr/>
        </p:nvSpPr>
        <p:spPr>
          <a:xfrm>
            <a:off x="8434906" y="4393893"/>
            <a:ext cx="16910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8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58" name="Google Shape;458;p54"/>
          <p:cNvCxnSpPr>
            <a:endCxn id="454" idx="0"/>
          </p:cNvCxnSpPr>
          <p:nvPr/>
        </p:nvCxnSpPr>
        <p:spPr>
          <a:xfrm>
            <a:off x="9039989" y="4049488"/>
            <a:ext cx="0" cy="27330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graphicFrame>
        <p:nvGraphicFramePr>
          <p:cNvPr id="459" name="Google Shape;459;p54"/>
          <p:cNvGraphicFramePr/>
          <p:nvPr/>
        </p:nvGraphicFramePr>
        <p:xfrm>
          <a:off x="7073296" y="1602482"/>
          <a:ext cx="748925" cy="60384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Status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[CS019]</a:t>
                      </a:r>
                      <a:endParaRPr sz="8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296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차량인도대기</a:t>
                      </a:r>
                      <a:endParaRPr sz="8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460" name="Google Shape;460;p54"/>
          <p:cNvCxnSpPr>
            <a:endCxn id="451" idx="0"/>
          </p:cNvCxnSpPr>
          <p:nvPr/>
        </p:nvCxnSpPr>
        <p:spPr>
          <a:xfrm rot="-5400000" flipH="1">
            <a:off x="7567891" y="2158669"/>
            <a:ext cx="1668600" cy="1160100"/>
          </a:xfrm>
          <a:prstGeom prst="bentConnector2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461" name="Google Shape;461;p54"/>
          <p:cNvCxnSpPr>
            <a:stCxn id="454" idx="3"/>
          </p:cNvCxnSpPr>
          <p:nvPr/>
        </p:nvCxnSpPr>
        <p:spPr>
          <a:xfrm>
            <a:off x="9489989" y="4592788"/>
            <a:ext cx="14820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graphicFrame>
        <p:nvGraphicFramePr>
          <p:cNvPr id="462" name="Google Shape;462;p54"/>
          <p:cNvGraphicFramePr/>
          <p:nvPr/>
        </p:nvGraphicFramePr>
        <p:xfrm>
          <a:off x="7894984" y="2351015"/>
          <a:ext cx="748925" cy="60384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Status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[CS110]</a:t>
                      </a:r>
                      <a:endParaRPr sz="8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296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차량인도실패</a:t>
                      </a:r>
                      <a:endParaRPr sz="8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463" name="Google Shape;463;p54"/>
          <p:cNvCxnSpPr>
            <a:stCxn id="454" idx="1"/>
          </p:cNvCxnSpPr>
          <p:nvPr/>
        </p:nvCxnSpPr>
        <p:spPr>
          <a:xfrm rot="10800000">
            <a:off x="8269589" y="2954788"/>
            <a:ext cx="320400" cy="1638000"/>
          </a:xfrm>
          <a:prstGeom prst="bentConnector2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graphicFrame>
        <p:nvGraphicFramePr>
          <p:cNvPr id="464" name="Google Shape;464;p54"/>
          <p:cNvGraphicFramePr/>
          <p:nvPr/>
        </p:nvGraphicFramePr>
        <p:xfrm>
          <a:off x="5847543" y="2351015"/>
          <a:ext cx="748925" cy="60384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Status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[CS109]</a:t>
                      </a:r>
                      <a:endParaRPr sz="8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296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계약취소</a:t>
                      </a:r>
                      <a:endParaRPr sz="8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465" name="Google Shape;465;p54"/>
          <p:cNvGrpSpPr/>
          <p:nvPr/>
        </p:nvGrpSpPr>
        <p:grpSpPr>
          <a:xfrm>
            <a:off x="6785263" y="2384887"/>
            <a:ext cx="917239" cy="540000"/>
            <a:chOff x="4274928" y="3394937"/>
            <a:chExt cx="1126369" cy="718609"/>
          </a:xfrm>
        </p:grpSpPr>
        <p:sp>
          <p:nvSpPr>
            <p:cNvPr id="466" name="Google Shape;466;p54"/>
            <p:cNvSpPr/>
            <p:nvPr/>
          </p:nvSpPr>
          <p:spPr>
            <a:xfrm>
              <a:off x="4285492" y="3394937"/>
              <a:ext cx="1105200" cy="718609"/>
            </a:xfrm>
            <a:prstGeom prst="flowChartDecision">
              <a:avLst/>
            </a:prstGeom>
            <a:solidFill>
              <a:schemeClr val="lt1"/>
            </a:solidFill>
            <a:ln w="9525" cap="flat" cmpd="sng">
              <a:solidFill>
                <a:srgbClr val="7F7F7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900"/>
                <a:buFont typeface="Malgun Gothic"/>
                <a:buNone/>
              </a:pPr>
              <a:endPara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7" name="Google Shape;467;p54"/>
            <p:cNvSpPr txBox="1"/>
            <p:nvPr/>
          </p:nvSpPr>
          <p:spPr>
            <a:xfrm>
              <a:off x="4274928" y="3528974"/>
              <a:ext cx="1126369" cy="4505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Arial"/>
                <a:buNone/>
              </a:pPr>
              <a:r>
                <a:rPr lang="en-US" sz="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고객 처리여부</a:t>
              </a:r>
              <a:endParaRPr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Arial"/>
                <a:buNone/>
              </a:pPr>
              <a:r>
                <a:rPr lang="en-US" sz="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(고객센터 연락 등)</a:t>
              </a:r>
              <a:endParaRPr/>
            </a:p>
          </p:txBody>
        </p:sp>
      </p:grpSp>
      <p:cxnSp>
        <p:nvCxnSpPr>
          <p:cNvPr id="468" name="Google Shape;468;p54"/>
          <p:cNvCxnSpPr>
            <a:stCxn id="466" idx="1"/>
          </p:cNvCxnSpPr>
          <p:nvPr/>
        </p:nvCxnSpPr>
        <p:spPr>
          <a:xfrm rot="10800000">
            <a:off x="6596466" y="2652787"/>
            <a:ext cx="197400" cy="2100"/>
          </a:xfrm>
          <a:prstGeom prst="bentConnector3">
            <a:avLst>
              <a:gd name="adj1" fmla="val 49996"/>
            </a:avLst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469" name="Google Shape;469;p54"/>
          <p:cNvCxnSpPr>
            <a:stCxn id="466" idx="2"/>
            <a:endCxn id="454" idx="2"/>
          </p:cNvCxnSpPr>
          <p:nvPr/>
        </p:nvCxnSpPr>
        <p:spPr>
          <a:xfrm rot="-5400000" flipH="1">
            <a:off x="7172916" y="2995837"/>
            <a:ext cx="1938000" cy="1796100"/>
          </a:xfrm>
          <a:prstGeom prst="bentConnector3">
            <a:avLst>
              <a:gd name="adj1" fmla="val 111790"/>
            </a:avLst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470" name="Google Shape;470;p54"/>
          <p:cNvSpPr txBox="1"/>
          <p:nvPr/>
        </p:nvSpPr>
        <p:spPr>
          <a:xfrm>
            <a:off x="7228222" y="2888943"/>
            <a:ext cx="16910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800"/>
              <a:buFont typeface="Arial"/>
              <a:buNone/>
            </a:pPr>
            <a:r>
              <a:rPr lang="en-US" sz="8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 sz="80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1" name="Google Shape;471;p54"/>
          <p:cNvSpPr txBox="1"/>
          <p:nvPr/>
        </p:nvSpPr>
        <p:spPr>
          <a:xfrm>
            <a:off x="6652158" y="2457475"/>
            <a:ext cx="16910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8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72" name="Google Shape;472;p54"/>
          <p:cNvCxnSpPr>
            <a:endCxn id="466" idx="0"/>
          </p:cNvCxnSpPr>
          <p:nvPr/>
        </p:nvCxnSpPr>
        <p:spPr>
          <a:xfrm flipH="1">
            <a:off x="7243866" y="2206387"/>
            <a:ext cx="204000" cy="178500"/>
          </a:xfrm>
          <a:prstGeom prst="bentConnector3">
            <a:avLst>
              <a:gd name="adj1" fmla="val 50"/>
            </a:avLst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473" name="Google Shape;473;p54"/>
          <p:cNvSpPr/>
          <p:nvPr/>
        </p:nvSpPr>
        <p:spPr>
          <a:xfrm>
            <a:off x="11446703" y="4476113"/>
            <a:ext cx="234275" cy="234275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74" name="Google Shape;474;p54"/>
          <p:cNvCxnSpPr>
            <a:endCxn id="473" idx="2"/>
          </p:cNvCxnSpPr>
          <p:nvPr/>
        </p:nvCxnSpPr>
        <p:spPr>
          <a:xfrm>
            <a:off x="11242103" y="4592651"/>
            <a:ext cx="204600" cy="60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475" name="Google Shape;475;p54"/>
          <p:cNvSpPr/>
          <p:nvPr/>
        </p:nvSpPr>
        <p:spPr>
          <a:xfrm>
            <a:off x="8184232" y="1285174"/>
            <a:ext cx="3496746" cy="157405"/>
          </a:xfrm>
          <a:prstGeom prst="homePlate">
            <a:avLst>
              <a:gd name="adj" fmla="val 0"/>
            </a:avLst>
          </a:prstGeom>
          <a:solidFill>
            <a:srgbClr val="D8D8D8"/>
          </a:solidFill>
          <a:ln w="9525" cap="flat" cmpd="sng">
            <a:solidFill>
              <a:srgbClr val="222A3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계약해지(반품) 가능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55"/>
          <p:cNvSpPr txBox="1">
            <a:spLocks noGrp="1"/>
          </p:cNvSpPr>
          <p:nvPr>
            <p:ph type="ctrTitle"/>
          </p:nvPr>
        </p:nvSpPr>
        <p:spPr>
          <a:xfrm>
            <a:off x="307239" y="255535"/>
            <a:ext cx="11309267" cy="2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/>
              <a:t>판매관리 프로세스 (차량인도완료 ~ 명의이전완료)</a:t>
            </a:r>
            <a:endParaRPr/>
          </a:p>
        </p:txBody>
      </p:sp>
      <p:graphicFrame>
        <p:nvGraphicFramePr>
          <p:cNvPr id="481" name="Google Shape;481;p55"/>
          <p:cNvGraphicFramePr/>
          <p:nvPr/>
        </p:nvGraphicFramePr>
        <p:xfrm>
          <a:off x="377124" y="728700"/>
          <a:ext cx="11371500" cy="5832675"/>
        </p:xfrm>
        <a:graphic>
          <a:graphicData uri="http://schemas.openxmlformats.org/drawingml/2006/table">
            <a:tbl>
              <a:tblPr>
                <a:noFill/>
                <a:tableStyleId>{DC02EAF4-4F02-4B06-86D6-0BDF5FC0DCE9}</a:tableStyleId>
              </a:tblPr>
              <a:tblGrid>
                <a:gridCol w="66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0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8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720"/>
                        <a:buFont typeface="Noto Sans Symbols"/>
                        <a:buNone/>
                      </a:pPr>
                      <a:r>
                        <a:rPr lang="en-US" sz="9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System</a:t>
                      </a:r>
                      <a:endParaRPr sz="9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4400" marR="84400" marT="45725" marB="45725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720"/>
                        <a:buFont typeface="Noto Sans Symbols"/>
                        <a:buNone/>
                      </a:pPr>
                      <a:r>
                        <a:rPr lang="en-US" sz="9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Process</a:t>
                      </a:r>
                      <a:endParaRPr sz="9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4400" marR="84400" marT="45725" marB="45725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5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20"/>
                        <a:buFont typeface="Noto Sans Symbols"/>
                        <a:buNone/>
                      </a:pPr>
                      <a:r>
                        <a:rPr lang="en-US" sz="9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진행상태</a:t>
                      </a:r>
                      <a:endParaRPr sz="9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4400" marR="84400" marT="45725" marB="45725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endParaRPr sz="9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4400" marR="84400" marT="45725" marB="45725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84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20"/>
                        <a:buFont typeface="Noto Sans Symbols"/>
                        <a:buNone/>
                      </a:pPr>
                      <a:r>
                        <a:rPr lang="en-US" sz="9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FO</a:t>
                      </a:r>
                      <a:endParaRPr sz="9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4400" marR="84400" marT="45725" marB="45725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endParaRPr sz="9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4400" marR="84400" marT="45725" marB="45725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92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20"/>
                        <a:buFont typeface="Noto Sans Symbols"/>
                        <a:buNone/>
                      </a:pPr>
                      <a:r>
                        <a:rPr lang="en-US" sz="9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BO</a:t>
                      </a:r>
                      <a:endParaRPr/>
                    </a:p>
                  </a:txBody>
                  <a:tcPr marL="84400" marR="84400" marT="45725" marB="45725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endParaRPr sz="9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4400" marR="84400" marT="45725" marB="45725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82" name="Google Shape;482;p55"/>
          <p:cNvGraphicFramePr/>
          <p:nvPr/>
        </p:nvGraphicFramePr>
        <p:xfrm>
          <a:off x="7825743" y="1602479"/>
          <a:ext cx="748925" cy="60384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Status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[CS025]</a:t>
                      </a:r>
                      <a:endParaRPr sz="8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296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명의이전완료</a:t>
                      </a:r>
                      <a:endParaRPr sz="8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83" name="Google Shape;483;p55"/>
          <p:cNvSpPr/>
          <p:nvPr/>
        </p:nvSpPr>
        <p:spPr>
          <a:xfrm>
            <a:off x="2224883" y="3284984"/>
            <a:ext cx="863275" cy="464820"/>
          </a:xfrm>
          <a:prstGeom prst="homePlate">
            <a:avLst>
              <a:gd name="adj" fmla="val 50000"/>
            </a:avLst>
          </a:prstGeom>
          <a:solidFill>
            <a:srgbClr val="F2F2F2"/>
          </a:solidFill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en-US"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P. 입고</a:t>
            </a:r>
            <a:endParaRPr sz="8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en-US"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(사전검수/입고완료)</a:t>
            </a:r>
            <a:endParaRPr sz="8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84" name="Google Shape;484;p55"/>
          <p:cNvCxnSpPr>
            <a:stCxn id="485" idx="3"/>
          </p:cNvCxnSpPr>
          <p:nvPr/>
        </p:nvCxnSpPr>
        <p:spPr>
          <a:xfrm rot="10800000" flipH="1">
            <a:off x="7704093" y="2206298"/>
            <a:ext cx="496200" cy="2003400"/>
          </a:xfrm>
          <a:prstGeom prst="bentConnector2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486" name="Google Shape;486;p55"/>
          <p:cNvSpPr/>
          <p:nvPr/>
        </p:nvSpPr>
        <p:spPr>
          <a:xfrm>
            <a:off x="1055440" y="1285174"/>
            <a:ext cx="4061246" cy="157405"/>
          </a:xfrm>
          <a:prstGeom prst="homePlate">
            <a:avLst>
              <a:gd name="adj" fmla="val 0"/>
            </a:avLst>
          </a:prstGeom>
          <a:solidFill>
            <a:srgbClr val="D8D8D8"/>
          </a:solidFill>
          <a:ln w="9525" cap="flat" cmpd="sng">
            <a:solidFill>
              <a:srgbClr val="222A3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계약해지(반품) 가능</a:t>
            </a:r>
            <a:endParaRPr/>
          </a:p>
        </p:txBody>
      </p:sp>
      <p:sp>
        <p:nvSpPr>
          <p:cNvPr id="487" name="Google Shape;487;p55"/>
          <p:cNvSpPr/>
          <p:nvPr/>
        </p:nvSpPr>
        <p:spPr>
          <a:xfrm>
            <a:off x="1055440" y="1015856"/>
            <a:ext cx="10657184" cy="230661"/>
          </a:xfrm>
          <a:prstGeom prst="homePlate">
            <a:avLst>
              <a:gd name="adj" fmla="val 0"/>
            </a:avLst>
          </a:prstGeom>
          <a:solidFill>
            <a:srgbClr val="DDEAF6"/>
          </a:solidFill>
          <a:ln w="9525" cap="flat" cmpd="sng">
            <a:solidFill>
              <a:srgbClr val="222A3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n-US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완료</a:t>
            </a:r>
            <a:endParaRPr/>
          </a:p>
        </p:txBody>
      </p:sp>
      <p:sp>
        <p:nvSpPr>
          <p:cNvPr id="488" name="Google Shape;488;p55"/>
          <p:cNvSpPr/>
          <p:nvPr/>
        </p:nvSpPr>
        <p:spPr>
          <a:xfrm>
            <a:off x="2224883" y="3936288"/>
            <a:ext cx="863275" cy="464820"/>
          </a:xfrm>
          <a:prstGeom prst="homePlate">
            <a:avLst>
              <a:gd name="adj" fmla="val 50000"/>
            </a:avLst>
          </a:prstGeom>
          <a:solidFill>
            <a:srgbClr val="F2F2F2"/>
          </a:solidFill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en-US"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P. 상품화</a:t>
            </a:r>
            <a:endParaRPr/>
          </a:p>
        </p:txBody>
      </p:sp>
      <p:grpSp>
        <p:nvGrpSpPr>
          <p:cNvPr id="489" name="Google Shape;489;p55"/>
          <p:cNvGrpSpPr/>
          <p:nvPr/>
        </p:nvGrpSpPr>
        <p:grpSpPr>
          <a:xfrm>
            <a:off x="2133641" y="4581128"/>
            <a:ext cx="900000" cy="540000"/>
            <a:chOff x="4285492" y="3394937"/>
            <a:chExt cx="1105200" cy="718609"/>
          </a:xfrm>
        </p:grpSpPr>
        <p:sp>
          <p:nvSpPr>
            <p:cNvPr id="490" name="Google Shape;490;p55"/>
            <p:cNvSpPr/>
            <p:nvPr/>
          </p:nvSpPr>
          <p:spPr>
            <a:xfrm>
              <a:off x="4285492" y="3394937"/>
              <a:ext cx="1105200" cy="718609"/>
            </a:xfrm>
            <a:prstGeom prst="flowChartDecision">
              <a:avLst/>
            </a:prstGeom>
            <a:solidFill>
              <a:schemeClr val="lt1"/>
            </a:solidFill>
            <a:ln w="9525" cap="flat" cmpd="sng">
              <a:solidFill>
                <a:srgbClr val="7F7F7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900"/>
                <a:buFont typeface="Malgun Gothic"/>
                <a:buNone/>
              </a:pPr>
              <a:endPara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" name="Google Shape;491;p55"/>
            <p:cNvSpPr txBox="1"/>
            <p:nvPr/>
          </p:nvSpPr>
          <p:spPr>
            <a:xfrm>
              <a:off x="4399924" y="3610888"/>
              <a:ext cx="876371" cy="2867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Arial"/>
                <a:buNone/>
              </a:pPr>
              <a:r>
                <a:rPr lang="en-US" sz="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반품요청확인</a:t>
              </a:r>
              <a:endParaRPr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aphicFrame>
        <p:nvGraphicFramePr>
          <p:cNvPr id="492" name="Google Shape;492;p55"/>
          <p:cNvGraphicFramePr/>
          <p:nvPr/>
        </p:nvGraphicFramePr>
        <p:xfrm>
          <a:off x="2205649" y="5301268"/>
          <a:ext cx="748925" cy="54000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매집관리자</a:t>
                      </a:r>
                      <a:endParaRPr sz="8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9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반품여부결정</a:t>
                      </a:r>
                      <a:endParaRPr sz="8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93" name="Google Shape;493;p55"/>
          <p:cNvSpPr/>
          <p:nvPr/>
        </p:nvSpPr>
        <p:spPr>
          <a:xfrm>
            <a:off x="2224883" y="6021288"/>
            <a:ext cx="863275" cy="464820"/>
          </a:xfrm>
          <a:prstGeom prst="homePlate">
            <a:avLst>
              <a:gd name="adj" fmla="val 50000"/>
            </a:avLst>
          </a:prstGeom>
          <a:solidFill>
            <a:srgbClr val="F2F2F2"/>
          </a:solidFill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en-US"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P. 반품</a:t>
            </a:r>
            <a:endParaRPr/>
          </a:p>
        </p:txBody>
      </p:sp>
      <p:graphicFrame>
        <p:nvGraphicFramePr>
          <p:cNvPr id="494" name="Google Shape;494;p55"/>
          <p:cNvGraphicFramePr/>
          <p:nvPr/>
        </p:nvGraphicFramePr>
        <p:xfrm>
          <a:off x="3949091" y="3869276"/>
          <a:ext cx="748925" cy="60384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압류/저당/영치 담당자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압류/저당/영치 수기조회</a:t>
                      </a:r>
                      <a:endParaRPr sz="8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495" name="Google Shape;495;p55"/>
          <p:cNvGrpSpPr/>
          <p:nvPr/>
        </p:nvGrpSpPr>
        <p:grpSpPr>
          <a:xfrm>
            <a:off x="5245236" y="3905280"/>
            <a:ext cx="900000" cy="540000"/>
            <a:chOff x="4285492" y="3394937"/>
            <a:chExt cx="1105200" cy="718609"/>
          </a:xfrm>
        </p:grpSpPr>
        <p:sp>
          <p:nvSpPr>
            <p:cNvPr id="496" name="Google Shape;496;p55"/>
            <p:cNvSpPr/>
            <p:nvPr/>
          </p:nvSpPr>
          <p:spPr>
            <a:xfrm>
              <a:off x="4285492" y="3394937"/>
              <a:ext cx="1105200" cy="718609"/>
            </a:xfrm>
            <a:prstGeom prst="flowChartDecision">
              <a:avLst/>
            </a:prstGeom>
            <a:solidFill>
              <a:schemeClr val="lt1"/>
            </a:solidFill>
            <a:ln w="9525" cap="flat" cmpd="sng">
              <a:solidFill>
                <a:srgbClr val="7F7F7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900"/>
                <a:buFont typeface="Malgun Gothic"/>
                <a:buNone/>
              </a:pPr>
              <a:endPara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7" name="Google Shape;497;p55"/>
            <p:cNvSpPr txBox="1"/>
            <p:nvPr/>
          </p:nvSpPr>
          <p:spPr>
            <a:xfrm>
              <a:off x="4348750" y="3528974"/>
              <a:ext cx="978732" cy="4505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Arial"/>
                <a:buNone/>
              </a:pPr>
              <a:r>
                <a:rPr lang="en-US" sz="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압류/저당/영치</a:t>
              </a:r>
              <a:endParaRPr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Arial"/>
                <a:buNone/>
              </a:pPr>
              <a:r>
                <a:rPr lang="en-US" sz="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유무(자동)</a:t>
              </a:r>
              <a:endParaRPr/>
            </a:p>
          </p:txBody>
        </p:sp>
      </p:grpSp>
      <p:sp>
        <p:nvSpPr>
          <p:cNvPr id="485" name="Google Shape;485;p55"/>
          <p:cNvSpPr/>
          <p:nvPr/>
        </p:nvSpPr>
        <p:spPr>
          <a:xfrm>
            <a:off x="6840818" y="3977288"/>
            <a:ext cx="863275" cy="464820"/>
          </a:xfrm>
          <a:prstGeom prst="homePlate">
            <a:avLst>
              <a:gd name="adj" fmla="val 50000"/>
            </a:avLst>
          </a:prstGeom>
          <a:solidFill>
            <a:srgbClr val="F2F2F2"/>
          </a:solidFill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en-US"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P. 명의이전</a:t>
            </a:r>
            <a:endParaRPr/>
          </a:p>
        </p:txBody>
      </p:sp>
      <p:graphicFrame>
        <p:nvGraphicFramePr>
          <p:cNvPr id="498" name="Google Shape;498;p55"/>
          <p:cNvGraphicFramePr/>
          <p:nvPr/>
        </p:nvGraphicFramePr>
        <p:xfrm>
          <a:off x="6804814" y="3140968"/>
          <a:ext cx="748925" cy="60384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압류/저당/영치 담당자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수기조회 및 처리</a:t>
                      </a:r>
                      <a:endParaRPr sz="8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99" name="Google Shape;499;p55"/>
          <p:cNvGraphicFramePr/>
          <p:nvPr/>
        </p:nvGraphicFramePr>
        <p:xfrm>
          <a:off x="5320768" y="2312876"/>
          <a:ext cx="748925" cy="54000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고객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CC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고객처리 = Y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500" name="Google Shape;500;p55"/>
          <p:cNvCxnSpPr/>
          <p:nvPr/>
        </p:nvCxnSpPr>
        <p:spPr>
          <a:xfrm>
            <a:off x="6069704" y="2582876"/>
            <a:ext cx="1109700" cy="558000"/>
          </a:xfrm>
          <a:prstGeom prst="bentConnector2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01" name="Google Shape;501;p55"/>
          <p:cNvCxnSpPr>
            <a:stCxn id="496" idx="0"/>
          </p:cNvCxnSpPr>
          <p:nvPr/>
        </p:nvCxnSpPr>
        <p:spPr>
          <a:xfrm rot="10800000">
            <a:off x="5695236" y="2852880"/>
            <a:ext cx="0" cy="105240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02" name="Google Shape;502;p55"/>
          <p:cNvCxnSpPr>
            <a:endCxn id="496" idx="1"/>
          </p:cNvCxnSpPr>
          <p:nvPr/>
        </p:nvCxnSpPr>
        <p:spPr>
          <a:xfrm>
            <a:off x="4698036" y="4171080"/>
            <a:ext cx="547200" cy="420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03" name="Google Shape;503;p55"/>
          <p:cNvCxnSpPr>
            <a:endCxn id="485" idx="1"/>
          </p:cNvCxnSpPr>
          <p:nvPr/>
        </p:nvCxnSpPr>
        <p:spPr>
          <a:xfrm>
            <a:off x="6145418" y="4171298"/>
            <a:ext cx="695400" cy="3840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504" name="Google Shape;504;p55"/>
          <p:cNvSpPr txBox="1"/>
          <p:nvPr/>
        </p:nvSpPr>
        <p:spPr>
          <a:xfrm>
            <a:off x="5723752" y="3717032"/>
            <a:ext cx="16910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800"/>
              <a:buFont typeface="Arial"/>
              <a:buNone/>
            </a:pPr>
            <a:r>
              <a:rPr lang="en-US" sz="8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 sz="80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5" name="Google Shape;505;p55"/>
          <p:cNvSpPr txBox="1"/>
          <p:nvPr/>
        </p:nvSpPr>
        <p:spPr>
          <a:xfrm>
            <a:off x="6109331" y="3933056"/>
            <a:ext cx="16910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800"/>
              <a:buFont typeface="Arial"/>
              <a:buNone/>
            </a:pPr>
            <a:r>
              <a:rPr lang="en-US" sz="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06" name="Google Shape;506;p55"/>
          <p:cNvCxnSpPr/>
          <p:nvPr/>
        </p:nvCxnSpPr>
        <p:spPr>
          <a:xfrm>
            <a:off x="7179282" y="3744808"/>
            <a:ext cx="0" cy="22440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07" name="Google Shape;507;p55"/>
          <p:cNvCxnSpPr/>
          <p:nvPr/>
        </p:nvCxnSpPr>
        <p:spPr>
          <a:xfrm>
            <a:off x="2584739" y="3749804"/>
            <a:ext cx="0" cy="186484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08" name="Google Shape;508;p55"/>
          <p:cNvCxnSpPr/>
          <p:nvPr/>
        </p:nvCxnSpPr>
        <p:spPr>
          <a:xfrm>
            <a:off x="2584739" y="4401108"/>
            <a:ext cx="0" cy="186484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09" name="Google Shape;509;p55"/>
          <p:cNvCxnSpPr/>
          <p:nvPr/>
        </p:nvCxnSpPr>
        <p:spPr>
          <a:xfrm>
            <a:off x="2584739" y="5104234"/>
            <a:ext cx="0" cy="186484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10" name="Google Shape;510;p55"/>
          <p:cNvCxnSpPr/>
          <p:nvPr/>
        </p:nvCxnSpPr>
        <p:spPr>
          <a:xfrm>
            <a:off x="2584739" y="5841268"/>
            <a:ext cx="0" cy="186484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11" name="Google Shape;511;p55"/>
          <p:cNvCxnSpPr>
            <a:stCxn id="488" idx="3"/>
          </p:cNvCxnSpPr>
          <p:nvPr/>
        </p:nvCxnSpPr>
        <p:spPr>
          <a:xfrm>
            <a:off x="3088158" y="4168698"/>
            <a:ext cx="861000" cy="240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512" name="Google Shape;512;p55"/>
          <p:cNvSpPr/>
          <p:nvPr/>
        </p:nvSpPr>
        <p:spPr>
          <a:xfrm>
            <a:off x="5152689" y="1285174"/>
            <a:ext cx="6559935" cy="157405"/>
          </a:xfrm>
          <a:prstGeom prst="homePlate">
            <a:avLst>
              <a:gd name="adj" fmla="val 0"/>
            </a:avLst>
          </a:prstGeom>
          <a:solidFill>
            <a:srgbClr val="D8D8D8"/>
          </a:solidFill>
          <a:ln w="9525" cap="flat" cmpd="sng">
            <a:solidFill>
              <a:srgbClr val="222A3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명의이전 완료 시 계약해지(반품) 불가</a:t>
            </a:r>
            <a:endParaRPr/>
          </a:p>
        </p:txBody>
      </p:sp>
      <p:sp>
        <p:nvSpPr>
          <p:cNvPr id="513" name="Google Shape;513;p55"/>
          <p:cNvSpPr/>
          <p:nvPr/>
        </p:nvSpPr>
        <p:spPr>
          <a:xfrm>
            <a:off x="1187844" y="3400256"/>
            <a:ext cx="234275" cy="234275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4" name="Google Shape;514;p55"/>
          <p:cNvSpPr txBox="1">
            <a:spLocks noGrp="1"/>
          </p:cNvSpPr>
          <p:nvPr>
            <p:ph type="sldNum" idx="12"/>
          </p:nvPr>
        </p:nvSpPr>
        <p:spPr>
          <a:xfrm>
            <a:off x="11389360" y="6675521"/>
            <a:ext cx="637298" cy="133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888888"/>
                </a:solidFill>
              </a:rPr>
              <a:t>9</a:t>
            </a:fld>
            <a:endParaRPr>
              <a:solidFill>
                <a:srgbClr val="888888"/>
              </a:solidFill>
            </a:endParaRPr>
          </a:p>
        </p:txBody>
      </p:sp>
      <p:cxnSp>
        <p:nvCxnSpPr>
          <p:cNvPr id="515" name="Google Shape;515;p55"/>
          <p:cNvCxnSpPr>
            <a:stCxn id="513" idx="6"/>
            <a:endCxn id="483" idx="1"/>
          </p:cNvCxnSpPr>
          <p:nvPr/>
        </p:nvCxnSpPr>
        <p:spPr>
          <a:xfrm>
            <a:off x="1422119" y="3517393"/>
            <a:ext cx="80280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56"/>
          <p:cNvSpPr txBox="1">
            <a:spLocks noGrp="1"/>
          </p:cNvSpPr>
          <p:nvPr>
            <p:ph type="sldNum" idx="12"/>
          </p:nvPr>
        </p:nvSpPr>
        <p:spPr>
          <a:xfrm>
            <a:off x="11389360" y="6675521"/>
            <a:ext cx="637298" cy="133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888888"/>
                </a:solidFill>
              </a:rPr>
              <a:t>10</a:t>
            </a:fld>
            <a:endParaRPr>
              <a:solidFill>
                <a:srgbClr val="888888"/>
              </a:solidFill>
            </a:endParaRPr>
          </a:p>
        </p:txBody>
      </p:sp>
      <p:sp>
        <p:nvSpPr>
          <p:cNvPr id="521" name="Google Shape;521;p56"/>
          <p:cNvSpPr txBox="1">
            <a:spLocks noGrp="1"/>
          </p:cNvSpPr>
          <p:nvPr>
            <p:ph type="ctrTitle"/>
          </p:nvPr>
        </p:nvSpPr>
        <p:spPr>
          <a:xfrm>
            <a:off x="307239" y="255535"/>
            <a:ext cx="11309267" cy="2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/>
              <a:t>판매관리 프로세스 (계약해지)</a:t>
            </a:r>
            <a:endParaRPr/>
          </a:p>
        </p:txBody>
      </p:sp>
      <p:graphicFrame>
        <p:nvGraphicFramePr>
          <p:cNvPr id="522" name="Google Shape;522;p56"/>
          <p:cNvGraphicFramePr/>
          <p:nvPr/>
        </p:nvGraphicFramePr>
        <p:xfrm>
          <a:off x="377124" y="728700"/>
          <a:ext cx="11371500" cy="5832675"/>
        </p:xfrm>
        <a:graphic>
          <a:graphicData uri="http://schemas.openxmlformats.org/drawingml/2006/table">
            <a:tbl>
              <a:tblPr>
                <a:noFill/>
                <a:tableStyleId>{DC02EAF4-4F02-4B06-86D6-0BDF5FC0DCE9}</a:tableStyleId>
              </a:tblPr>
              <a:tblGrid>
                <a:gridCol w="66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0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8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720"/>
                        <a:buFont typeface="Noto Sans Symbols"/>
                        <a:buNone/>
                      </a:pPr>
                      <a:r>
                        <a:rPr lang="en-US" sz="9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System</a:t>
                      </a:r>
                      <a:endParaRPr sz="9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4400" marR="84400" marT="45725" marB="45725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720"/>
                        <a:buFont typeface="Noto Sans Symbols"/>
                        <a:buNone/>
                      </a:pPr>
                      <a:r>
                        <a:rPr lang="en-US" sz="9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Process</a:t>
                      </a:r>
                      <a:endParaRPr sz="9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4400" marR="84400" marT="45725" marB="45725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5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20"/>
                        <a:buFont typeface="Noto Sans Symbols"/>
                        <a:buNone/>
                      </a:pPr>
                      <a:r>
                        <a:rPr lang="en-US" sz="9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진행상태</a:t>
                      </a:r>
                      <a:endParaRPr sz="9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4400" marR="84400" marT="45725" marB="45725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endParaRPr sz="9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4400" marR="84400" marT="45725" marB="45725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84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20"/>
                        <a:buFont typeface="Noto Sans Symbols"/>
                        <a:buNone/>
                      </a:pPr>
                      <a:r>
                        <a:rPr lang="en-US" sz="9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FO</a:t>
                      </a:r>
                      <a:endParaRPr sz="9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4400" marR="84400" marT="45725" marB="45725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endParaRPr sz="9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4400" marR="84400" marT="45725" marB="45725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92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20"/>
                        <a:buFont typeface="Noto Sans Symbols"/>
                        <a:buNone/>
                      </a:pPr>
                      <a:r>
                        <a:rPr lang="en-US" sz="9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BO</a:t>
                      </a:r>
                      <a:endParaRPr/>
                    </a:p>
                  </a:txBody>
                  <a:tcPr marL="84400" marR="84400" marT="45725" marB="45725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endParaRPr sz="9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4400" marR="84400" marT="45725" marB="45725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23" name="Google Shape;523;p56"/>
          <p:cNvSpPr/>
          <p:nvPr/>
        </p:nvSpPr>
        <p:spPr>
          <a:xfrm>
            <a:off x="1055440" y="1015856"/>
            <a:ext cx="10610788" cy="230661"/>
          </a:xfrm>
          <a:prstGeom prst="homePlate">
            <a:avLst>
              <a:gd name="adj" fmla="val 0"/>
            </a:avLst>
          </a:prstGeom>
          <a:solidFill>
            <a:srgbClr val="DDEAF6"/>
          </a:solidFill>
          <a:ln w="9525" cap="flat" cmpd="sng">
            <a:solidFill>
              <a:srgbClr val="222A3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n-US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계약해지(반품)</a:t>
            </a:r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524" name="Google Shape;524;p56"/>
          <p:cNvGraphicFramePr/>
          <p:nvPr/>
        </p:nvGraphicFramePr>
        <p:xfrm>
          <a:off x="1667508" y="1602479"/>
          <a:ext cx="748925" cy="60384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Status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[CS027]</a:t>
                      </a:r>
                      <a:endParaRPr sz="8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296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계약해지요청</a:t>
                      </a:r>
                      <a:endParaRPr sz="8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25" name="Google Shape;525;p56"/>
          <p:cNvGraphicFramePr/>
          <p:nvPr/>
        </p:nvGraphicFramePr>
        <p:xfrm>
          <a:off x="3762582" y="1602479"/>
          <a:ext cx="748800" cy="84768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Status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[CS029, CS105, CS106, CS111, CS107, CS108]</a:t>
                      </a:r>
                      <a:endParaRPr sz="8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296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계약해지대기</a:t>
                      </a:r>
                      <a:endParaRPr sz="8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26" name="Google Shape;526;p56"/>
          <p:cNvGraphicFramePr/>
          <p:nvPr/>
        </p:nvGraphicFramePr>
        <p:xfrm>
          <a:off x="10329400" y="1602479"/>
          <a:ext cx="748925" cy="60384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Status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[CS030]</a:t>
                      </a:r>
                      <a:endParaRPr sz="8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296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계약해지완료</a:t>
                      </a:r>
                      <a:endParaRPr sz="8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527" name="Google Shape;527;p56"/>
          <p:cNvCxnSpPr/>
          <p:nvPr/>
        </p:nvCxnSpPr>
        <p:spPr>
          <a:xfrm rot="5400000" flipH="1">
            <a:off x="898421" y="2673518"/>
            <a:ext cx="2308800" cy="770400"/>
          </a:xfrm>
          <a:prstGeom prst="bentConnector4">
            <a:avLst>
              <a:gd name="adj1" fmla="val 43459"/>
              <a:gd name="adj2" fmla="val 129688"/>
            </a:avLst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28" name="Google Shape;528;p56"/>
          <p:cNvCxnSpPr/>
          <p:nvPr/>
        </p:nvCxnSpPr>
        <p:spPr>
          <a:xfrm rot="-5400000" flipH="1">
            <a:off x="1800094" y="2520749"/>
            <a:ext cx="2578800" cy="1346100"/>
          </a:xfrm>
          <a:prstGeom prst="bentConnector3">
            <a:avLst>
              <a:gd name="adj1" fmla="val 0"/>
            </a:avLst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graphicFrame>
        <p:nvGraphicFramePr>
          <p:cNvPr id="529" name="Google Shape;529;p56"/>
          <p:cNvGraphicFramePr/>
          <p:nvPr/>
        </p:nvGraphicFramePr>
        <p:xfrm>
          <a:off x="3762446" y="4213118"/>
          <a:ext cx="748925" cy="54000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CPO금융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반환금요청 / 완료</a:t>
                      </a:r>
                      <a:endParaRPr sz="8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30" name="Google Shape;530;p56"/>
          <p:cNvGraphicFramePr/>
          <p:nvPr/>
        </p:nvGraphicFramePr>
        <p:xfrm>
          <a:off x="5474956" y="4185084"/>
          <a:ext cx="748925" cy="54000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System</a:t>
                      </a:r>
                      <a:endParaRPr sz="8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반품확정</a:t>
                      </a:r>
                      <a:endParaRPr sz="8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531" name="Google Shape;531;p56"/>
          <p:cNvCxnSpPr/>
          <p:nvPr/>
        </p:nvCxnSpPr>
        <p:spPr>
          <a:xfrm rot="10800000">
            <a:off x="4136914" y="2450018"/>
            <a:ext cx="0" cy="176310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graphicFrame>
        <p:nvGraphicFramePr>
          <p:cNvPr id="532" name="Google Shape;532;p56"/>
          <p:cNvGraphicFramePr/>
          <p:nvPr/>
        </p:nvGraphicFramePr>
        <p:xfrm>
          <a:off x="1163452" y="4213118"/>
          <a:ext cx="748925" cy="54000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매집관리자</a:t>
                      </a:r>
                      <a:endParaRPr sz="8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9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고객 Outbound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33" name="Google Shape;533;p56"/>
          <p:cNvGraphicFramePr/>
          <p:nvPr/>
        </p:nvGraphicFramePr>
        <p:xfrm>
          <a:off x="2063552" y="4213118"/>
          <a:ext cx="748925" cy="54000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매집관리자</a:t>
                      </a:r>
                      <a:endParaRPr sz="8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9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반품접수</a:t>
                      </a:r>
                      <a:endParaRPr sz="8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534" name="Google Shape;534;p56"/>
          <p:cNvCxnSpPr/>
          <p:nvPr/>
        </p:nvCxnSpPr>
        <p:spPr>
          <a:xfrm>
            <a:off x="1912388" y="4483118"/>
            <a:ext cx="15120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graphicFrame>
        <p:nvGraphicFramePr>
          <p:cNvPr id="535" name="Google Shape;535;p56"/>
          <p:cNvGraphicFramePr/>
          <p:nvPr/>
        </p:nvGraphicFramePr>
        <p:xfrm>
          <a:off x="6658280" y="4185084"/>
          <a:ext cx="748925" cy="54000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System</a:t>
                      </a:r>
                      <a:endParaRPr sz="8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반품탁송요청</a:t>
                      </a:r>
                      <a:endParaRPr sz="8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36" name="Google Shape;536;p56"/>
          <p:cNvSpPr/>
          <p:nvPr/>
        </p:nvSpPr>
        <p:spPr>
          <a:xfrm>
            <a:off x="7824192" y="4221088"/>
            <a:ext cx="863275" cy="464820"/>
          </a:xfrm>
          <a:prstGeom prst="homePlate">
            <a:avLst>
              <a:gd name="adj" fmla="val 50000"/>
            </a:avLst>
          </a:prstGeom>
          <a:solidFill>
            <a:srgbClr val="F2F2F2"/>
          </a:solidFill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en-US" sz="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P. 반품 탁송</a:t>
            </a:r>
            <a:endParaRPr/>
          </a:p>
        </p:txBody>
      </p:sp>
      <p:graphicFrame>
        <p:nvGraphicFramePr>
          <p:cNvPr id="537" name="Google Shape;537;p56"/>
          <p:cNvGraphicFramePr/>
          <p:nvPr/>
        </p:nvGraphicFramePr>
        <p:xfrm>
          <a:off x="9120336" y="4185084"/>
          <a:ext cx="748925" cy="54000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System</a:t>
                      </a:r>
                      <a:endParaRPr sz="8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반품탁송완료</a:t>
                      </a:r>
                      <a:endParaRPr sz="8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38" name="Google Shape;538;p56"/>
          <p:cNvGraphicFramePr/>
          <p:nvPr/>
        </p:nvGraphicFramePr>
        <p:xfrm>
          <a:off x="10329400" y="4185084"/>
          <a:ext cx="748925" cy="540000"/>
        </p:xfrm>
        <a:graphic>
          <a:graphicData uri="http://schemas.openxmlformats.org/drawingml/2006/table">
            <a:tbl>
              <a:tblPr firstRow="1" bandRow="1">
                <a:noFill/>
                <a:tableStyleId>{969382BD-2536-4FE3-B84E-8EFAAE8A0D7C}</a:tableStyleId>
              </a:tblPr>
              <a:tblGrid>
                <a:gridCol w="74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System</a:t>
                      </a:r>
                      <a:endParaRPr sz="800" b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반품완료</a:t>
                      </a:r>
                      <a:endParaRPr sz="800" b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539" name="Google Shape;539;p56"/>
          <p:cNvCxnSpPr/>
          <p:nvPr/>
        </p:nvCxnSpPr>
        <p:spPr>
          <a:xfrm>
            <a:off x="6223892" y="4455084"/>
            <a:ext cx="43440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40" name="Google Shape;540;p56"/>
          <p:cNvCxnSpPr>
            <a:endCxn id="536" idx="1"/>
          </p:cNvCxnSpPr>
          <p:nvPr/>
        </p:nvCxnSpPr>
        <p:spPr>
          <a:xfrm rot="10800000" flipH="1">
            <a:off x="7407192" y="4453498"/>
            <a:ext cx="417000" cy="150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41" name="Google Shape;541;p56"/>
          <p:cNvCxnSpPr>
            <a:stCxn id="536" idx="3"/>
          </p:cNvCxnSpPr>
          <p:nvPr/>
        </p:nvCxnSpPr>
        <p:spPr>
          <a:xfrm>
            <a:off x="8687467" y="4453498"/>
            <a:ext cx="432900" cy="150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42" name="Google Shape;542;p56"/>
          <p:cNvCxnSpPr/>
          <p:nvPr/>
        </p:nvCxnSpPr>
        <p:spPr>
          <a:xfrm>
            <a:off x="9869272" y="4455084"/>
            <a:ext cx="46020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43" name="Google Shape;543;p56"/>
          <p:cNvCxnSpPr/>
          <p:nvPr/>
        </p:nvCxnSpPr>
        <p:spPr>
          <a:xfrm rot="10800000">
            <a:off x="10703868" y="2206284"/>
            <a:ext cx="0" cy="197880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544" name="Google Shape;544;p56"/>
          <p:cNvCxnSpPr/>
          <p:nvPr/>
        </p:nvCxnSpPr>
        <p:spPr>
          <a:xfrm rot="-5400000" flipH="1">
            <a:off x="4100982" y="2436719"/>
            <a:ext cx="2158800" cy="1338000"/>
          </a:xfrm>
          <a:prstGeom prst="bentConnector2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545" name="Google Shape;545;p56"/>
          <p:cNvSpPr txBox="1"/>
          <p:nvPr/>
        </p:nvSpPr>
        <p:spPr>
          <a:xfrm>
            <a:off x="1847528" y="3320988"/>
            <a:ext cx="900100" cy="288147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rgbClr val="8296B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700"/>
              <a:buFont typeface="Arial"/>
              <a:buNone/>
            </a:pPr>
            <a:r>
              <a:rPr lang="en-US" sz="7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• 반품접수 내역 및 탁송정보, 가상계좌 안내</a:t>
            </a:r>
            <a:endParaRPr sz="7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57"/>
          <p:cNvSpPr txBox="1">
            <a:spLocks noGrp="1"/>
          </p:cNvSpPr>
          <p:nvPr>
            <p:ph type="ctrTitle"/>
          </p:nvPr>
        </p:nvSpPr>
        <p:spPr>
          <a:xfrm>
            <a:off x="307239" y="255535"/>
            <a:ext cx="11309267" cy="2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/>
              <a:t>FO 판매 Status 정책</a:t>
            </a:r>
            <a:endParaRPr/>
          </a:p>
        </p:txBody>
      </p:sp>
      <p:graphicFrame>
        <p:nvGraphicFramePr>
          <p:cNvPr id="551" name="Google Shape;551;p57"/>
          <p:cNvGraphicFramePr/>
          <p:nvPr/>
        </p:nvGraphicFramePr>
        <p:xfrm>
          <a:off x="443372" y="778028"/>
          <a:ext cx="11360650" cy="6230040"/>
        </p:xfrm>
        <a:graphic>
          <a:graphicData uri="http://schemas.openxmlformats.org/drawingml/2006/table">
            <a:tbl>
              <a:tblPr>
                <a:noFill/>
                <a:tableStyleId>{969382BD-2536-4FE3-B84E-8EFAAE8A0D7C}</a:tableStyleId>
              </a:tblPr>
              <a:tblGrid>
                <a:gridCol w="613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3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30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746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746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746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746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7462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0434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3623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7462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7462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7462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74625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74625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374625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374625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374625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374625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496450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</a:tblGrid>
              <a:tr h="8890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매집상태</a:t>
                      </a:r>
                      <a:endParaRPr/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계약상태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지급상태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현장평가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탁송상태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입고상태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반환상태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설명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내차팔기 목록 노출문구</a:t>
                      </a:r>
                      <a:endParaRPr/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FO 제공기능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비고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900"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ID</a:t>
                      </a:r>
                      <a:endParaRPr/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FO</a:t>
                      </a:r>
                      <a:endParaRPr/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BO</a:t>
                      </a:r>
                      <a:endParaRPr/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견적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방문평가요청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안내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리뷰 작성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975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방문평가 취소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방문평가 요청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요청 변경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요청 취소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이전 안내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감가 안내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 서명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 조회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94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CS001</a:t>
                      </a:r>
                      <a:endParaRPr sz="700" b="1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시세확인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고객이 로그인 무관 시세확인만 한 상태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시세확인 상태 (Trade-In 진행 전)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주행기간/거리별 시세를 확인해 보세요. 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견적ID 생성되지 않은 상태로, 브라우저 저장한 이력 노출함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40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CS001</a:t>
                      </a:r>
                      <a:endParaRPr sz="700" b="1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시세확인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고객이 로그인 무관 시세확인만 한 상태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시세확인 상태 (Trade-In 진행 후 – 출고예시 = N)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계약하신 차량을 준비하고 있습니다.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b="1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Malgun Gothic"/>
                        <a:buNone/>
                      </a:pP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20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CS001</a:t>
                      </a:r>
                      <a:endParaRPr sz="700" b="1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시세확인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고객이 로그인 무관 시세확인만 한 상태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시세확인 상태 (Trade-In 진행 후 – 출고예시 = Y, 방문평가신청 전)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방문평가를 신청해 주세요.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b="1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Malgun Gothic"/>
                        <a:buNone/>
                      </a:pP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89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800"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정보입력중</a:t>
                      </a:r>
                      <a:endParaRPr sz="1800"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800"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800"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800"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800"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800"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800"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800"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고객이 로그인 후 추가정보를 입력중인 상태</a:t>
                      </a:r>
                      <a:endParaRPr sz="1800"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추가정보 입력을 완료해 주세요. (50% 입력 중)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sng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(V0.8.9.15 변경)</a:t>
                      </a:r>
                      <a:endParaRPr sz="1800"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1800"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1800"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1800"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1800"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1800"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1800"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1800"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1800"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1800"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1" i="0" u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[V1.0.5.0] 프로세스 삭제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04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800"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정보입력중</a:t>
                      </a:r>
                      <a:endParaRPr sz="1800"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800"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800"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800"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800"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800"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800"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1800"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추가정보를 모두 입력하고 견적요청 버튼을 누르지 않은 상태</a:t>
                      </a:r>
                      <a:endParaRPr sz="1800"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추가정보 입력 완료! 견적요청을 완료해 주세요.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sng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(V0.8.9.15 변경)</a:t>
                      </a:r>
                      <a:endParaRPr sz="1800"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1800"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1800"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1800"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1800"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1800"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1800"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1800"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1800"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1800"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21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sng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CS002</a:t>
                      </a:r>
                      <a:endParaRPr sz="700" b="1" i="0" u="none" strike="sng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sng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견적요청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견적요청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고객이 시세확인 후 로그인 및 정보 기입 후 상세 견적을 요청한 상태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견적요청이 완료되었습니다.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●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1" i="0" u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[V1.0.5.0] 프로세스 삭제</a:t>
                      </a:r>
                      <a:endParaRPr/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91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sng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CS003</a:t>
                      </a:r>
                      <a:endParaRPr sz="700" b="1" i="0" u="none" strike="sng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견적요청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견적산정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견적요청 후 PE에서 견적산정 후 BO에 I/F한 상태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견적불가 시 (견적취소)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b="1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●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957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CS004</a:t>
                      </a:r>
                      <a:endParaRPr sz="7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방문평가신청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가견적발송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고객에게 견적을 발송한 상태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고객이 예상 시세을 확인한 상태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견적불가 시 (견적취소) </a:t>
                      </a:r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영역 탭 시 내차팔기 &gt; 방문평가신청 화면으로 이동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YY.MM.DD HH:DD까지 방문평가를 신청해 주세요.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●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●</a:t>
                      </a:r>
                      <a:endParaRPr sz="70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[V1.0.6.0]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프로세스 삭제(내차팔기 화면 이동)</a:t>
                      </a:r>
                      <a:endParaRPr sz="700" b="1" i="0" u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311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sng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CS009</a:t>
                      </a:r>
                      <a:endParaRPr sz="700" b="1" i="0" u="none" strike="sng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방문평가요청</a:t>
                      </a:r>
                      <a:endParaRPr sz="700" b="1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b="0" i="0" u="none" strike="sng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방문평가요청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0" i="0" u="none" strike="sng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[V1.0.0.3] BO 화면설계서와 맞춰 변경</a:t>
                      </a:r>
                      <a:endParaRPr sz="700" b="0" i="0" u="none" strike="sng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방문평가요청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고객이 발송견적을 확인 후 방문평가 요청 상태</a:t>
                      </a:r>
                      <a:endParaRPr sz="700" b="0" i="0" u="none" strike="sng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 검수 요청이 되었으나 검수 업체가 미배정된 상태</a:t>
                      </a:r>
                      <a:endParaRPr sz="700" b="0" i="0" u="none" strike="sng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0" i="0" u="none" strike="sng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[V1.0.0.3] BO 화면설계서와 맞춰 변경</a:t>
                      </a:r>
                      <a:endParaRPr sz="700" b="0" i="0" u="none" strike="sng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차량 방문평가사 배정중입니다.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●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●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[V1.0.5.0]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프로세스 삭제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91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sng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CS010</a:t>
                      </a:r>
                      <a:endParaRPr sz="700" b="1" i="0" u="none" strike="sng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방문평가요청</a:t>
                      </a:r>
                      <a:endParaRPr sz="700" b="1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방문평가업체 배정</a:t>
                      </a:r>
                      <a:br>
                        <a:rPr lang="en-US" sz="700" b="0" i="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en-US" sz="700" b="0" i="0" u="none" strike="sng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[V1.0.0.3] BO 화면설계서와 맞춰 변경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방문평가지시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방문평가 업체에 검수 요청이 전달 된 상태로 검수사 배정 전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 자동 권역: 검수업체에 자동 배정 / 수동 권역 : BO 관리자가 검수 업체 수동 배정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[V1.0.0.3] BO 화면설계서와 맞춰 변경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b="1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●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●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[V1.0.5.0]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프로세스 삭제</a:t>
                      </a:r>
                      <a:endParaRPr sz="7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BO Status 수정될수 있음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91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CS011</a:t>
                      </a:r>
                      <a:endParaRPr sz="700" b="1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방문평가대기</a:t>
                      </a:r>
                      <a:endParaRPr sz="700" b="1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방문평가준비중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[V1.0.0.3] BO 화면설계서와 맞춰 변경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방문평가준비중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PO 관리자가 검수사 배정 시 방문평가준비중(방문평가대기)으로 자동 변경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[V1.0.0.3] BO 화면설계서와 맞춰 변경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YY.MM.DD(D) 방문평가사가 방문할 예정입니다.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●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BO Status 수정될수 있음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91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CS111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매입불가</a:t>
                      </a:r>
                      <a:endParaRPr sz="700" b="1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방문평가신청완료 후 매입불가한 차량으로 확인된 경우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해당 차량은 매입이 불가합니다.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해당 차량은 매입할 수 없습니다.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[V1.0.6.1]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프로세스 추가</a:t>
                      </a:r>
                      <a:endParaRPr sz="7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11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CS012</a:t>
                      </a:r>
                      <a:endParaRPr sz="700" b="1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방문평가중</a:t>
                      </a:r>
                      <a:endParaRPr sz="700" b="1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방문평가중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[V1.0.0.3] BO 화면설계서와 맞춰 변경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방문평가중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평가사가 고객 방문 전 유선으로 최종 확인 후 확인완료 처리 시 평가중으로 자동 변경</a:t>
                      </a:r>
                      <a:endParaRPr sz="70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[V1.0.0.3] BO 화면설계서와 맞춰 변경</a:t>
                      </a:r>
                      <a:endParaRPr sz="70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방문평가사가 차량 평가를 위해 출발하였습니다.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(V0.8.9.15 변경)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552" name="Google Shape;552;p57"/>
          <p:cNvSpPr txBox="1">
            <a:spLocks noGrp="1"/>
          </p:cNvSpPr>
          <p:nvPr>
            <p:ph type="sldNum" idx="12"/>
          </p:nvPr>
        </p:nvSpPr>
        <p:spPr>
          <a:xfrm>
            <a:off x="11389360" y="6675521"/>
            <a:ext cx="637298" cy="133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888888"/>
                </a:solidFill>
              </a:rPr>
              <a:t>11</a:t>
            </a:fld>
            <a:endParaRPr>
              <a:solidFill>
                <a:srgbClr val="888888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58"/>
          <p:cNvSpPr txBox="1">
            <a:spLocks noGrp="1"/>
          </p:cNvSpPr>
          <p:nvPr>
            <p:ph type="ctrTitle"/>
          </p:nvPr>
        </p:nvSpPr>
        <p:spPr>
          <a:xfrm>
            <a:off x="307239" y="255535"/>
            <a:ext cx="11309267" cy="2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/>
              <a:t>FO 판매 Status 정책</a:t>
            </a:r>
            <a:endParaRPr/>
          </a:p>
        </p:txBody>
      </p:sp>
      <p:sp>
        <p:nvSpPr>
          <p:cNvPr id="558" name="Google Shape;558;p58"/>
          <p:cNvSpPr txBox="1">
            <a:spLocks noGrp="1"/>
          </p:cNvSpPr>
          <p:nvPr>
            <p:ph type="sldNum" idx="12"/>
          </p:nvPr>
        </p:nvSpPr>
        <p:spPr>
          <a:xfrm>
            <a:off x="11389360" y="6675521"/>
            <a:ext cx="637298" cy="133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888888"/>
                </a:solidFill>
              </a:rPr>
              <a:t>12</a:t>
            </a:fld>
            <a:endParaRPr>
              <a:solidFill>
                <a:srgbClr val="888888"/>
              </a:solidFill>
            </a:endParaRPr>
          </a:p>
        </p:txBody>
      </p:sp>
      <p:graphicFrame>
        <p:nvGraphicFramePr>
          <p:cNvPr id="559" name="Google Shape;559;p58"/>
          <p:cNvGraphicFramePr/>
          <p:nvPr/>
        </p:nvGraphicFramePr>
        <p:xfrm>
          <a:off x="443372" y="764704"/>
          <a:ext cx="11360650" cy="4699200"/>
        </p:xfrm>
        <a:graphic>
          <a:graphicData uri="http://schemas.openxmlformats.org/drawingml/2006/table">
            <a:tbl>
              <a:tblPr>
                <a:noFill/>
                <a:tableStyleId>{969382BD-2536-4FE3-B84E-8EFAAE8A0D7C}</a:tableStyleId>
              </a:tblPr>
              <a:tblGrid>
                <a:gridCol w="613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3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30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746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746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746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746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7462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0434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3623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7462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7462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7462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74625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74625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374625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374625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374625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374625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496450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</a:tblGrid>
              <a:tr h="8890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매집상태</a:t>
                      </a:r>
                      <a:endParaRPr/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계약상태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지급상태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현장평가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탁송상태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입고상태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반환상태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설명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내차팔기 목록 노출문구</a:t>
                      </a:r>
                      <a:endParaRPr/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FO 제공기능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비고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900"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ID</a:t>
                      </a:r>
                      <a:endParaRPr/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FO</a:t>
                      </a:r>
                      <a:endParaRPr/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BO</a:t>
                      </a:r>
                      <a:endParaRPr/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견적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방문평가요청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안내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리뷰 작성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975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방문평가 취소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방문평가 요청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요청 변경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요청 취소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이전 안내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감가 안내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 서명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 조회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24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CS101</a:t>
                      </a:r>
                      <a:endParaRPr/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방문평가중</a:t>
                      </a:r>
                      <a:endParaRPr sz="700" b="1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평가사 평가완료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(V1.0.0.1 BO 화면설계서와 맞춰 변경)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방문평가중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평가사가 평가 완료 처리 시 평가사 평가완료로 자동변경</a:t>
                      </a:r>
                      <a:endParaRPr sz="7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(V1.0.0.1 BO 화면설계서와 맞춰 변경)</a:t>
                      </a:r>
                      <a:endParaRPr sz="700" b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방문평가사가 차량 평가를 위해 출발하였습니다.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방문평가 진행중입니다.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b="1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24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CS013</a:t>
                      </a:r>
                      <a:endParaRPr/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방문평가완료</a:t>
                      </a:r>
                      <a:endParaRPr sz="700" b="1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방문평가완료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(V1.0.0.1 BO 화면설계서와 맞춰 변경)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방문평가완료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업체 관리자가 이슈 등을 최종 확인 후 완료 처리 시 자동 변경</a:t>
                      </a:r>
                      <a:endParaRPr sz="7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(V1.0.0.1 BO 화면설계서와 맞춰 변경)</a:t>
                      </a:r>
                      <a:endParaRPr sz="7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차량 평가가 완료되었습니다. 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b="0" i="0" u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24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CS102</a:t>
                      </a:r>
                      <a:endParaRPr/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최종견적확인</a:t>
                      </a:r>
                      <a:endParaRPr sz="700" b="1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최종견적발송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방문평가완료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실사검수완료 후 실비내역이 있거나 PE에서 감가산정 후 BO에 I/F한 상태 </a:t>
                      </a:r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(V1.0.0.1 BO 화면설계서와 맞춰 변경)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견적불가 시 (자동 견적취소)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고객에게 최종 견적 발송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YY.MM.DD HH:DD까지 계약서 작성을 완료해 주세요.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(V0.8.9.15 변경)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b="0" i="0" u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04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CS015</a:t>
                      </a:r>
                      <a:endParaRPr/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계약진행중</a:t>
                      </a:r>
                      <a:endParaRPr sz="700" b="1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(V0.8.9.14 변경)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계약진행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전자계약서 생성/진행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계약정보 입력 후 전자계약서 생성 후 전자계약 진행상태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계약기한 만료 시 익일 (계약 자동취소)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1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YY.MM.DD HH:DD까지 계약서 서명을 완료해 주세요.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1" i="0" u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[V1.0.0.3] 변경</a:t>
                      </a:r>
                      <a:endParaRPr sz="700" b="1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●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●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　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8900">
                <a:tc rowSpan="4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CS017</a:t>
                      </a:r>
                      <a:endParaRPr/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계약완료</a:t>
                      </a:r>
                      <a:endParaRPr sz="7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1" i="0" u="none" strike="noStrike" cap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[V1.0.1.2] 변경</a:t>
                      </a:r>
                      <a:endParaRPr sz="7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계약완료</a:t>
                      </a:r>
                      <a:endParaRPr sz="700" b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전자계약완료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고객이 모든 명의자를 포함하여 전자계약 및 탁송설정을 완료한 상태, 고객이 명의이전 서류를 미등록한 상태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1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명의이전 서류를 등록해 주세요.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●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●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●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22.09.14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프로세스 취합으로 변경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8900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계약완료</a:t>
                      </a:r>
                      <a:endParaRPr sz="7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1" i="0" u="none" strike="noStrike" cap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[V1.0.1.2] 변경</a:t>
                      </a:r>
                      <a:endParaRPr sz="7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계약완료</a:t>
                      </a:r>
                      <a:endParaRPr sz="700" b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전자계약완료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Malgun Gothic"/>
                        <a:buNone/>
                      </a:pPr>
                      <a:endParaRPr sz="7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BO에서 명의 이전 서류 확인과 압류/저당/영치 및 하이패스 미납 상태 확인단계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고객이 명의이전 서류를 미등록한 상태 이고 압류/저당/영치 및 하이패스 미납 상태가 확인된 상태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명의이전 서류 등록 및 미납 상태를 확인해 주세요</a:t>
                      </a:r>
                      <a:endParaRPr sz="700" b="1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●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●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●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22.09.14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프로세스 취합으로 변경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88900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계약완료</a:t>
                      </a:r>
                      <a:endParaRPr sz="7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1" i="0" u="none" strike="noStrike" cap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[V1.0.1.2] 변경</a:t>
                      </a:r>
                      <a:endParaRPr sz="7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계약완료</a:t>
                      </a:r>
                      <a:endParaRPr sz="700" b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전자계약완료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고객이 명의이전 서류를 등록 하고 압류/저당/영치를 납부 완료 확인한 상태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관리자가 명의이전 서류 및 미납 상태를 확인 중입니다. 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●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●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●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22.09.14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프로세스 취합으로 변경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88900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계약완료</a:t>
                      </a:r>
                      <a:endParaRPr sz="7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1" i="0" u="none" strike="noStrike" cap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[V1.0.1.2] 변경</a:t>
                      </a:r>
                      <a:endParaRPr sz="7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계약완료</a:t>
                      </a:r>
                      <a:endParaRPr sz="700" b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전자계약완료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탁송지시</a:t>
                      </a:r>
                      <a:endParaRPr sz="7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BO에서 관리자가 명의이전 서류 확인과 압류/저당/영치 및 하이패스 납부완료 확인 후 이상 없을때  다음 단계 진행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명의이전 서류 확인 후 탁송기사 배정됩니다.                                           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●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●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●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22.09.14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프로세스 취합으로 변경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91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CS018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차량인도요청</a:t>
                      </a:r>
                      <a:endParaRPr sz="700" b="1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계약완료</a:t>
                      </a:r>
                      <a:endParaRPr sz="700" b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전자계약완료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탁송기사배정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탁송 업체에 탁송지시를 요청한 항태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탁송기사 배정 중입니다.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●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●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●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　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59"/>
          <p:cNvSpPr txBox="1">
            <a:spLocks noGrp="1"/>
          </p:cNvSpPr>
          <p:nvPr>
            <p:ph type="ctrTitle"/>
          </p:nvPr>
        </p:nvSpPr>
        <p:spPr>
          <a:xfrm>
            <a:off x="307239" y="255535"/>
            <a:ext cx="11309267" cy="2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/>
              <a:t>FO 판매 Status 정책</a:t>
            </a:r>
            <a:endParaRPr/>
          </a:p>
        </p:txBody>
      </p:sp>
      <p:graphicFrame>
        <p:nvGraphicFramePr>
          <p:cNvPr id="565" name="Google Shape;565;p59"/>
          <p:cNvGraphicFramePr/>
          <p:nvPr/>
        </p:nvGraphicFramePr>
        <p:xfrm>
          <a:off x="443372" y="764704"/>
          <a:ext cx="11360650" cy="3133680"/>
        </p:xfrm>
        <a:graphic>
          <a:graphicData uri="http://schemas.openxmlformats.org/drawingml/2006/table">
            <a:tbl>
              <a:tblPr>
                <a:noFill/>
                <a:tableStyleId>{969382BD-2536-4FE3-B84E-8EFAAE8A0D7C}</a:tableStyleId>
              </a:tblPr>
              <a:tblGrid>
                <a:gridCol w="613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3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30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746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746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746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746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7462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0434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3623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7462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7462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7462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74625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74625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374625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374625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374625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374625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496450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</a:tblGrid>
              <a:tr h="8890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매집상태</a:t>
                      </a:r>
                      <a:endParaRPr/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계약상태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지급상태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현장평가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탁송상태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입고상태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반환상태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설명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내차팔기 목록 노출문구</a:t>
                      </a:r>
                      <a:endParaRPr/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FO 제공기능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비고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900"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ID</a:t>
                      </a:r>
                      <a:endParaRPr/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FO</a:t>
                      </a:r>
                      <a:endParaRPr/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BO</a:t>
                      </a:r>
                      <a:endParaRPr/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견적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방문평가요청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안내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리뷰 작성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975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방문평가 취소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방문평가 요청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요청 변경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요청 취소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이전 안내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감가 안내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 서명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 조회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2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CS019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차량인도대기</a:t>
                      </a:r>
                      <a:endParaRPr sz="700" b="1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계약완료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전자계약완료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탁송중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탁송 업체에서 탁송기사를 배정한 상태로 I/F 완료 상태 탁송 출발 전 상태 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(V1.0.0.1 BO 화면설계서와 맞춰 변경)</a:t>
                      </a:r>
                      <a:endParaRPr sz="700" b="0" i="0" u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YYYY.MM.DD(D) 탁송기사가 방문할 예정입니다.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(V0.8.9.15 변경)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●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●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●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　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62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CS020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차량인도중</a:t>
                      </a:r>
                      <a:endParaRPr sz="700" b="1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계약완료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전자계약완료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계약금 지급요청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탁송 중 (인수확정)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탁송기사 출발 후 부터 인수확정 후 대금지급 요청 상태 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(V1.0.0.1 BO 화면설계서와 맞춰 변경)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오늘 탁송기사가 방문할 예정입니다.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●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●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●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1" u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프로세스 삭제 [V1.0.0.3]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CS021</a:t>
                      </a:r>
                      <a:endParaRPr/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차량인도완료</a:t>
                      </a:r>
                      <a:endParaRPr sz="700" b="1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계약완료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전자계약완료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계약금 지급요청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인수확정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탁송기사 출발 후 부터 인수확정 후 대금지급 요청 상태 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(V1.0.0.1 BO 화면설계서와 맞춰 변경)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탁송기사에게 차량이 인도되었습니다.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●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●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●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고객이 서명하면 인도일로 표시</a:t>
                      </a:r>
                      <a:endParaRPr sz="70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CS104</a:t>
                      </a:r>
                      <a:endParaRPr/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차량인도완료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계약완료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전자계약완료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계약금 지급완료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인수확정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탁송완료에 대금지급완료 상태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(V1.0.0.1 BO 화면설계서와 맞춰 변경)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탁송기사에게 차량이 인도되었습니다.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●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●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　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CS022</a:t>
                      </a:r>
                      <a:endParaRPr/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차량인도완료</a:t>
                      </a:r>
                      <a:endParaRPr sz="700" b="1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계약완료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전자계약완료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계약금 지급완료</a:t>
                      </a:r>
                      <a:endParaRPr sz="7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탁송 완료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입고 완료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탁송완료 후 상품화센터에 입고완료 상태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차량 탁송이 완료되었습니다.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●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●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　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CS023</a:t>
                      </a:r>
                      <a:endParaRPr/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차량인도완료</a:t>
                      </a:r>
                      <a:endParaRPr sz="700" b="1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계약완료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전자계약완료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계약금 지급완료</a:t>
                      </a:r>
                      <a:endParaRPr sz="7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탁송 완료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입고 완료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상품화 정밀진단 완료 후 상태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(V1.0.0.1 BO 화면설계서와 맞춰 변경)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차량 탁송이 완료되었습니다.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●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●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　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962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CS025</a:t>
                      </a:r>
                      <a:endParaRPr sz="700" b="1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명의이전완료</a:t>
                      </a:r>
                      <a:endParaRPr sz="700" b="1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계약완료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전자계약완료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계약금 지급완료</a:t>
                      </a:r>
                      <a:endParaRPr sz="7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탁송 완료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입고 완료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압류, 저당 확인 후 명의이전 완료된 상태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현대자동차로 명의이전이 완료되었습니다.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●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●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●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　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66" name="Google Shape;566;p59"/>
          <p:cNvSpPr txBox="1">
            <a:spLocks noGrp="1"/>
          </p:cNvSpPr>
          <p:nvPr>
            <p:ph type="sldNum" idx="12"/>
          </p:nvPr>
        </p:nvSpPr>
        <p:spPr>
          <a:xfrm>
            <a:off x="11389360" y="6675521"/>
            <a:ext cx="637298" cy="133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888888"/>
                </a:solidFill>
              </a:rPr>
              <a:t>13</a:t>
            </a:fld>
            <a:endParaRPr>
              <a:solidFill>
                <a:srgbClr val="888888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60"/>
          <p:cNvSpPr txBox="1">
            <a:spLocks noGrp="1"/>
          </p:cNvSpPr>
          <p:nvPr>
            <p:ph type="ctrTitle"/>
          </p:nvPr>
        </p:nvSpPr>
        <p:spPr>
          <a:xfrm>
            <a:off x="307239" y="255535"/>
            <a:ext cx="11309267" cy="2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/>
              <a:t>FO 판매 Status 정책</a:t>
            </a:r>
            <a:endParaRPr/>
          </a:p>
        </p:txBody>
      </p:sp>
      <p:graphicFrame>
        <p:nvGraphicFramePr>
          <p:cNvPr id="572" name="Google Shape;572;p60"/>
          <p:cNvGraphicFramePr/>
          <p:nvPr/>
        </p:nvGraphicFramePr>
        <p:xfrm>
          <a:off x="443372" y="728700"/>
          <a:ext cx="11360650" cy="8044920"/>
        </p:xfrm>
        <a:graphic>
          <a:graphicData uri="http://schemas.openxmlformats.org/drawingml/2006/table">
            <a:tbl>
              <a:tblPr>
                <a:noFill/>
                <a:tableStyleId>{969382BD-2536-4FE3-B84E-8EFAAE8A0D7C}</a:tableStyleId>
              </a:tblPr>
              <a:tblGrid>
                <a:gridCol w="613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3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30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746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746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746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746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7462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0434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3623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7462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7462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7462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74625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74625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374625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374625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374625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374625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496450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</a:tblGrid>
              <a:tr h="8890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매집상태</a:t>
                      </a:r>
                      <a:endParaRPr/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계약상태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지급상태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현장평가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탁송상태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입고상태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반환상태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설명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내차팔기 목록 노출문구</a:t>
                      </a:r>
                      <a:endParaRPr/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FO 제공기능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비고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900"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ID</a:t>
                      </a:r>
                      <a:endParaRPr/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FO</a:t>
                      </a:r>
                      <a:endParaRPr/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BO</a:t>
                      </a:r>
                      <a:endParaRPr/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견적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방문평가요청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안내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리뷰 작성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975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방문평가 취소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방문평가 요청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요청 변경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요청 취소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이전 안내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감가 안내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 서명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 조회</a:t>
                      </a:r>
                      <a:endParaRPr sz="7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1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CS027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계약해지요청</a:t>
                      </a:r>
                      <a:endParaRPr sz="700" b="1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반품접수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0" i="0" u="none" strike="sng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지급완료</a:t>
                      </a:r>
                      <a:endParaRPr sz="700" b="0" i="0" u="none" strike="sng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0" i="0" u="none" strike="sng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0" i="0" u="none" strike="sng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반환요청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고객변심 혹은 자사에서 중대결함으로 인하여 반품을 접수한 상태. 입고완료 부터 반품접수가 가능함으로 지급완료 상태인 경우 반환을 요청한다.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(V1.0.0.1 BO 화면설계서와 맞춰 변경)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계좌생성 (가상계좌 : 계약당 고정)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계약해지 요청이 접수되었습니다.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●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●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프로세스 삭제 [V1.0.7.1]</a:t>
                      </a:r>
                      <a:endParaRPr sz="700" b="1" i="0" u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1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&lt;이전상태&gt;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차량인도완료상태</a:t>
                      </a:r>
                      <a:endParaRPr sz="700" b="1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반품철회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0" i="0" u="none" strike="sng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0" i="0" u="none" strike="sng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지급완료</a:t>
                      </a:r>
                      <a:endParaRPr sz="700" b="0" i="0" u="none" strike="sng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0" i="0" u="none" strike="sng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반환취소요청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반품접수를 철회한 상태로 CPO금융에 반환요청을 철회하고 다시 반환취소요청으로 전송한다.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(V1.0.0.1 BO 화면설계서와 맞춰 변경)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b="1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0" i="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반품철회는 FO상에서는 반품요청 전 상태로 스테이터스가 되돌아간다.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1" u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프로세스 삭제 [V1.0.7.1]</a:t>
                      </a:r>
                      <a:endParaRPr sz="700" b="1" i="0" u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2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CS029</a:t>
                      </a:r>
                      <a:endParaRPr/>
                    </a:p>
                  </a:txBody>
                  <a:tcPr marL="36000" marR="36000" marT="36000" marB="36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계약해지대기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반품확정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지급완료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0" i="0" u="none" strike="sng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0" i="0" u="none" strike="sng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반환완료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고객이 가상계좌로 입금 후 CPO금융으로부터 반환완료를 I/F 받은 상태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(V1.0.0.1 BO 화면설계서와 맞춰 변경)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계약해지가 진행 중입니다.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●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●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1" u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프로세스 삭제 [V1.0.7.1]</a:t>
                      </a:r>
                      <a:endParaRPr sz="700" b="1" i="0" u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b="1" i="0" u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L="36000" marR="36000" marT="36000" marB="36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계약해지대기</a:t>
                      </a:r>
                      <a:endParaRPr sz="700" b="1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반품진행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지급완료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0" i="0" u="none" strike="sng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탁송요청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0" i="0" u="none" strike="sng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반환완료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탁송정보를 입력한 상태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(V1.0.0.1 BO 화면설계서와 맞춰 삭제)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b="1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●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●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1" i="0" u="none" strike="noStrike" cap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프로세스 삭제 [V1.0.7.1]</a:t>
                      </a:r>
                      <a:endParaRPr sz="700" b="1" i="0" u="none" strike="noStrike" cap="non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CS105</a:t>
                      </a:r>
                      <a:endParaRPr/>
                    </a:p>
                  </a:txBody>
                  <a:tcPr marL="36000" marR="36000" marT="36000" marB="36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계약해지대기</a:t>
                      </a:r>
                      <a:endParaRPr sz="700" b="1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반품진행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지급완료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0" i="0" u="none" strike="sng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탁송요청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0" i="0" u="none" strike="sng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반환완료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탁송업체에 탁송요청이 전달되고 탁송기사 배정 전 상태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b="1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●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●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1" i="0" u="none" strike="noStrike" cap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프로세스 삭제 [V1.0.7.1]</a:t>
                      </a:r>
                      <a:endParaRPr sz="700" b="1" i="0" u="none" strike="noStrike" cap="non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CS106</a:t>
                      </a:r>
                      <a:endParaRPr/>
                    </a:p>
                  </a:txBody>
                  <a:tcPr marL="36000" marR="36000" marT="36000" marB="36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계약해지대기</a:t>
                      </a:r>
                      <a:endParaRPr sz="700" b="1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반품진행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지급완료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탁송준비중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0" i="0" u="none" strike="sng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반환완료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반품차량 인계를 위해 출고준비 및 탁송기사 출발전 상태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b="1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●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●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1" i="0" u="none" strike="noStrike" cap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프로세스 삭제 [V1.0.7.1]</a:t>
                      </a:r>
                      <a:endParaRPr sz="700" b="1" i="0" u="none" strike="noStrike" cap="non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CS107</a:t>
                      </a:r>
                      <a:endParaRPr/>
                    </a:p>
                  </a:txBody>
                  <a:tcPr marL="36000" marR="36000" marT="36000" marB="36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계약해지대기</a:t>
                      </a:r>
                      <a:endParaRPr sz="700" b="1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반품진행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지급완료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0" i="0" u="none" strike="sng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탁송중</a:t>
                      </a:r>
                      <a:endParaRPr sz="700" b="0" i="0" u="none" strike="sngStrike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0" i="0" u="none" strike="sng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0" i="0" u="none" strike="sng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반환완료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반품차량 인도를 위해 출발 후 부터 인도중인 상태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b="1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●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●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1" i="0" u="none" strike="noStrike" cap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프로세스 삭제 [V1.0.7.1]</a:t>
                      </a:r>
                      <a:endParaRPr sz="700" b="1" i="0" u="none" strike="noStrike" cap="non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CS108</a:t>
                      </a:r>
                      <a:endParaRPr/>
                    </a:p>
                  </a:txBody>
                  <a:tcPr marL="36000" marR="36000" marT="36000" marB="36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계약해지대기</a:t>
                      </a:r>
                      <a:endParaRPr sz="700" b="1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반품진행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지급완료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0" i="0" u="none" strike="sng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sng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탁송완료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0" i="0" u="none" strike="sng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0" i="0" u="none" strike="sng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반환완료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탁송기사가 반품차량 인도를 완료한 상태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b="1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●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●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1" i="0" u="none" strike="noStrike" cap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프로세스 삭제 [V1.0.7.1]</a:t>
                      </a:r>
                      <a:endParaRPr sz="700" b="1" i="0" u="none" strike="noStrike" cap="non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CS030</a:t>
                      </a:r>
                      <a:endParaRPr/>
                    </a:p>
                  </a:txBody>
                  <a:tcPr marL="36000" marR="36000" marT="36000" marB="36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계약해지완료</a:t>
                      </a:r>
                      <a:endParaRPr sz="700" b="1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반품완료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지급완료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0" i="0" u="none" strike="sng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탁송완료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0" i="0" u="none" strike="sng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반환완료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반품이 완료된 상태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계약해지가 완료되었습니다.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●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1" i="0" u="none" strike="noStrike" cap="non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프로세스 삭제 [V1.0.7.1]</a:t>
                      </a:r>
                      <a:endParaRPr sz="700" b="1" i="0" u="none" strike="noStrike" cap="non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CS006</a:t>
                      </a:r>
                      <a:endParaRPr/>
                    </a:p>
                  </a:txBody>
                  <a:tcPr marL="36000" marR="36000" marT="36000" marB="36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방문평가만료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견적취소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예상 견적발송일 포함하여 5일(영업일포함) 23:59:59 기준으로 견적 유효하며 예상 견적발송일 포함하여 6일차 00:00:00 기준 상태</a:t>
                      </a:r>
                      <a:endParaRPr sz="70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견적 유효기간이 만료되었습니다.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방문평가 신청 유효기간이 만료되었습니다.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기존 차량으로 재견적 시 기존 데이터 유지</a:t>
                      </a:r>
                      <a:endParaRPr sz="70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재견적 요청 버튼</a:t>
                      </a:r>
                      <a:endParaRPr sz="700" b="1" i="0" u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CS007</a:t>
                      </a:r>
                      <a:endParaRPr/>
                    </a:p>
                  </a:txBody>
                  <a:tcPr marL="36000" marR="36000" marT="36000" marB="36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방문평가취소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견적취소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진행중인 견적이 취소된 상태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1" i="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진행중인 견적이 취소되었습니다.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1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진행 중인 방문평가가 취소되었습니다.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재견적 요청 버튼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CS008</a:t>
                      </a:r>
                      <a:endParaRPr/>
                    </a:p>
                  </a:txBody>
                  <a:tcPr marL="36000" marR="36000" marT="36000" marB="36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견적취소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견적취소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BO에서 견적취소 후 사유에 ‘계약기간 만료’, ‘관리자 취소’를 선택한 상태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해당 차량은 견적이 취소 되었습니다.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프로세스 추가 [V1.0.6.1]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CS008</a:t>
                      </a:r>
                      <a:endParaRPr/>
                    </a:p>
                  </a:txBody>
                  <a:tcPr marL="36000" marR="36000" marT="36000" marB="36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견적취소</a:t>
                      </a:r>
                      <a:endParaRPr sz="700" b="1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(견적불가 노출)</a:t>
                      </a:r>
                      <a:endParaRPr sz="700" b="1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견적취소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BO에서 견적취소 후 사유에 견적불가로 선택한 상태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해당 차량은 견적이 불가합니다.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프로세스 삭제 [V1.0.3.0]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CS109</a:t>
                      </a:r>
                      <a:endParaRPr/>
                    </a:p>
                  </a:txBody>
                  <a:tcPr marL="36000" marR="36000" marT="36000" marB="36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계약취소</a:t>
                      </a:r>
                      <a:endParaRPr sz="700" b="1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계약서 유효기간 내에 서명을 완료하지 못한 경우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탁송기사 출발 후 차량인수를 못한 상태에서 재진행 안하는 경우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계약완료 후 부터 차량 계약금 입금 전 까지 BO에서 계약취소를 진행하는 경우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차량판매 계약이 취소되었습니다.</a:t>
                      </a:r>
                      <a:endParaRPr sz="700" b="1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CS110</a:t>
                      </a:r>
                      <a:endParaRPr/>
                    </a:p>
                  </a:txBody>
                  <a:tcPr marL="36000" marR="36000" marT="36000" marB="36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차량인도실패</a:t>
                      </a:r>
                      <a:endParaRPr sz="700" b="1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계약완료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전자계약완료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탁송실패 (인수거부)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탁송기사 출발 후 차량인수를 못한 상태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0" i="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BO 에서 탁송실패 상태 시 이미 계약이 완료된 상황이므로 고객 유선통화 후 수동취소 or  재탁송요청 등으로 진행됨 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차량인도에 실패하였습니다.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●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●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u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b="0" i="0" u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641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일시중지</a:t>
                      </a:r>
                      <a:endParaRPr sz="700" b="1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u="none" strike="sng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(V0.8.9.15 추가)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0" i="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0" i="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내차팔기 진행 중 불가항력적인 이슈가 발생하여 BO에 의해 진행을 일시 중지 시킨 상태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0" i="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(BO와 논의 필요)</a:t>
                      </a: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700" b="1" i="0" u="none" strike="sng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내차팔기가 일시 중지되었습니다.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b="0" i="0" u="none" strike="sng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700"/>
                        <a:buFont typeface="Arial"/>
                        <a:buNone/>
                      </a:pPr>
                      <a:r>
                        <a:rPr lang="en-US" sz="700" b="1" u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프로세스 삭제 [V1.0.0.3]</a:t>
                      </a:r>
                      <a:endParaRPr/>
                    </a:p>
                  </a:txBody>
                  <a:tcPr marL="18000" marR="18000" marT="18000" marB="18000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573" name="Google Shape;573;p60"/>
          <p:cNvSpPr txBox="1">
            <a:spLocks noGrp="1"/>
          </p:cNvSpPr>
          <p:nvPr>
            <p:ph type="sldNum" idx="12"/>
          </p:nvPr>
        </p:nvSpPr>
        <p:spPr>
          <a:xfrm>
            <a:off x="11389360" y="6675521"/>
            <a:ext cx="637298" cy="133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888888"/>
                </a:solidFill>
              </a:rPr>
              <a:t>14</a:t>
            </a:fld>
            <a:endParaRPr>
              <a:solidFill>
                <a:srgbClr val="888888"/>
              </a:solidFill>
            </a:endParaRPr>
          </a:p>
        </p:txBody>
      </p:sp>
      <p:sp>
        <p:nvSpPr>
          <p:cNvPr id="574" name="Google Shape;574;p60"/>
          <p:cNvSpPr/>
          <p:nvPr/>
        </p:nvSpPr>
        <p:spPr>
          <a:xfrm>
            <a:off x="2315580" y="4653136"/>
            <a:ext cx="1836204" cy="188765"/>
          </a:xfrm>
          <a:prstGeom prst="roundRect">
            <a:avLst>
              <a:gd name="adj" fmla="val 0"/>
            </a:avLst>
          </a:prstGeom>
          <a:solidFill>
            <a:schemeClr val="dk1">
              <a:alpha val="4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견적 취소 추가 </a:t>
            </a:r>
            <a:r>
              <a:rPr lang="en-US" sz="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V1.0.6.1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61"/>
          <p:cNvSpPr txBox="1">
            <a:spLocks noGrp="1"/>
          </p:cNvSpPr>
          <p:nvPr>
            <p:ph type="ctrTitle"/>
          </p:nvPr>
        </p:nvSpPr>
        <p:spPr>
          <a:xfrm>
            <a:off x="307239" y="255535"/>
            <a:ext cx="11309267" cy="2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/>
              <a:t>FO 판매 영업일/자연일 기준 정의</a:t>
            </a:r>
            <a:endParaRPr/>
          </a:p>
        </p:txBody>
      </p:sp>
      <p:graphicFrame>
        <p:nvGraphicFramePr>
          <p:cNvPr id="580" name="Google Shape;580;p61"/>
          <p:cNvGraphicFramePr/>
          <p:nvPr/>
        </p:nvGraphicFramePr>
        <p:xfrm>
          <a:off x="443370" y="728700"/>
          <a:ext cx="11173125" cy="5580675"/>
        </p:xfrm>
        <a:graphic>
          <a:graphicData uri="http://schemas.openxmlformats.org/drawingml/2006/table">
            <a:tbl>
              <a:tblPr>
                <a:noFill/>
                <a:tableStyleId>{969382BD-2536-4FE3-B84E-8EFAAE8A0D7C}</a:tableStyleId>
              </a:tblPr>
              <a:tblGrid>
                <a:gridCol w="2244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55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73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88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i="0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상태</a:t>
                      </a:r>
                      <a:endParaRPr/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조건</a:t>
                      </a:r>
                      <a:endParaRPr sz="10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i="0" u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내용 (화면설계서 반영)</a:t>
                      </a:r>
                      <a:endParaRPr sz="1000" b="1" i="0" u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45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방문평가신청</a:t>
                      </a:r>
                      <a:endParaRPr/>
                    </a:p>
                  </a:txBody>
                  <a:tcPr marL="30475" marR="30475" marT="22850" marB="2285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방문평가 신청 기간</a:t>
                      </a:r>
                      <a:endParaRPr/>
                    </a:p>
                  </a:txBody>
                  <a:tcPr marL="180000" marR="30475" marT="22850" marB="2285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자연일(24시간 기준)</a:t>
                      </a:r>
                      <a:b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기준 : 예상 견적수신일 포함 +14일</a:t>
                      </a:r>
                      <a:b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e.g. 2022.12.25 16:28  🡪 2022.12.30 14:27까지</a:t>
                      </a:r>
                      <a:endParaRPr/>
                    </a:p>
                  </a:txBody>
                  <a:tcPr marL="180000" marR="30475" marT="22850" marB="2285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45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방문평가완료</a:t>
                      </a:r>
                      <a:endParaRPr/>
                    </a:p>
                  </a:txBody>
                  <a:tcPr marL="30475" marR="30475" marT="22850" marB="2285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최종 견적 발송 기간</a:t>
                      </a:r>
                      <a:endParaRPr/>
                    </a:p>
                  </a:txBody>
                  <a:tcPr marL="180000" marR="30475" marT="22850" marB="2285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영업일 유지</a:t>
                      </a:r>
                      <a:b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기준 : 다음영업일 오후 6시</a:t>
                      </a:r>
                      <a:b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e.g. 금요일 오후 2시  🡪 월요일 오후 6시</a:t>
                      </a:r>
                      <a:endParaRPr/>
                    </a:p>
                  </a:txBody>
                  <a:tcPr marL="180000" marR="30475" marT="22850" marB="2285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45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최종견적확인</a:t>
                      </a:r>
                      <a:endParaRPr sz="10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0475" marR="30475" marT="22850" marB="2285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계약서 작성기한</a:t>
                      </a:r>
                      <a:endParaRPr/>
                    </a:p>
                  </a:txBody>
                  <a:tcPr marL="180000" marR="30475" marT="22850" marB="2285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자연일(24시간 기준)</a:t>
                      </a:r>
                      <a:b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기준 : 최종견적일 포함 +3일</a:t>
                      </a:r>
                      <a:b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e.g. 2022.12.25 16:28  🡪 2022.12.28 14:27까지</a:t>
                      </a:r>
                      <a:endParaRPr/>
                    </a:p>
                  </a:txBody>
                  <a:tcPr marL="180000" marR="30475" marT="22850" marB="2285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45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계약진행중</a:t>
                      </a:r>
                      <a:endParaRPr sz="10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0475" marR="30475" marT="22850" marB="2285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계약서 서명 기간  </a:t>
                      </a:r>
                      <a:endParaRPr/>
                    </a:p>
                  </a:txBody>
                  <a:tcPr marL="180000" marR="30475" marT="22850" marB="2285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자연일(24시간 기준)</a:t>
                      </a:r>
                      <a:b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기준 : 판매계약서 생성일 포함 +3일</a:t>
                      </a:r>
                      <a:b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e.g. 2022.12.25 16:28  🡪 2022.12.28 14:27까지</a:t>
                      </a:r>
                      <a:endParaRPr/>
                    </a:p>
                  </a:txBody>
                  <a:tcPr marL="180000" marR="30475" marT="22850" marB="2285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45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계약진행중</a:t>
                      </a:r>
                      <a:endParaRPr sz="10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0475" marR="30475" marT="22850" marB="2285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계약기간 만료  </a:t>
                      </a:r>
                      <a:endParaRPr/>
                    </a:p>
                  </a:txBody>
                  <a:tcPr marL="180000" marR="30475" marT="22850" marB="2285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자연일(24시간 기준)</a:t>
                      </a:r>
                      <a:b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기준 : 계약만료일 포함 +1일</a:t>
                      </a:r>
                      <a:b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e.g. 2022.12.25 16:28  🡪 2022.12.26 14:27까지</a:t>
                      </a:r>
                      <a:endParaRPr/>
                    </a:p>
                  </a:txBody>
                  <a:tcPr marL="180000" marR="30475" marT="22850" marB="2285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46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solidFill>
                            <a:srgbClr val="9F190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계약완료</a:t>
                      </a:r>
                      <a:endParaRPr sz="10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0475" marR="30475" marT="22850" marB="2285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solidFill>
                            <a:srgbClr val="9F190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압류/저당/영치  납부 기간 안내</a:t>
                      </a:r>
                      <a:endParaRPr sz="10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0" marR="30475" marT="22850" marB="2285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solidFill>
                            <a:srgbClr val="9F190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영업일 유지(사용자에게 안내문구)</a:t>
                      </a: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/>
                      </a:r>
                      <a:b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en-US" sz="1000" b="1">
                          <a:solidFill>
                            <a:srgbClr val="9F190D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기준 : 자동차원부조회 확인일 +3일</a:t>
                      </a:r>
                      <a:endParaRPr sz="10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80000" marR="30475" marT="22850" marB="2285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46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방문신청만료</a:t>
                      </a:r>
                      <a:endParaRPr/>
                    </a:p>
                  </a:txBody>
                  <a:tcPr marL="30475" marR="30475" marT="22850" marB="2285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재견적 요청 기간</a:t>
                      </a:r>
                      <a:b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(경과 시 견적취소)</a:t>
                      </a:r>
                      <a:endParaRPr/>
                    </a:p>
                  </a:txBody>
                  <a:tcPr marL="180000" marR="30475" marT="22850" marB="2285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 개발 설명에 해당 내용으로 기재되어 있음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 자연일로 변경</a:t>
                      </a:r>
                      <a:endParaRPr/>
                    </a:p>
                  </a:txBody>
                  <a:tcPr marL="180000" marR="30475" marT="22850" marB="22850" anchor="ctr">
                    <a:lnL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81" name="Google Shape;581;p61"/>
          <p:cNvSpPr txBox="1">
            <a:spLocks noGrp="1"/>
          </p:cNvSpPr>
          <p:nvPr>
            <p:ph type="sldNum" idx="12"/>
          </p:nvPr>
        </p:nvSpPr>
        <p:spPr>
          <a:xfrm>
            <a:off x="11389360" y="6675521"/>
            <a:ext cx="637298" cy="133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888888"/>
                </a:solidFill>
              </a:rPr>
              <a:t>15</a:t>
            </a:fld>
            <a:endParaRPr>
              <a:solidFill>
                <a:srgbClr val="888888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2_표지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3415</Words>
  <Application>Microsoft Office PowerPoint</Application>
  <PresentationFormat>와이드스크린</PresentationFormat>
  <Paragraphs>1532</Paragraphs>
  <Slides>15</Slides>
  <Notes>15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0" baseType="lpstr">
      <vt:lpstr>Noto Sans Symbols</vt:lpstr>
      <vt:lpstr>Malgun Gothic</vt:lpstr>
      <vt:lpstr>Malgun Gothic</vt:lpstr>
      <vt:lpstr>Arial</vt:lpstr>
      <vt:lpstr>2_표지</vt:lpstr>
      <vt:lpstr>프로젝트명</vt:lpstr>
      <vt:lpstr>HISTORY OF DOCUMENT</vt:lpstr>
      <vt:lpstr>화면 별 Back button 이동 위치 </vt:lpstr>
      <vt:lpstr>브랜드별 Style 적용 방식</vt:lpstr>
      <vt:lpstr>판매관리 프로세스 (시세조회 ~ 견적수신)</vt:lpstr>
      <vt:lpstr>판매관리 프로세스 (방문평가요청 ~ 최종견적확인)</vt:lpstr>
      <vt:lpstr>판매관리 프로세스 (계약진행중 ~ 계약완료)</vt:lpstr>
      <vt:lpstr>판매관리 프로세스 (차량인도요청 ~ 차량인도완료)</vt:lpstr>
      <vt:lpstr>판매관리 프로세스 (차량인도완료 ~ 명의이전완료)</vt:lpstr>
      <vt:lpstr>판매관리 프로세스 (계약해지)</vt:lpstr>
      <vt:lpstr>FO 판매 Status 정책</vt:lpstr>
      <vt:lpstr>FO 판매 Status 정책</vt:lpstr>
      <vt:lpstr>FO 판매 Status 정책</vt:lpstr>
      <vt:lpstr>FO 판매 Status 정책</vt:lpstr>
      <vt:lpstr>FO 판매 영업일/자연일 기준 정의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프로젝트명</dc:title>
  <cp:lastModifiedBy>Fixframe</cp:lastModifiedBy>
  <cp:revision>1</cp:revision>
  <dcterms:created xsi:type="dcterms:W3CDTF">2021-11-17T02:46:53Z</dcterms:created>
  <dcterms:modified xsi:type="dcterms:W3CDTF">2023-06-30T10:47:07Z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0x01010061A305ECC8FA0643A64FB5EF6E99C661</vt:lpwstr>
  </property>
</Properties>
</file>