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theme/theme11.xml" ContentType="application/vnd.openxmlformats-officedocument.theme+xml"/>
  <Override PartName="/ppt/slideLayouts/slideLayout13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  <p:sldMasterId id="2147483651" r:id="rId3"/>
    <p:sldMasterId id="2147483653" r:id="rId4"/>
    <p:sldMasterId id="2147483655" r:id="rId5"/>
    <p:sldMasterId id="2147483657" r:id="rId6"/>
    <p:sldMasterId id="2147483659" r:id="rId7"/>
    <p:sldMasterId id="2147483661" r:id="rId8"/>
    <p:sldMasterId id="2147483663" r:id="rId9"/>
    <p:sldMasterId id="2147483665" r:id="rId10"/>
    <p:sldMasterId id="2147483667" r:id="rId11"/>
    <p:sldMasterId id="2147483669" r:id="rId12"/>
  </p:sldMasterIdLst>
  <p:notesMasterIdLst>
    <p:notesMasterId r:id="rId26"/>
  </p:notesMasterIdLst>
  <p:sldIdLst>
    <p:sldId id="268" r:id="rId13"/>
    <p:sldId id="269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</p:sldIdLst>
  <p:sldSz cx="9904413" cy="6858000"/>
  <p:notesSz cx="68611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12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g8LDRYBziIJXFBljUzRl/lL/xu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32" y="7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3387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3387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42950" y="744537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162"/>
            <a:ext cx="2973387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9428162"/>
            <a:ext cx="2973387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Gulim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Gulim"/>
                <a:ea typeface="Gulim"/>
                <a:cs typeface="Gulim"/>
                <a:sym typeface="Gulim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1941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2527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9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1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2:notes"/>
          <p:cNvSpPr txBox="1">
            <a:spLocks noGrp="1"/>
          </p:cNvSpPr>
          <p:nvPr>
            <p:ph type="body" idx="1"/>
          </p:nvPr>
        </p:nvSpPr>
        <p:spPr>
          <a:xfrm>
            <a:off x="685800" y="4714875"/>
            <a:ext cx="5489575" cy="44672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42950" y="744538"/>
            <a:ext cx="537527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5" name="Google Shape;15;p14"/>
          <p:cNvSpPr txBox="1">
            <a:spLocks noGrp="1"/>
          </p:cNvSpPr>
          <p:nvPr>
            <p:ph type="body" idx="1"/>
          </p:nvPr>
        </p:nvSpPr>
        <p:spPr>
          <a:xfrm>
            <a:off x="495300" y="1600200"/>
            <a:ext cx="89138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6" name="Google Shape;16;p14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>
  <p:cSld name="제목 슬라이드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40"/>
          <p:cNvSpPr/>
          <p:nvPr/>
        </p:nvSpPr>
        <p:spPr>
          <a:xfrm>
            <a:off x="0" y="6625088"/>
            <a:ext cx="9904413" cy="2329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74271" tIns="37125" rIns="74271" bIns="37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algun Gothic"/>
              <a:buNone/>
            </a:pPr>
            <a:endParaRPr sz="48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40"/>
          <p:cNvSpPr txBox="1">
            <a:spLocks noGrp="1"/>
          </p:cNvSpPr>
          <p:nvPr>
            <p:ph type="ftr" idx="11"/>
          </p:nvPr>
        </p:nvSpPr>
        <p:spPr>
          <a:xfrm>
            <a:off x="64239" y="6678345"/>
            <a:ext cx="3342739" cy="130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69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0"/>
          <p:cNvSpPr txBox="1">
            <a:spLocks noGrp="1"/>
          </p:cNvSpPr>
          <p:nvPr>
            <p:ph type="sldNum" idx="12"/>
          </p:nvPr>
        </p:nvSpPr>
        <p:spPr>
          <a:xfrm>
            <a:off x="9252372" y="6675522"/>
            <a:ext cx="517722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65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65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65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65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65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65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65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65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65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Google Shape;20;p240"/>
          <p:cNvSpPr txBox="1"/>
          <p:nvPr/>
        </p:nvSpPr>
        <p:spPr>
          <a:xfrm>
            <a:off x="7428895" y="6637705"/>
            <a:ext cx="2022151" cy="1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71" tIns="37125" rIns="74271" bIns="37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650"/>
              <a:t>프로젝트명</a:t>
            </a:r>
            <a:r>
              <a:rPr lang="en-US" sz="6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l  Page</a:t>
            </a:r>
            <a:endParaRPr sz="6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40"/>
          <p:cNvSpPr txBox="1">
            <a:spLocks noGrp="1"/>
          </p:cNvSpPr>
          <p:nvPr>
            <p:ph type="subTitle" idx="1"/>
          </p:nvPr>
        </p:nvSpPr>
        <p:spPr>
          <a:xfrm>
            <a:off x="341563" y="2738950"/>
            <a:ext cx="9187307" cy="403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812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sz="1625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625"/>
            </a:lvl2pPr>
            <a:lvl3pPr lvl="2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62"/>
            </a:lvl3pPr>
            <a:lvl4pPr lvl="3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/>
            </a:lvl4pPr>
            <a:lvl5pPr lvl="4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/>
            </a:lvl5pPr>
            <a:lvl6pPr lvl="5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/>
            </a:lvl6pPr>
            <a:lvl7pPr lvl="6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/>
            </a:lvl7pPr>
            <a:lvl8pPr lvl="7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/>
            </a:lvl8pPr>
            <a:lvl9pPr lvl="8" algn="ctr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300"/>
            </a:lvl9pPr>
          </a:lstStyle>
          <a:p>
            <a:endParaRPr/>
          </a:p>
        </p:txBody>
      </p:sp>
      <p:sp>
        <p:nvSpPr>
          <p:cNvPr id="22" name="Google Shape;22;p240"/>
          <p:cNvSpPr txBox="1">
            <a:spLocks noGrp="1"/>
          </p:cNvSpPr>
          <p:nvPr>
            <p:ph type="ctrTitle"/>
          </p:nvPr>
        </p:nvSpPr>
        <p:spPr>
          <a:xfrm>
            <a:off x="341563" y="2150073"/>
            <a:ext cx="9187307" cy="427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275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3" name="Google Shape;23;p240"/>
          <p:cNvCxnSpPr/>
          <p:nvPr/>
        </p:nvCxnSpPr>
        <p:spPr>
          <a:xfrm>
            <a:off x="327414" y="2634441"/>
            <a:ext cx="9201456" cy="0"/>
          </a:xfrm>
          <a:prstGeom prst="straightConnector1">
            <a:avLst/>
          </a:prstGeom>
          <a:noFill/>
          <a:ln w="28575" cap="flat" cmpd="sng">
            <a:solidFill>
              <a:srgbClr val="00458A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193372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제목 슬라이드">
  <p:cSld name="4_제목 슬라이드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41"/>
          <p:cNvSpPr/>
          <p:nvPr/>
        </p:nvSpPr>
        <p:spPr>
          <a:xfrm>
            <a:off x="0" y="6625088"/>
            <a:ext cx="9904413" cy="23291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74271" tIns="37125" rIns="74271" bIns="37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Malgun Gothic"/>
              <a:buNone/>
            </a:pPr>
            <a:endParaRPr sz="48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41"/>
          <p:cNvSpPr txBox="1">
            <a:spLocks noGrp="1"/>
          </p:cNvSpPr>
          <p:nvPr>
            <p:ph type="ftr" idx="11"/>
          </p:nvPr>
        </p:nvSpPr>
        <p:spPr>
          <a:xfrm>
            <a:off x="64239" y="6678345"/>
            <a:ext cx="3342739" cy="130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69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1"/>
          <p:cNvSpPr txBox="1">
            <a:spLocks noGrp="1"/>
          </p:cNvSpPr>
          <p:nvPr>
            <p:ph type="sldNum" idx="12"/>
          </p:nvPr>
        </p:nvSpPr>
        <p:spPr>
          <a:xfrm>
            <a:off x="9252372" y="6675522"/>
            <a:ext cx="517722" cy="133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6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Google Shape;28;p241"/>
          <p:cNvSpPr txBox="1"/>
          <p:nvPr/>
        </p:nvSpPr>
        <p:spPr>
          <a:xfrm>
            <a:off x="7428895" y="6637705"/>
            <a:ext cx="2022151" cy="17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71" tIns="37125" rIns="74271" bIns="371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US" sz="650"/>
              <a:t>프로젝트명</a:t>
            </a:r>
            <a:r>
              <a:rPr lang="en-US" sz="6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l  Page</a:t>
            </a:r>
            <a:endParaRPr sz="6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Google Shape;29;p241"/>
          <p:cNvCxnSpPr/>
          <p:nvPr/>
        </p:nvCxnSpPr>
        <p:spPr>
          <a:xfrm>
            <a:off x="327414" y="605345"/>
            <a:ext cx="9201456" cy="0"/>
          </a:xfrm>
          <a:prstGeom prst="straightConnector1">
            <a:avLst/>
          </a:prstGeom>
          <a:noFill/>
          <a:ln w="28575" cap="flat" cmpd="sng">
            <a:solidFill>
              <a:srgbClr val="00458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" name="Google Shape;30;p241"/>
          <p:cNvSpPr txBox="1">
            <a:spLocks noGrp="1"/>
          </p:cNvSpPr>
          <p:nvPr>
            <p:ph type="ctrTitle"/>
          </p:nvPr>
        </p:nvSpPr>
        <p:spPr>
          <a:xfrm>
            <a:off x="249592" y="255535"/>
            <a:ext cx="9187307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300" b="1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9581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 txBox="1">
            <a:spLocks noGrp="1"/>
          </p:cNvSpPr>
          <p:nvPr>
            <p:ph type="ctrTitle"/>
          </p:nvPr>
        </p:nvSpPr>
        <p:spPr>
          <a:xfrm>
            <a:off x="742831" y="2130426"/>
            <a:ext cx="8418751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ubTitle" idx="1"/>
          </p:nvPr>
        </p:nvSpPr>
        <p:spPr>
          <a:xfrm>
            <a:off x="1485662" y="3886200"/>
            <a:ext cx="693308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782380" y="4406901"/>
            <a:ext cx="8418751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782380" y="2906713"/>
            <a:ext cx="8418751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body" idx="1"/>
          </p:nvPr>
        </p:nvSpPr>
        <p:spPr>
          <a:xfrm>
            <a:off x="536489" y="1600201"/>
            <a:ext cx="4744146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body" idx="2"/>
          </p:nvPr>
        </p:nvSpPr>
        <p:spPr>
          <a:xfrm>
            <a:off x="5445708" y="1600201"/>
            <a:ext cx="4745865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3"/>
          <p:cNvSpPr txBox="1">
            <a:spLocks noGrp="1"/>
          </p:cNvSpPr>
          <p:nvPr>
            <p:ph type="title"/>
          </p:nvPr>
        </p:nvSpPr>
        <p:spPr>
          <a:xfrm>
            <a:off x="495221" y="274638"/>
            <a:ext cx="891397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body" idx="1"/>
          </p:nvPr>
        </p:nvSpPr>
        <p:spPr>
          <a:xfrm>
            <a:off x="495221" y="1535113"/>
            <a:ext cx="4376169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body" idx="2"/>
          </p:nvPr>
        </p:nvSpPr>
        <p:spPr>
          <a:xfrm>
            <a:off x="495221" y="2174875"/>
            <a:ext cx="4376169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body" idx="3"/>
          </p:nvPr>
        </p:nvSpPr>
        <p:spPr>
          <a:xfrm>
            <a:off x="5031305" y="1535113"/>
            <a:ext cx="43778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body" idx="4"/>
          </p:nvPr>
        </p:nvSpPr>
        <p:spPr>
          <a:xfrm>
            <a:off x="5031305" y="2174875"/>
            <a:ext cx="43778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3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7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7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7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9"/>
          <p:cNvSpPr txBox="1">
            <a:spLocks noGrp="1"/>
          </p:cNvSpPr>
          <p:nvPr>
            <p:ph type="title"/>
          </p:nvPr>
        </p:nvSpPr>
        <p:spPr>
          <a:xfrm>
            <a:off x="495221" y="273050"/>
            <a:ext cx="32584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95" name="Google Shape;95;p29"/>
          <p:cNvSpPr txBox="1">
            <a:spLocks noGrp="1"/>
          </p:cNvSpPr>
          <p:nvPr>
            <p:ph type="body" idx="1"/>
          </p:nvPr>
        </p:nvSpPr>
        <p:spPr>
          <a:xfrm>
            <a:off x="3872350" y="273051"/>
            <a:ext cx="5536842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96" name="Google Shape;96;p29"/>
          <p:cNvSpPr txBox="1">
            <a:spLocks noGrp="1"/>
          </p:cNvSpPr>
          <p:nvPr>
            <p:ph type="body" idx="2"/>
          </p:nvPr>
        </p:nvSpPr>
        <p:spPr>
          <a:xfrm>
            <a:off x="495221" y="1435101"/>
            <a:ext cx="32584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97" name="Google Shape;97;p29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9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1"/>
          <p:cNvSpPr txBox="1">
            <a:spLocks noGrp="1"/>
          </p:cNvSpPr>
          <p:nvPr>
            <p:ph type="title"/>
          </p:nvPr>
        </p:nvSpPr>
        <p:spPr>
          <a:xfrm>
            <a:off x="1941334" y="4800600"/>
            <a:ext cx="5942648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07" name="Google Shape;107;p31"/>
          <p:cNvSpPr>
            <a:spLocks noGrp="1"/>
          </p:cNvSpPr>
          <p:nvPr>
            <p:ph type="pic" idx="2"/>
          </p:nvPr>
        </p:nvSpPr>
        <p:spPr>
          <a:xfrm>
            <a:off x="1941334" y="612775"/>
            <a:ext cx="5942648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31"/>
          <p:cNvSpPr txBox="1">
            <a:spLocks noGrp="1"/>
          </p:cNvSpPr>
          <p:nvPr>
            <p:ph type="body" idx="1"/>
          </p:nvPr>
        </p:nvSpPr>
        <p:spPr>
          <a:xfrm>
            <a:off x="1941334" y="5367338"/>
            <a:ext cx="5942648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09" name="Google Shape;109;p31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1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1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3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381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19" name="Google Shape;119;p33"/>
          <p:cNvSpPr txBox="1">
            <a:spLocks noGrp="1"/>
          </p:cNvSpPr>
          <p:nvPr>
            <p:ph type="body" idx="1"/>
          </p:nvPr>
        </p:nvSpPr>
        <p:spPr>
          <a:xfrm rot="5400000">
            <a:off x="2689225" y="-593725"/>
            <a:ext cx="4525963" cy="8913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20" name="Google Shape;120;p33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3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3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5"/>
          <p:cNvSpPr txBox="1">
            <a:spLocks noGrp="1"/>
          </p:cNvSpPr>
          <p:nvPr>
            <p:ph type="title"/>
          </p:nvPr>
        </p:nvSpPr>
        <p:spPr>
          <a:xfrm rot="5400000">
            <a:off x="6059570" y="1994160"/>
            <a:ext cx="5851525" cy="2412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0" name="Google Shape;130;p35"/>
          <p:cNvSpPr txBox="1">
            <a:spLocks noGrp="1"/>
          </p:cNvSpPr>
          <p:nvPr>
            <p:ph type="body" idx="1"/>
          </p:nvPr>
        </p:nvSpPr>
        <p:spPr>
          <a:xfrm rot="5400000">
            <a:off x="1149490" y="-338362"/>
            <a:ext cx="5851525" cy="7077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endParaRPr/>
          </a:p>
        </p:txBody>
      </p:sp>
      <p:sp>
        <p:nvSpPr>
          <p:cNvPr id="131" name="Google Shape;131;p35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5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5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71" r:id="rId2"/>
    <p:sldLayoutId id="214748367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5" descr="마사회_sub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6" descr="마사회_su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6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8" descr="마사회_su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8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20" descr="마사회_su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0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22" descr="마사회_su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22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24" descr="마사회_su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26" descr="마사회_su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6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8" descr="마사회_su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8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1" name="Google Shape;91;p28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92" name="Google Shape;92;p28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30" descr="마사회_su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0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3" name="Google Shape;103;p30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04" name="Google Shape;104;p30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32" descr="마사회_su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2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5" name="Google Shape;115;p32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16" name="Google Shape;116;p32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34" descr="마사회_sub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44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4"/>
          <p:cNvSpPr txBox="1">
            <a:spLocks noGrp="1"/>
          </p:cNvSpPr>
          <p:nvPr>
            <p:ph type="dt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26" name="Google Shape;126;p34"/>
          <p:cNvSpPr txBox="1">
            <a:spLocks noGrp="1"/>
          </p:cNvSpPr>
          <p:nvPr>
            <p:ph type="ftr" idx="11"/>
          </p:nvPr>
        </p:nvSpPr>
        <p:spPr>
          <a:xfrm>
            <a:off x="3384550" y="6356350"/>
            <a:ext cx="31353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endParaRPr/>
          </a:p>
        </p:txBody>
      </p:sp>
      <p:sp>
        <p:nvSpPr>
          <p:cNvPr id="127" name="Google Shape;127;p34"/>
          <p:cNvSpPr txBox="1">
            <a:spLocks noGrp="1"/>
          </p:cNvSpPr>
          <p:nvPr>
            <p:ph type="sldNum" idx="12"/>
          </p:nvPr>
        </p:nvSpPr>
        <p:spPr>
          <a:xfrm>
            <a:off x="7097712" y="6356350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ulim"/>
              <a:buNone/>
              <a:def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"/>
          <p:cNvSpPr txBox="1">
            <a:spLocks noGrp="1"/>
          </p:cNvSpPr>
          <p:nvPr>
            <p:ph type="subTitle" idx="1"/>
          </p:nvPr>
        </p:nvSpPr>
        <p:spPr>
          <a:xfrm>
            <a:off x="341563" y="2868424"/>
            <a:ext cx="9187307" cy="32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71" tIns="37125" rIns="74271" bIns="37125" anchor="t" anchorCtr="0">
            <a:normAutofit/>
          </a:bodyPr>
          <a:lstStyle/>
          <a:p>
            <a:pPr>
              <a:spcBef>
                <a:spcPts val="0"/>
              </a:spcBef>
            </a:pPr>
            <a:r>
              <a:rPr lang="ko-KR" altLang="en-US" dirty="0" smtClean="0"/>
              <a:t>디자인전략서</a:t>
            </a:r>
            <a:endParaRPr dirty="0"/>
          </a:p>
        </p:txBody>
      </p:sp>
      <p:sp>
        <p:nvSpPr>
          <p:cNvPr id="73" name="Google Shape;73;p1"/>
          <p:cNvSpPr txBox="1">
            <a:spLocks noGrp="1"/>
          </p:cNvSpPr>
          <p:nvPr>
            <p:ph type="ctrTitle"/>
          </p:nvPr>
        </p:nvSpPr>
        <p:spPr>
          <a:xfrm>
            <a:off x="341563" y="2191353"/>
            <a:ext cx="9187307" cy="34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71" tIns="37125" rIns="74271" bIns="37125" anchor="b" anchorCtr="0">
            <a:noAutofit/>
          </a:bodyPr>
          <a:lstStyle/>
          <a:p>
            <a:r>
              <a:rPr lang="en-US" dirty="0" err="1">
                <a:latin typeface="Arial"/>
                <a:ea typeface="Arial"/>
                <a:cs typeface="Arial"/>
                <a:sym typeface="Arial"/>
              </a:rPr>
              <a:t>프로젝트</a:t>
            </a:r>
            <a:r>
              <a:rPr lang="en-US" dirty="0" err="1"/>
              <a:t>명</a:t>
            </a:r>
            <a:endParaRPr dirty="0"/>
          </a:p>
        </p:txBody>
      </p:sp>
      <p:graphicFrame>
        <p:nvGraphicFramePr>
          <p:cNvPr id="74" name="Google Shape;74;p1"/>
          <p:cNvGraphicFramePr/>
          <p:nvPr>
            <p:extLst>
              <p:ext uri="{D42A27DB-BD31-4B8C-83A1-F6EECF244321}">
                <p14:modId xmlns:p14="http://schemas.microsoft.com/office/powerpoint/2010/main" val="1496746403"/>
              </p:ext>
            </p:extLst>
          </p:nvPr>
        </p:nvGraphicFramePr>
        <p:xfrm>
          <a:off x="327414" y="3700121"/>
          <a:ext cx="4939269" cy="792384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6064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2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09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문서번호</a:t>
                      </a:r>
                      <a:endParaRPr sz="1100"/>
                    </a:p>
                  </a:txBody>
                  <a:tcPr marL="74291" marR="74291" marT="37146" marB="37146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프로젝트명</a:t>
                      </a:r>
                      <a:r>
                        <a:rPr lang="en-US" sz="800" b="0" u="none" strike="noStrike" cap="none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_</a:t>
                      </a:r>
                      <a:r>
                        <a:rPr lang="ko-KR" altLang="en-US" sz="800" b="0" dirty="0" smtClean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디자인전략서</a:t>
                      </a:r>
                      <a:endParaRPr sz="1100" dirty="0"/>
                    </a:p>
                  </a:txBody>
                  <a:tcPr marL="74291" marR="74291" marT="37146" marB="37146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09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단계기준</a:t>
                      </a:r>
                      <a:endParaRPr sz="1100"/>
                    </a:p>
                  </a:txBody>
                  <a:tcPr marL="74291" marR="74291" marT="37146" marB="37146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설계(Design)</a:t>
                      </a:r>
                      <a:endParaRPr sz="800" b="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74291" marR="74291" marT="37146" marB="37146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09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문서버전</a:t>
                      </a:r>
                      <a:endParaRPr sz="1100"/>
                    </a:p>
                  </a:txBody>
                  <a:tcPr marL="74291" marR="74291" marT="37146" marB="37146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v. 1.0.7.1</a:t>
                      </a:r>
                      <a:endParaRPr sz="1100"/>
                    </a:p>
                  </a:txBody>
                  <a:tcPr marL="74291" marR="74291" marT="37146" marB="37146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09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담당부서</a:t>
                      </a:r>
                      <a:endParaRPr sz="1100"/>
                    </a:p>
                  </a:txBody>
                  <a:tcPr marL="74291" marR="74291" marT="37146" marB="37146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0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UX</a:t>
                      </a:r>
                      <a:r>
                        <a:rPr lang="en-US" sz="800" b="0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/UI </a:t>
                      </a:r>
                      <a:r>
                        <a:rPr lang="en-US" sz="800" b="0" u="none" strike="noStrike" cap="none" dirty="0">
                          <a:solidFill>
                            <a:schemeClr val="dk1"/>
                          </a:solidFill>
                        </a:rPr>
                        <a:t>팀</a:t>
                      </a:r>
                      <a:endParaRPr sz="800" b="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74291" marR="74291" marT="37146" marB="37146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6685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 txBox="1">
            <a:spLocks noGrp="1"/>
          </p:cNvSpPr>
          <p:nvPr>
            <p:ph type="ctrTitle"/>
          </p:nvPr>
        </p:nvSpPr>
        <p:spPr>
          <a:xfrm>
            <a:off x="249592" y="850973"/>
            <a:ext cx="9187307" cy="23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71" tIns="37125" rIns="74271" bIns="37125" anchor="ctr" anchorCtr="0">
            <a:noAutofit/>
          </a:bodyPr>
          <a:lstStyle/>
          <a:p>
            <a:r>
              <a:rPr lang="en-US"/>
              <a:t>HISTORY OF DOCUMENT</a:t>
            </a:r>
            <a:endParaRPr/>
          </a:p>
        </p:txBody>
      </p:sp>
      <p:sp>
        <p:nvSpPr>
          <p:cNvPr id="80" name="Google Shape;80;p2"/>
          <p:cNvSpPr txBox="1">
            <a:spLocks noGrp="1"/>
          </p:cNvSpPr>
          <p:nvPr>
            <p:ph type="sldNum" idx="12"/>
          </p:nvPr>
        </p:nvSpPr>
        <p:spPr>
          <a:xfrm>
            <a:off x="9252372" y="6066376"/>
            <a:ext cx="517722" cy="108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71" tIns="37125" rIns="74271" bIns="37125" anchor="ctr" anchorCtr="0">
            <a:noAutofit/>
          </a:bodyPr>
          <a:lstStyle/>
          <a:p>
            <a:pPr>
              <a:buClr>
                <a:srgbClr val="888888"/>
              </a:buClr>
              <a:buSzPts val="800"/>
            </a:pPr>
            <a:fld id="{00000000-1234-1234-1234-123412341234}" type="slidenum">
              <a:rPr lang="en-US"/>
              <a:pPr>
                <a:buClr>
                  <a:srgbClr val="888888"/>
                </a:buClr>
                <a:buSzPts val="800"/>
              </a:pPr>
              <a:t>2</a:t>
            </a:fld>
            <a:endParaRPr/>
          </a:p>
        </p:txBody>
      </p:sp>
      <p:graphicFrame>
        <p:nvGraphicFramePr>
          <p:cNvPr id="81" name="Google Shape;81;p2"/>
          <p:cNvGraphicFramePr/>
          <p:nvPr/>
        </p:nvGraphicFramePr>
        <p:xfrm>
          <a:off x="338991" y="1304921"/>
          <a:ext cx="9190482" cy="82743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36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54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99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965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Version</a:t>
                      </a:r>
                      <a:endParaRPr sz="1100"/>
                    </a:p>
                  </a:txBody>
                  <a:tcPr marL="67345" marR="67345" marT="33693" marB="3369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내용</a:t>
                      </a:r>
                      <a:endParaRPr sz="7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345" marR="67345" marT="33693" marB="3369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작성날짜</a:t>
                      </a:r>
                      <a:endParaRPr sz="7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345" marR="67345" marT="33693" marB="3369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작성자</a:t>
                      </a:r>
                      <a:endParaRPr sz="7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345" marR="67345" marT="33693" marB="3369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Arial"/>
                        <a:buNone/>
                      </a:pPr>
                      <a:r>
                        <a:rPr lang="en-US" sz="7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확인자</a:t>
                      </a:r>
                      <a:endParaRPr sz="700" b="1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345" marR="67345" marT="33693" marB="3369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43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600" b="1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0.1.0</a:t>
                      </a: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Draft document</a:t>
                      </a:r>
                      <a:endParaRPr sz="6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2021.11.25</a:t>
                      </a: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-US" sz="600">
                          <a:solidFill>
                            <a:schemeClr val="dk1"/>
                          </a:solidFill>
                        </a:rPr>
                        <a:t>홍길동</a:t>
                      </a: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Malgun Gothic"/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345" marR="67345" marT="33693" marB="3369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6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Malgun Gothic"/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345" marR="67345" marT="33693" marB="3369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67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67366" marR="67366" marT="33673" marB="3367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Malgun Gothic"/>
                        <a:buNone/>
                      </a:pPr>
                      <a:endParaRPr sz="6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7345" marR="67345" marT="33693" marB="33693" anchor="ctr">
                    <a:lnL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86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"/>
          <p:cNvSpPr txBox="1"/>
          <p:nvPr/>
        </p:nvSpPr>
        <p:spPr>
          <a:xfrm>
            <a:off x="0" y="2605087"/>
            <a:ext cx="1811337" cy="428625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44" name="Google Shape;144;p2"/>
          <p:cNvSpPr txBox="1"/>
          <p:nvPr/>
        </p:nvSpPr>
        <p:spPr>
          <a:xfrm>
            <a:off x="3175" y="2552700"/>
            <a:ext cx="1876425" cy="4286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45" name="Google Shape;145;p2"/>
          <p:cNvSpPr txBox="1"/>
          <p:nvPr/>
        </p:nvSpPr>
        <p:spPr>
          <a:xfrm>
            <a:off x="736600" y="2500312"/>
            <a:ext cx="1055687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rebuchet MS"/>
              <a:buNone/>
            </a:pPr>
            <a:r>
              <a:rPr lang="en-US" sz="2800" b="0" i="0" u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Index</a:t>
            </a:r>
            <a:endParaRPr/>
          </a:p>
        </p:txBody>
      </p:sp>
      <p:sp>
        <p:nvSpPr>
          <p:cNvPr id="146" name="Google Shape;146;p2"/>
          <p:cNvSpPr txBox="1"/>
          <p:nvPr/>
        </p:nvSpPr>
        <p:spPr>
          <a:xfrm>
            <a:off x="738187" y="3195637"/>
            <a:ext cx="3856037" cy="26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1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디자인의 목표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1-1. 포지션 컨셉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1-2. 컬러/키워드 컨셉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None/>
            </a:pPr>
            <a:endParaRPr sz="1300" b="0" i="0" u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1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디자인의 설계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2-1. UI/레이아웃 스타일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2-2. 메인 비주얼 스타일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2-3. 보조 이미지/아이콘 스타일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Gulim"/>
              <a:buNone/>
            </a:pPr>
            <a:endParaRPr sz="1300" b="0" i="0" u="non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1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참고 부분별 대표 사이트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3-1. 공공/교육 부문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3-2. 기업일반 부문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   3-3. 금융/통신 부문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"/>
          <p:cNvSpPr txBox="1"/>
          <p:nvPr/>
        </p:nvSpPr>
        <p:spPr>
          <a:xfrm>
            <a:off x="0" y="1171575"/>
            <a:ext cx="3308350" cy="28575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52" name="Google Shape;152;p3"/>
          <p:cNvSpPr txBox="1"/>
          <p:nvPr/>
        </p:nvSpPr>
        <p:spPr>
          <a:xfrm>
            <a:off x="3175" y="1123950"/>
            <a:ext cx="2000250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53" name="Google Shape;153;p3"/>
          <p:cNvSpPr txBox="1"/>
          <p:nvPr/>
        </p:nvSpPr>
        <p:spPr>
          <a:xfrm>
            <a:off x="703262" y="1123950"/>
            <a:ext cx="2663825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algun Gothic"/>
              <a:buNone/>
            </a:pPr>
            <a:r>
              <a:rPr lang="en-US" sz="1500" b="0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디자인의 목표</a:t>
            </a:r>
            <a:endParaRPr/>
          </a:p>
        </p:txBody>
      </p:sp>
      <p:sp>
        <p:nvSpPr>
          <p:cNvPr id="154" name="Google Shape;154;p3"/>
          <p:cNvSpPr txBox="1"/>
          <p:nvPr/>
        </p:nvSpPr>
        <p:spPr>
          <a:xfrm>
            <a:off x="955675" y="1500187"/>
            <a:ext cx="29241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1-1. 포지션 컨셉 </a:t>
            </a:r>
            <a:endParaRPr/>
          </a:p>
        </p:txBody>
      </p:sp>
      <p:grpSp>
        <p:nvGrpSpPr>
          <p:cNvPr id="155" name="Google Shape;155;p3"/>
          <p:cNvGrpSpPr/>
          <p:nvPr/>
        </p:nvGrpSpPr>
        <p:grpSpPr>
          <a:xfrm>
            <a:off x="1165225" y="2819400"/>
            <a:ext cx="2571750" cy="2143125"/>
            <a:chOff x="808802" y="2786058"/>
            <a:chExt cx="2571776" cy="2143140"/>
          </a:xfrm>
        </p:grpSpPr>
        <p:sp>
          <p:nvSpPr>
            <p:cNvPr id="156" name="Google Shape;156;p3"/>
            <p:cNvSpPr/>
            <p:nvPr/>
          </p:nvSpPr>
          <p:spPr>
            <a:xfrm>
              <a:off x="1165994" y="2786058"/>
              <a:ext cx="2000270" cy="2000264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342900" marR="0" lvl="0" indent="-3429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Malgun Gothic"/>
                <a:buNone/>
              </a:pPr>
              <a:r>
                <a:rPr lang="en-US" sz="2000" b="0" i="0" u="non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경마정보</a:t>
              </a:r>
              <a:endParaRPr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2666196" y="4214818"/>
              <a:ext cx="714382" cy="71438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342900" marR="0" lvl="0" indent="-3429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Malgun Gothic"/>
                <a:buNone/>
              </a:pPr>
              <a:r>
                <a:rPr lang="en-US" sz="1200" b="0" i="0" u="non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공원정보</a:t>
              </a: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808802" y="3929066"/>
              <a:ext cx="714382" cy="71438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342900" marR="0" lvl="0" indent="-3429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Malgun Gothic"/>
                <a:buNone/>
              </a:pPr>
              <a:r>
                <a:rPr lang="en-US" sz="1200" b="0" i="0" u="non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기업정보</a:t>
              </a:r>
              <a:endParaRPr/>
            </a:p>
          </p:txBody>
        </p:sp>
      </p:grpSp>
      <p:grpSp>
        <p:nvGrpSpPr>
          <p:cNvPr id="159" name="Google Shape;159;p3"/>
          <p:cNvGrpSpPr/>
          <p:nvPr/>
        </p:nvGrpSpPr>
        <p:grpSpPr>
          <a:xfrm>
            <a:off x="6015037" y="2562225"/>
            <a:ext cx="2838450" cy="2705100"/>
            <a:chOff x="5709447" y="1938327"/>
            <a:chExt cx="2914674" cy="2776557"/>
          </a:xfrm>
        </p:grpSpPr>
        <p:sp>
          <p:nvSpPr>
            <p:cNvPr id="160" name="Google Shape;160;p3"/>
            <p:cNvSpPr/>
            <p:nvPr/>
          </p:nvSpPr>
          <p:spPr>
            <a:xfrm>
              <a:off x="7052483" y="3143248"/>
              <a:ext cx="1571638" cy="1571636"/>
            </a:xfrm>
            <a:prstGeom prst="ellipse">
              <a:avLst/>
            </a:prstGeom>
            <a:solidFill>
              <a:srgbClr val="FA6306">
                <a:alpha val="7960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342900" marR="0" lvl="0" indent="-3429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Malgun Gothic"/>
                <a:buNone/>
              </a:pPr>
              <a:r>
                <a:rPr lang="en-US" sz="1600" b="0" i="0" u="non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경마정보</a:t>
              </a:r>
              <a:endParaRPr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6380964" y="1938327"/>
              <a:ext cx="1571638" cy="1571636"/>
            </a:xfrm>
            <a:prstGeom prst="ellipse">
              <a:avLst/>
            </a:prstGeom>
            <a:solidFill>
              <a:srgbClr val="92D050">
                <a:alpha val="7960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342900" marR="0" lvl="0" indent="-3429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Malgun Gothic"/>
                <a:buNone/>
              </a:pPr>
              <a:r>
                <a:rPr lang="en-US" sz="1600" b="0" i="0" u="non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공원정보</a:t>
              </a:r>
              <a:endParaRPr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5709447" y="3143248"/>
              <a:ext cx="1571638" cy="1571636"/>
            </a:xfrm>
            <a:prstGeom prst="ellipse">
              <a:avLst/>
            </a:prstGeom>
            <a:solidFill>
              <a:srgbClr val="7F95BC">
                <a:alpha val="79607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342900" marR="0" lvl="0" indent="-3429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Malgun Gothic"/>
                <a:buNone/>
              </a:pPr>
              <a:r>
                <a:rPr lang="en-US" sz="1600" b="0" i="0" u="none">
                  <a:solidFill>
                    <a:schemeClr val="lt1"/>
                  </a:solidFill>
                  <a:latin typeface="Malgun Gothic"/>
                  <a:ea typeface="Malgun Gothic"/>
                  <a:cs typeface="Malgun Gothic"/>
                  <a:sym typeface="Malgun Gothic"/>
                </a:rPr>
                <a:t>기업정보</a:t>
              </a:r>
              <a:endParaRPr/>
            </a:p>
          </p:txBody>
        </p:sp>
      </p:grpSp>
      <p:sp>
        <p:nvSpPr>
          <p:cNvPr id="163" name="Google Shape;163;p3"/>
          <p:cNvSpPr/>
          <p:nvPr/>
        </p:nvSpPr>
        <p:spPr>
          <a:xfrm>
            <a:off x="4508500" y="3276600"/>
            <a:ext cx="1011237" cy="928687"/>
          </a:xfrm>
          <a:prstGeom prst="rightArrow">
            <a:avLst>
              <a:gd name="adj1" fmla="val 11682"/>
              <a:gd name="adj2" fmla="val 4071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64" name="Google Shape;164;p3"/>
          <p:cNvSpPr txBox="1"/>
          <p:nvPr/>
        </p:nvSpPr>
        <p:spPr>
          <a:xfrm>
            <a:off x="4403725" y="3590925"/>
            <a:ext cx="10731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lgun Gothic"/>
              <a:buNone/>
            </a:pPr>
            <a:r>
              <a:rPr lang="en-US" sz="1200" b="1" i="0" u="none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디자인 후</a:t>
            </a:r>
            <a:endParaRPr/>
          </a:p>
        </p:txBody>
      </p:sp>
      <p:sp>
        <p:nvSpPr>
          <p:cNvPr id="165" name="Google Shape;165;p3"/>
          <p:cNvSpPr/>
          <p:nvPr/>
        </p:nvSpPr>
        <p:spPr>
          <a:xfrm>
            <a:off x="808037" y="2341562"/>
            <a:ext cx="3357562" cy="3130550"/>
          </a:xfrm>
          <a:prstGeom prst="roundRect">
            <a:avLst>
              <a:gd name="adj" fmla="val 2545"/>
            </a:avLst>
          </a:prstGeom>
          <a:noFill/>
          <a:ln w="12700" cap="flat" cmpd="sng">
            <a:solidFill>
              <a:srgbClr val="99C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66" name="Google Shape;166;p3"/>
          <p:cNvSpPr/>
          <p:nvPr/>
        </p:nvSpPr>
        <p:spPr>
          <a:xfrm>
            <a:off x="5738812" y="2341562"/>
            <a:ext cx="3357562" cy="3130550"/>
          </a:xfrm>
          <a:prstGeom prst="roundRect">
            <a:avLst>
              <a:gd name="adj" fmla="val 2545"/>
            </a:avLst>
          </a:prstGeom>
          <a:noFill/>
          <a:ln w="12700" cap="flat" cmpd="sng">
            <a:solidFill>
              <a:srgbClr val="99C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67" name="Google Shape;167;p3"/>
          <p:cNvSpPr txBox="1"/>
          <p:nvPr/>
        </p:nvSpPr>
        <p:spPr>
          <a:xfrm>
            <a:off x="1236662" y="2000250"/>
            <a:ext cx="24288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rPr lang="en-US" sz="1200" b="1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편향된 </a:t>
            </a:r>
            <a:r>
              <a:rPr lang="en-US" sz="1200" b="1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기존 이미지</a:t>
            </a:r>
            <a:endParaRPr/>
          </a:p>
        </p:txBody>
      </p:sp>
      <p:sp>
        <p:nvSpPr>
          <p:cNvPr id="168" name="Google Shape;168;p3"/>
          <p:cNvSpPr txBox="1"/>
          <p:nvPr/>
        </p:nvSpPr>
        <p:spPr>
          <a:xfrm>
            <a:off x="6024562" y="2000250"/>
            <a:ext cx="27146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rPr lang="en-US" sz="1200" b="1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사회에 기여하는 공기업 - 마사회</a:t>
            </a:r>
            <a:endParaRPr/>
          </a:p>
        </p:txBody>
      </p:sp>
      <p:sp>
        <p:nvSpPr>
          <p:cNvPr id="169" name="Google Shape;169;p3"/>
          <p:cNvSpPr txBox="1"/>
          <p:nvPr/>
        </p:nvSpPr>
        <p:spPr>
          <a:xfrm>
            <a:off x="5953125" y="5514975"/>
            <a:ext cx="3000375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</a:pPr>
            <a:r>
              <a:rPr lang="en-US"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화면전체를 통해 유연성을 내포하는 </a:t>
            </a:r>
            <a:endParaRPr/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</a:pPr>
            <a:r>
              <a:rPr lang="en-US"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새로운 통일된 아이덴티티를 부여.</a:t>
            </a:r>
            <a:endParaRPr/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000"/>
              <a:buFont typeface="Malgun Gothic"/>
              <a:buNone/>
            </a:pPr>
            <a:r>
              <a:rPr lang="en-US" sz="1000" b="1" i="0" u="none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감동과 이야기가 있는 마사회로 부각</a:t>
            </a:r>
            <a:endParaRPr/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algun Gothic"/>
              <a:buNone/>
            </a:pPr>
            <a:r>
              <a:rPr lang="en-US" sz="1000" b="0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-&gt; 긍정적 브랜딩 전략가능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"/>
          <p:cNvSpPr txBox="1"/>
          <p:nvPr/>
        </p:nvSpPr>
        <p:spPr>
          <a:xfrm>
            <a:off x="0" y="1171575"/>
            <a:ext cx="3308350" cy="28575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75" name="Google Shape;175;p4"/>
          <p:cNvSpPr txBox="1"/>
          <p:nvPr/>
        </p:nvSpPr>
        <p:spPr>
          <a:xfrm>
            <a:off x="3175" y="1123950"/>
            <a:ext cx="2000250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76" name="Google Shape;176;p4"/>
          <p:cNvSpPr txBox="1"/>
          <p:nvPr/>
        </p:nvSpPr>
        <p:spPr>
          <a:xfrm>
            <a:off x="703262" y="1123950"/>
            <a:ext cx="2663825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algun Gothic"/>
              <a:buNone/>
            </a:pPr>
            <a:r>
              <a:rPr lang="en-US" sz="1500" b="0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디자인의 목표</a:t>
            </a:r>
            <a:endParaRPr/>
          </a:p>
        </p:txBody>
      </p:sp>
      <p:sp>
        <p:nvSpPr>
          <p:cNvPr id="177" name="Google Shape;177;p4"/>
          <p:cNvSpPr txBox="1"/>
          <p:nvPr/>
        </p:nvSpPr>
        <p:spPr>
          <a:xfrm>
            <a:off x="955675" y="1500187"/>
            <a:ext cx="29241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1-2. 컬러/키워드 컨셉 </a:t>
            </a:r>
            <a:endParaRPr/>
          </a:p>
        </p:txBody>
      </p:sp>
      <p:pic>
        <p:nvPicPr>
          <p:cNvPr id="178" name="Google Shape;178;p4" descr="단색이미지"/>
          <p:cNvPicPr preferRelativeResize="0"/>
          <p:nvPr/>
        </p:nvPicPr>
        <p:blipFill rotWithShape="1">
          <a:blip r:embed="rId3">
            <a:alphaModFix/>
          </a:blip>
          <a:srcRect l="1716" t="13144" r="2655" b="2800"/>
          <a:stretch/>
        </p:blipFill>
        <p:spPr>
          <a:xfrm>
            <a:off x="1095375" y="2071687"/>
            <a:ext cx="3714750" cy="371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 descr="형용사이미지"/>
          <p:cNvPicPr preferRelativeResize="0"/>
          <p:nvPr/>
        </p:nvPicPr>
        <p:blipFill rotWithShape="1">
          <a:blip r:embed="rId4">
            <a:alphaModFix/>
          </a:blip>
          <a:srcRect l="2673" t="13490" r="1027" b="1878"/>
          <a:stretch/>
        </p:blipFill>
        <p:spPr>
          <a:xfrm>
            <a:off x="5310187" y="2071687"/>
            <a:ext cx="3714750" cy="371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4"/>
          <p:cNvSpPr/>
          <p:nvPr/>
        </p:nvSpPr>
        <p:spPr>
          <a:xfrm>
            <a:off x="1736725" y="2928937"/>
            <a:ext cx="1979612" cy="1222375"/>
          </a:xfrm>
          <a:custGeom>
            <a:avLst/>
            <a:gdLst/>
            <a:ahLst/>
            <a:cxnLst/>
            <a:rect l="l" t="t" r="r" b="b"/>
            <a:pathLst>
              <a:path w="1976438" h="1123949" extrusionOk="0">
                <a:moveTo>
                  <a:pt x="869950" y="77787"/>
                </a:moveTo>
                <a:cubicBezTo>
                  <a:pt x="601663" y="155574"/>
                  <a:pt x="120650" y="533400"/>
                  <a:pt x="60325" y="687387"/>
                </a:cubicBezTo>
                <a:cubicBezTo>
                  <a:pt x="0" y="841374"/>
                  <a:pt x="298450" y="938212"/>
                  <a:pt x="508000" y="1001712"/>
                </a:cubicBezTo>
                <a:cubicBezTo>
                  <a:pt x="717550" y="1065212"/>
                  <a:pt x="1082675" y="1123949"/>
                  <a:pt x="1317625" y="1068387"/>
                </a:cubicBezTo>
                <a:cubicBezTo>
                  <a:pt x="1552575" y="1012825"/>
                  <a:pt x="1858963" y="809625"/>
                  <a:pt x="1917700" y="668337"/>
                </a:cubicBezTo>
                <a:cubicBezTo>
                  <a:pt x="1976438" y="527050"/>
                  <a:pt x="1851025" y="315912"/>
                  <a:pt x="1670050" y="220662"/>
                </a:cubicBezTo>
                <a:cubicBezTo>
                  <a:pt x="1489075" y="125412"/>
                  <a:pt x="1138237" y="0"/>
                  <a:pt x="869950" y="77787"/>
                </a:cubicBezTo>
                <a:close/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81" name="Google Shape;181;p4"/>
          <p:cNvSpPr/>
          <p:nvPr/>
        </p:nvSpPr>
        <p:spPr>
          <a:xfrm>
            <a:off x="5545137" y="2484437"/>
            <a:ext cx="1633537" cy="1357312"/>
          </a:xfrm>
          <a:custGeom>
            <a:avLst/>
            <a:gdLst/>
            <a:ahLst/>
            <a:cxnLst/>
            <a:rect l="l" t="t" r="r" b="b"/>
            <a:pathLst>
              <a:path w="1633538" h="1357312" extrusionOk="0">
                <a:moveTo>
                  <a:pt x="684213" y="268287"/>
                </a:moveTo>
                <a:cubicBezTo>
                  <a:pt x="590551" y="296862"/>
                  <a:pt x="390525" y="152400"/>
                  <a:pt x="284163" y="201612"/>
                </a:cubicBezTo>
                <a:cubicBezTo>
                  <a:pt x="177801" y="250824"/>
                  <a:pt x="85725" y="414337"/>
                  <a:pt x="46038" y="563562"/>
                </a:cubicBezTo>
                <a:cubicBezTo>
                  <a:pt x="6351" y="712787"/>
                  <a:pt x="0" y="966787"/>
                  <a:pt x="46038" y="1096962"/>
                </a:cubicBezTo>
                <a:cubicBezTo>
                  <a:pt x="92076" y="1227137"/>
                  <a:pt x="211138" y="1331912"/>
                  <a:pt x="322263" y="1344612"/>
                </a:cubicBezTo>
                <a:cubicBezTo>
                  <a:pt x="433388" y="1357312"/>
                  <a:pt x="620713" y="1263650"/>
                  <a:pt x="712788" y="1173162"/>
                </a:cubicBezTo>
                <a:cubicBezTo>
                  <a:pt x="804863" y="1082675"/>
                  <a:pt x="844551" y="923925"/>
                  <a:pt x="874713" y="801687"/>
                </a:cubicBezTo>
                <a:cubicBezTo>
                  <a:pt x="904876" y="679450"/>
                  <a:pt x="812801" y="498475"/>
                  <a:pt x="893763" y="439737"/>
                </a:cubicBezTo>
                <a:cubicBezTo>
                  <a:pt x="974726" y="381000"/>
                  <a:pt x="1238251" y="473075"/>
                  <a:pt x="1360488" y="449262"/>
                </a:cubicBezTo>
                <a:cubicBezTo>
                  <a:pt x="1482726" y="425450"/>
                  <a:pt x="1633538" y="360362"/>
                  <a:pt x="1627188" y="296862"/>
                </a:cubicBezTo>
                <a:cubicBezTo>
                  <a:pt x="1620838" y="233362"/>
                  <a:pt x="1452563" y="112712"/>
                  <a:pt x="1322388" y="68262"/>
                </a:cubicBezTo>
                <a:cubicBezTo>
                  <a:pt x="1192213" y="23812"/>
                  <a:pt x="955675" y="0"/>
                  <a:pt x="846138" y="30162"/>
                </a:cubicBezTo>
                <a:cubicBezTo>
                  <a:pt x="736601" y="60324"/>
                  <a:pt x="777876" y="239712"/>
                  <a:pt x="684213" y="268287"/>
                </a:cubicBezTo>
                <a:close/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82" name="Google Shape;182;p4"/>
          <p:cNvSpPr/>
          <p:nvPr/>
        </p:nvSpPr>
        <p:spPr>
          <a:xfrm>
            <a:off x="6918325" y="3344862"/>
            <a:ext cx="1392237" cy="1298575"/>
          </a:xfrm>
          <a:custGeom>
            <a:avLst/>
            <a:gdLst/>
            <a:ahLst/>
            <a:cxnLst/>
            <a:rect l="l" t="t" r="r" b="b"/>
            <a:pathLst>
              <a:path w="1392237" h="1298574" extrusionOk="0">
                <a:moveTo>
                  <a:pt x="692150" y="23812"/>
                </a:moveTo>
                <a:cubicBezTo>
                  <a:pt x="615950" y="31749"/>
                  <a:pt x="393700" y="23812"/>
                  <a:pt x="282575" y="90487"/>
                </a:cubicBezTo>
                <a:cubicBezTo>
                  <a:pt x="171450" y="157162"/>
                  <a:pt x="50800" y="285749"/>
                  <a:pt x="25400" y="423862"/>
                </a:cubicBezTo>
                <a:cubicBezTo>
                  <a:pt x="0" y="561975"/>
                  <a:pt x="46038" y="777875"/>
                  <a:pt x="130175" y="919162"/>
                </a:cubicBezTo>
                <a:cubicBezTo>
                  <a:pt x="214312" y="1060449"/>
                  <a:pt x="420688" y="1244600"/>
                  <a:pt x="530225" y="1271587"/>
                </a:cubicBezTo>
                <a:cubicBezTo>
                  <a:pt x="639762" y="1298574"/>
                  <a:pt x="677863" y="1160462"/>
                  <a:pt x="787400" y="1081087"/>
                </a:cubicBezTo>
                <a:cubicBezTo>
                  <a:pt x="896937" y="1001712"/>
                  <a:pt x="1090613" y="917574"/>
                  <a:pt x="1187450" y="795337"/>
                </a:cubicBezTo>
                <a:cubicBezTo>
                  <a:pt x="1284287" y="673100"/>
                  <a:pt x="1350963" y="471487"/>
                  <a:pt x="1368425" y="347662"/>
                </a:cubicBezTo>
                <a:cubicBezTo>
                  <a:pt x="1385888" y="223837"/>
                  <a:pt x="1392237" y="104774"/>
                  <a:pt x="1292225" y="52387"/>
                </a:cubicBezTo>
                <a:cubicBezTo>
                  <a:pt x="1192213" y="0"/>
                  <a:pt x="860425" y="34925"/>
                  <a:pt x="768350" y="33337"/>
                </a:cubicBezTo>
                <a:cubicBezTo>
                  <a:pt x="676275" y="31750"/>
                  <a:pt x="746125" y="42862"/>
                  <a:pt x="739775" y="42862"/>
                </a:cubicBezTo>
                <a:cubicBezTo>
                  <a:pt x="733425" y="42862"/>
                  <a:pt x="768350" y="15875"/>
                  <a:pt x="692150" y="23812"/>
                </a:cubicBezTo>
                <a:close/>
              </a:path>
            </a:pathLst>
          </a:custGeom>
          <a:noFill/>
          <a:ln w="50800" cap="flat" cmpd="sng">
            <a:solidFill>
              <a:srgbClr val="FF0000"/>
            </a:solidFill>
            <a:prstDash val="solid"/>
            <a:bevel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"/>
          <p:cNvSpPr txBox="1"/>
          <p:nvPr/>
        </p:nvSpPr>
        <p:spPr>
          <a:xfrm>
            <a:off x="0" y="1171575"/>
            <a:ext cx="3308350" cy="28575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88" name="Google Shape;188;p5"/>
          <p:cNvSpPr txBox="1"/>
          <p:nvPr/>
        </p:nvSpPr>
        <p:spPr>
          <a:xfrm>
            <a:off x="3175" y="1123950"/>
            <a:ext cx="2000250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189" name="Google Shape;189;p5"/>
          <p:cNvSpPr txBox="1"/>
          <p:nvPr/>
        </p:nvSpPr>
        <p:spPr>
          <a:xfrm>
            <a:off x="703262" y="1123950"/>
            <a:ext cx="2663825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algun Gothic"/>
              <a:buNone/>
            </a:pPr>
            <a:r>
              <a:rPr lang="en-US" sz="1500" b="0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디자인의 설계</a:t>
            </a:r>
            <a:endParaRPr/>
          </a:p>
        </p:txBody>
      </p:sp>
      <p:sp>
        <p:nvSpPr>
          <p:cNvPr id="190" name="Google Shape;190;p5"/>
          <p:cNvSpPr txBox="1"/>
          <p:nvPr/>
        </p:nvSpPr>
        <p:spPr>
          <a:xfrm>
            <a:off x="955675" y="1500187"/>
            <a:ext cx="421163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2-1. UI/레이아웃 스타일 – </a:t>
            </a:r>
            <a:r>
              <a:rPr lang="en-US" sz="1300" b="1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Type A</a:t>
            </a:r>
            <a:endParaRPr/>
          </a:p>
        </p:txBody>
      </p:sp>
      <p:sp>
        <p:nvSpPr>
          <p:cNvPr id="191" name="Google Shape;191;p5"/>
          <p:cNvSpPr txBox="1"/>
          <p:nvPr/>
        </p:nvSpPr>
        <p:spPr>
          <a:xfrm>
            <a:off x="950912" y="5000625"/>
            <a:ext cx="4103687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Type A </a:t>
            </a:r>
            <a:r>
              <a:rPr lang="en-US" sz="1200" b="1" i="0" u="none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– 비주얼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otum"/>
              <a:buNone/>
            </a:pPr>
            <a:r>
              <a:rPr lang="en-US" sz="1000" b="0" i="0" u="none">
                <a:solidFill>
                  <a:schemeClr val="dk1"/>
                </a:solidFill>
                <a:latin typeface="Dotum"/>
                <a:ea typeface="Dotum"/>
                <a:cs typeface="Dotum"/>
                <a:sym typeface="Dotum"/>
              </a:rPr>
              <a:t>각 사이트의 특성을 직관적으로 나타낼 수 있는 요소의 사용이 가능하여 이용자들에게 보다 편리하게 각 사이트를 이용할 수 있도록 서비스 할 수 있다. 마사회의 특징 및 장점을 대표하는 비주얼을 사용하여 구성한다.</a:t>
            </a:r>
            <a:endParaRPr/>
          </a:p>
        </p:txBody>
      </p:sp>
      <p:pic>
        <p:nvPicPr>
          <p:cNvPr id="192" name="Google Shape;192;p5" descr="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79475" y="2071687"/>
            <a:ext cx="3773487" cy="27860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" name="Google Shape;193;p5"/>
          <p:cNvGrpSpPr/>
          <p:nvPr/>
        </p:nvGrpSpPr>
        <p:grpSpPr>
          <a:xfrm>
            <a:off x="1951037" y="2786062"/>
            <a:ext cx="1600200" cy="1123950"/>
            <a:chOff x="2309000" y="3214686"/>
            <a:chExt cx="1600200" cy="1123953"/>
          </a:xfrm>
        </p:grpSpPr>
        <p:cxnSp>
          <p:nvCxnSpPr>
            <p:cNvPr id="194" name="Google Shape;194;p5"/>
            <p:cNvCxnSpPr/>
            <p:nvPr/>
          </p:nvCxnSpPr>
          <p:spPr>
            <a:xfrm rot="10800000">
              <a:off x="3161474" y="3214686"/>
              <a:ext cx="14274" cy="79057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195" name="Google Shape;195;p5"/>
            <p:cNvCxnSpPr/>
            <p:nvPr/>
          </p:nvCxnSpPr>
          <p:spPr>
            <a:xfrm>
              <a:off x="3375800" y="4338639"/>
              <a:ext cx="533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196" name="Google Shape;196;p5"/>
            <p:cNvCxnSpPr/>
            <p:nvPr/>
          </p:nvCxnSpPr>
          <p:spPr>
            <a:xfrm rot="10800000">
              <a:off x="2309000" y="4338639"/>
              <a:ext cx="6096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grpSp>
          <p:nvGrpSpPr>
            <p:cNvPr id="197" name="Google Shape;197;p5"/>
            <p:cNvGrpSpPr/>
            <p:nvPr/>
          </p:nvGrpSpPr>
          <p:grpSpPr>
            <a:xfrm rot="10800000">
              <a:off x="2385200" y="3643314"/>
              <a:ext cx="1524000" cy="533400"/>
              <a:chOff x="2319326" y="3071810"/>
              <a:chExt cx="1524000" cy="533400"/>
            </a:xfrm>
          </p:grpSpPr>
          <p:cxnSp>
            <p:nvCxnSpPr>
              <p:cNvPr id="198" name="Google Shape;198;p5"/>
              <p:cNvCxnSpPr/>
              <p:nvPr/>
            </p:nvCxnSpPr>
            <p:spPr>
              <a:xfrm>
                <a:off x="3309926" y="3071810"/>
                <a:ext cx="533400" cy="533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  <p:cxnSp>
            <p:nvCxnSpPr>
              <p:cNvPr id="199" name="Google Shape;199;p5"/>
              <p:cNvCxnSpPr/>
              <p:nvPr/>
            </p:nvCxnSpPr>
            <p:spPr>
              <a:xfrm flipH="1">
                <a:off x="2319326" y="3071810"/>
                <a:ext cx="533400" cy="5334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</p:grpSp>
      </p:grpSp>
      <p:pic>
        <p:nvPicPr>
          <p:cNvPr id="200" name="Google Shape;200;p5"/>
          <p:cNvPicPr preferRelativeResize="0"/>
          <p:nvPr/>
        </p:nvPicPr>
        <p:blipFill rotWithShape="1">
          <a:blip r:embed="rId4">
            <a:alphaModFix/>
          </a:blip>
          <a:srcRect l="6317" t="12478" r="7453" b="7293"/>
          <a:stretch/>
        </p:blipFill>
        <p:spPr>
          <a:xfrm>
            <a:off x="5310187" y="1285875"/>
            <a:ext cx="249237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5"/>
          <p:cNvPicPr preferRelativeResize="0"/>
          <p:nvPr/>
        </p:nvPicPr>
        <p:blipFill rotWithShape="1">
          <a:blip r:embed="rId5">
            <a:alphaModFix/>
          </a:blip>
          <a:srcRect l="17475" t="21748" r="20387" b="11454"/>
          <a:stretch/>
        </p:blipFill>
        <p:spPr>
          <a:xfrm>
            <a:off x="6989762" y="2643187"/>
            <a:ext cx="2551112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5"/>
          <p:cNvPicPr preferRelativeResize="0"/>
          <p:nvPr/>
        </p:nvPicPr>
        <p:blipFill rotWithShape="1">
          <a:blip r:embed="rId6">
            <a:alphaModFix/>
          </a:blip>
          <a:srcRect l="15789" t="21403" r="19296" b="2806"/>
          <a:stretch/>
        </p:blipFill>
        <p:spPr>
          <a:xfrm>
            <a:off x="6310312" y="4500562"/>
            <a:ext cx="2303462" cy="1681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"/>
          <p:cNvSpPr txBox="1"/>
          <p:nvPr/>
        </p:nvSpPr>
        <p:spPr>
          <a:xfrm>
            <a:off x="0" y="1171575"/>
            <a:ext cx="3308350" cy="28575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08" name="Google Shape;208;p6"/>
          <p:cNvSpPr txBox="1"/>
          <p:nvPr/>
        </p:nvSpPr>
        <p:spPr>
          <a:xfrm>
            <a:off x="3175" y="1123950"/>
            <a:ext cx="2000250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09" name="Google Shape;209;p6"/>
          <p:cNvSpPr txBox="1"/>
          <p:nvPr/>
        </p:nvSpPr>
        <p:spPr>
          <a:xfrm>
            <a:off x="703262" y="1123950"/>
            <a:ext cx="2663825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algun Gothic"/>
              <a:buNone/>
            </a:pPr>
            <a:r>
              <a:rPr lang="en-US" sz="1500" b="0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디자인의 설계</a:t>
            </a:r>
            <a:endParaRPr/>
          </a:p>
        </p:txBody>
      </p:sp>
      <p:sp>
        <p:nvSpPr>
          <p:cNvPr id="210" name="Google Shape;210;p6"/>
          <p:cNvSpPr txBox="1"/>
          <p:nvPr/>
        </p:nvSpPr>
        <p:spPr>
          <a:xfrm>
            <a:off x="955675" y="1500187"/>
            <a:ext cx="29241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2-1. UI/레이아웃 스타일 – </a:t>
            </a:r>
            <a:r>
              <a:rPr lang="en-US" sz="1300" b="1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Type B</a:t>
            </a:r>
            <a:endParaRPr/>
          </a:p>
        </p:txBody>
      </p:sp>
      <p:pic>
        <p:nvPicPr>
          <p:cNvPr id="211" name="Google Shape;211;p6" descr="02.jpg"/>
          <p:cNvPicPr preferRelativeResize="0"/>
          <p:nvPr/>
        </p:nvPicPr>
        <p:blipFill rotWithShape="1">
          <a:blip r:embed="rId3">
            <a:alphaModFix/>
          </a:blip>
          <a:srcRect t="10255"/>
          <a:stretch/>
        </p:blipFill>
        <p:spPr>
          <a:xfrm>
            <a:off x="879475" y="2376487"/>
            <a:ext cx="3773487" cy="25003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Google Shape;212;p6"/>
          <p:cNvCxnSpPr/>
          <p:nvPr/>
        </p:nvCxnSpPr>
        <p:spPr>
          <a:xfrm>
            <a:off x="2751137" y="2562225"/>
            <a:ext cx="0" cy="762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13" name="Google Shape;213;p6"/>
          <p:cNvCxnSpPr/>
          <p:nvPr/>
        </p:nvCxnSpPr>
        <p:spPr>
          <a:xfrm flipH="1">
            <a:off x="1760537" y="3705225"/>
            <a:ext cx="609600" cy="5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214" name="Google Shape;214;p6"/>
          <p:cNvCxnSpPr/>
          <p:nvPr/>
        </p:nvCxnSpPr>
        <p:spPr>
          <a:xfrm>
            <a:off x="3055937" y="3705225"/>
            <a:ext cx="609600" cy="53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15" name="Google Shape;215;p6"/>
          <p:cNvSpPr txBox="1"/>
          <p:nvPr/>
        </p:nvSpPr>
        <p:spPr>
          <a:xfrm>
            <a:off x="950912" y="5000625"/>
            <a:ext cx="3889375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Type B </a:t>
            </a:r>
            <a:r>
              <a:rPr lang="en-US" sz="1200" b="1" i="0" u="none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– 비주얼+컨텐츠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otum"/>
              <a:buNone/>
            </a:pPr>
            <a:r>
              <a:rPr lang="en-US" sz="1000" b="0" i="0" u="none">
                <a:solidFill>
                  <a:schemeClr val="dk1"/>
                </a:solidFill>
                <a:latin typeface="Dotum"/>
                <a:ea typeface="Dotum"/>
                <a:cs typeface="Dotum"/>
                <a:sym typeface="Dotum"/>
              </a:rPr>
              <a:t>정보전달을 보다 명확하고 효율적으로 하기 위해 최적화된 UI와 비주얼과 컨텐츠의 적절한 화면구성을 제공하여 사이트를 방문하는 다양한 이용자들의 편의성과 접근성을 극대화한다.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ulim"/>
              <a:buNone/>
            </a:pPr>
            <a:endParaRPr sz="1000" b="0" i="0" u="none">
              <a:solidFill>
                <a:schemeClr val="dk1"/>
              </a:solidFill>
              <a:latin typeface="Dotum"/>
              <a:ea typeface="Dotum"/>
              <a:cs typeface="Dotum"/>
              <a:sym typeface="Dot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otum"/>
              <a:buNone/>
            </a:pPr>
            <a:r>
              <a:rPr lang="en-US" sz="1000" b="0" i="0" u="none">
                <a:solidFill>
                  <a:schemeClr val="dk1"/>
                </a:solidFill>
                <a:latin typeface="Dotum"/>
                <a:ea typeface="Dotum"/>
                <a:cs typeface="Dotum"/>
                <a:sym typeface="Dotum"/>
              </a:rPr>
              <a:t>밝은 분위기의 이미지와 일러스트를 사용하여 활기 넘치고 경쾌하게 표현한다.</a:t>
            </a:r>
            <a:endParaRPr/>
          </a:p>
        </p:txBody>
      </p:sp>
      <p:pic>
        <p:nvPicPr>
          <p:cNvPr id="216" name="Google Shape;216;p6" descr="01.jpg"/>
          <p:cNvPicPr preferRelativeResize="0"/>
          <p:nvPr/>
        </p:nvPicPr>
        <p:blipFill rotWithShape="1">
          <a:blip r:embed="rId4">
            <a:alphaModFix/>
          </a:blip>
          <a:srcRect r="82962" b="89744"/>
          <a:stretch/>
        </p:blipFill>
        <p:spPr>
          <a:xfrm>
            <a:off x="2441575" y="2071687"/>
            <a:ext cx="642937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6"/>
          <p:cNvPicPr preferRelativeResize="0"/>
          <p:nvPr/>
        </p:nvPicPr>
        <p:blipFill rotWithShape="1">
          <a:blip r:embed="rId5">
            <a:alphaModFix/>
          </a:blip>
          <a:srcRect t="14814" r="37036" b="15552"/>
          <a:stretch/>
        </p:blipFill>
        <p:spPr>
          <a:xfrm>
            <a:off x="7167562" y="2786062"/>
            <a:ext cx="2357437" cy="1628775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18" name="Google Shape;218;p6"/>
          <p:cNvPicPr preferRelativeResize="0"/>
          <p:nvPr/>
        </p:nvPicPr>
        <p:blipFill rotWithShape="1">
          <a:blip r:embed="rId6">
            <a:alphaModFix/>
          </a:blip>
          <a:srcRect l="17164" t="15222" r="19401" b="15521"/>
          <a:stretch/>
        </p:blipFill>
        <p:spPr>
          <a:xfrm>
            <a:off x="5381625" y="1571625"/>
            <a:ext cx="2301875" cy="1571625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19" name="Google Shape;219;p6"/>
          <p:cNvPicPr preferRelativeResize="0"/>
          <p:nvPr/>
        </p:nvPicPr>
        <p:blipFill rotWithShape="1">
          <a:blip r:embed="rId7">
            <a:alphaModFix/>
          </a:blip>
          <a:srcRect l="9011" t="12480" r="10148" b="7291"/>
          <a:stretch/>
        </p:blipFill>
        <p:spPr>
          <a:xfrm>
            <a:off x="6096000" y="4572000"/>
            <a:ext cx="2214562" cy="1624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"/>
          <p:cNvSpPr txBox="1"/>
          <p:nvPr/>
        </p:nvSpPr>
        <p:spPr>
          <a:xfrm>
            <a:off x="0" y="1171575"/>
            <a:ext cx="3308350" cy="28575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25" name="Google Shape;225;p7"/>
          <p:cNvSpPr txBox="1"/>
          <p:nvPr/>
        </p:nvSpPr>
        <p:spPr>
          <a:xfrm>
            <a:off x="3175" y="1123950"/>
            <a:ext cx="2000250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703262" y="1123950"/>
            <a:ext cx="2663825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algun Gothic"/>
              <a:buNone/>
            </a:pPr>
            <a:r>
              <a:rPr lang="en-US" sz="1500" b="0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디자인의 설계</a:t>
            </a:r>
            <a:endParaRPr/>
          </a:p>
        </p:txBody>
      </p:sp>
      <p:sp>
        <p:nvSpPr>
          <p:cNvPr id="227" name="Google Shape;227;p7"/>
          <p:cNvSpPr txBox="1"/>
          <p:nvPr/>
        </p:nvSpPr>
        <p:spPr>
          <a:xfrm>
            <a:off x="955675" y="1500187"/>
            <a:ext cx="29241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2-1. UI/레이아웃 스타일 – </a:t>
            </a:r>
            <a:r>
              <a:rPr lang="en-US" sz="1300" b="1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Type C</a:t>
            </a:r>
            <a:endParaRPr/>
          </a:p>
        </p:txBody>
      </p:sp>
      <p:pic>
        <p:nvPicPr>
          <p:cNvPr id="228" name="Google Shape;228;p7" descr="01.jpg"/>
          <p:cNvPicPr preferRelativeResize="0"/>
          <p:nvPr/>
        </p:nvPicPr>
        <p:blipFill rotWithShape="1">
          <a:blip r:embed="rId3">
            <a:alphaModFix/>
          </a:blip>
          <a:srcRect t="10255"/>
          <a:stretch/>
        </p:blipFill>
        <p:spPr>
          <a:xfrm>
            <a:off x="879475" y="2376487"/>
            <a:ext cx="3773487" cy="25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7" descr="01.jpg"/>
          <p:cNvPicPr preferRelativeResize="0"/>
          <p:nvPr/>
        </p:nvPicPr>
        <p:blipFill rotWithShape="1">
          <a:blip r:embed="rId3">
            <a:alphaModFix/>
          </a:blip>
          <a:srcRect r="82962" b="89744"/>
          <a:stretch/>
        </p:blipFill>
        <p:spPr>
          <a:xfrm>
            <a:off x="2441575" y="2071687"/>
            <a:ext cx="642937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7"/>
          <p:cNvSpPr txBox="1"/>
          <p:nvPr/>
        </p:nvSpPr>
        <p:spPr>
          <a:xfrm>
            <a:off x="950912" y="5000625"/>
            <a:ext cx="388937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Type C </a:t>
            </a:r>
            <a:r>
              <a:rPr lang="en-US" sz="1200" b="1" i="0" u="none">
                <a:solidFill>
                  <a:srgbClr val="FF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– 컨텐츠의 확장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otum"/>
              <a:buNone/>
            </a:pPr>
            <a:r>
              <a:rPr lang="en-US" sz="1000" b="0" i="0" u="none">
                <a:solidFill>
                  <a:schemeClr val="dk1"/>
                </a:solidFill>
                <a:latin typeface="Dotum"/>
                <a:ea typeface="Dotum"/>
                <a:cs typeface="Dotum"/>
                <a:sym typeface="Dotum"/>
              </a:rPr>
              <a:t>기업정보, 공원정보, 경마정보 등의 다양한 컨텐츠를 레이아웃 영역의 확장과 변형을 통해 적절한 컨텐츠의 내용을 보여주도록 활용한다.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0" i="0" u="none">
              <a:solidFill>
                <a:schemeClr val="dk1"/>
              </a:solidFill>
              <a:latin typeface="Dotum"/>
              <a:ea typeface="Dotum"/>
              <a:cs typeface="Dotum"/>
              <a:sym typeface="Dotum"/>
            </a:endParaRPr>
          </a:p>
        </p:txBody>
      </p:sp>
      <p:grpSp>
        <p:nvGrpSpPr>
          <p:cNvPr id="231" name="Google Shape;231;p7"/>
          <p:cNvGrpSpPr/>
          <p:nvPr/>
        </p:nvGrpSpPr>
        <p:grpSpPr>
          <a:xfrm>
            <a:off x="4713287" y="2395537"/>
            <a:ext cx="644525" cy="390525"/>
            <a:chOff x="4809330" y="2395530"/>
            <a:chExt cx="642942" cy="390528"/>
          </a:xfrm>
        </p:grpSpPr>
        <p:sp>
          <p:nvSpPr>
            <p:cNvPr id="232" name="Google Shape;232;p7"/>
            <p:cNvSpPr txBox="1"/>
            <p:nvPr/>
          </p:nvSpPr>
          <p:spPr>
            <a:xfrm>
              <a:off x="4809330" y="2395530"/>
              <a:ext cx="142524" cy="390528"/>
            </a:xfrm>
            <a:prstGeom prst="rect">
              <a:avLst/>
            </a:prstGeom>
            <a:solidFill>
              <a:srgbClr val="FFCC66"/>
            </a:solidFill>
            <a:ln w="9525" cap="flat" cmpd="sng">
              <a:solidFill>
                <a:srgbClr val="A6A6A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233" name="Google Shape;233;p7"/>
            <p:cNvSpPr txBox="1"/>
            <p:nvPr/>
          </p:nvSpPr>
          <p:spPr>
            <a:xfrm>
              <a:off x="4985109" y="2395530"/>
              <a:ext cx="467163" cy="390528"/>
            </a:xfrm>
            <a:prstGeom prst="rect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grpSp>
        <p:nvGrpSpPr>
          <p:cNvPr id="234" name="Google Shape;234;p7"/>
          <p:cNvGrpSpPr/>
          <p:nvPr/>
        </p:nvGrpSpPr>
        <p:grpSpPr>
          <a:xfrm rot="10800000">
            <a:off x="4710112" y="2957512"/>
            <a:ext cx="646112" cy="390525"/>
            <a:chOff x="4810914" y="2395530"/>
            <a:chExt cx="644525" cy="390528"/>
          </a:xfrm>
        </p:grpSpPr>
        <p:sp>
          <p:nvSpPr>
            <p:cNvPr id="235" name="Google Shape;235;p7"/>
            <p:cNvSpPr txBox="1"/>
            <p:nvPr/>
          </p:nvSpPr>
          <p:spPr>
            <a:xfrm>
              <a:off x="4810914" y="2395530"/>
              <a:ext cx="142524" cy="390528"/>
            </a:xfrm>
            <a:prstGeom prst="rect">
              <a:avLst/>
            </a:prstGeom>
            <a:solidFill>
              <a:srgbClr val="FFCC66"/>
            </a:solidFill>
            <a:ln w="9525" cap="flat" cmpd="sng">
              <a:solidFill>
                <a:srgbClr val="A6A6A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236" name="Google Shape;236;p7"/>
            <p:cNvSpPr txBox="1"/>
            <p:nvPr/>
          </p:nvSpPr>
          <p:spPr>
            <a:xfrm>
              <a:off x="4988277" y="2395530"/>
              <a:ext cx="467162" cy="390528"/>
            </a:xfrm>
            <a:prstGeom prst="rect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grpSp>
        <p:nvGrpSpPr>
          <p:cNvPr id="237" name="Google Shape;237;p7"/>
          <p:cNvGrpSpPr/>
          <p:nvPr/>
        </p:nvGrpSpPr>
        <p:grpSpPr>
          <a:xfrm>
            <a:off x="4713287" y="3519487"/>
            <a:ext cx="644525" cy="371475"/>
            <a:chOff x="4809330" y="3324224"/>
            <a:chExt cx="642942" cy="371478"/>
          </a:xfrm>
        </p:grpSpPr>
        <p:sp>
          <p:nvSpPr>
            <p:cNvPr id="238" name="Google Shape;238;p7"/>
            <p:cNvSpPr txBox="1"/>
            <p:nvPr/>
          </p:nvSpPr>
          <p:spPr>
            <a:xfrm>
              <a:off x="4809330" y="3324224"/>
              <a:ext cx="642942" cy="247652"/>
            </a:xfrm>
            <a:prstGeom prst="rect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239" name="Google Shape;239;p7"/>
            <p:cNvSpPr txBox="1"/>
            <p:nvPr/>
          </p:nvSpPr>
          <p:spPr>
            <a:xfrm>
              <a:off x="4809330" y="3595688"/>
              <a:ext cx="642942" cy="100014"/>
            </a:xfrm>
            <a:prstGeom prst="rect">
              <a:avLst/>
            </a:prstGeom>
            <a:solidFill>
              <a:srgbClr val="FFCC66"/>
            </a:solidFill>
            <a:ln w="9525" cap="flat" cmpd="sng">
              <a:solidFill>
                <a:srgbClr val="A6A6A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grpSp>
        <p:nvGrpSpPr>
          <p:cNvPr id="240" name="Google Shape;240;p7"/>
          <p:cNvGrpSpPr/>
          <p:nvPr/>
        </p:nvGrpSpPr>
        <p:grpSpPr>
          <a:xfrm rot="10800000">
            <a:off x="4711699" y="4075113"/>
            <a:ext cx="644525" cy="373062"/>
            <a:chOff x="4810914" y="3324224"/>
            <a:chExt cx="642942" cy="373065"/>
          </a:xfrm>
        </p:grpSpPr>
        <p:sp>
          <p:nvSpPr>
            <p:cNvPr id="241" name="Google Shape;241;p7"/>
            <p:cNvSpPr txBox="1"/>
            <p:nvPr/>
          </p:nvSpPr>
          <p:spPr>
            <a:xfrm>
              <a:off x="4810914" y="3324224"/>
              <a:ext cx="642942" cy="247652"/>
            </a:xfrm>
            <a:prstGeom prst="rect">
              <a:avLst/>
            </a:prstGeom>
            <a:noFill/>
            <a:ln w="9525" cap="flat" cmpd="sng">
              <a:solidFill>
                <a:srgbClr val="A6A6A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  <p:sp>
          <p:nvSpPr>
            <p:cNvPr id="242" name="Google Shape;242;p7"/>
            <p:cNvSpPr txBox="1"/>
            <p:nvPr/>
          </p:nvSpPr>
          <p:spPr>
            <a:xfrm>
              <a:off x="4810914" y="3597276"/>
              <a:ext cx="642942" cy="100013"/>
            </a:xfrm>
            <a:prstGeom prst="rect">
              <a:avLst/>
            </a:prstGeom>
            <a:solidFill>
              <a:srgbClr val="FFCC66"/>
            </a:solidFill>
            <a:ln w="9525" cap="flat" cmpd="sng">
              <a:solidFill>
                <a:srgbClr val="A6A6A6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Gulim"/>
                <a:ea typeface="Gulim"/>
                <a:cs typeface="Gulim"/>
                <a:sym typeface="Gulim"/>
              </a:endParaRPr>
            </a:p>
          </p:txBody>
        </p:sp>
      </p:grpSp>
      <p:pic>
        <p:nvPicPr>
          <p:cNvPr id="243" name="Google Shape;243;p7"/>
          <p:cNvPicPr preferRelativeResize="0"/>
          <p:nvPr/>
        </p:nvPicPr>
        <p:blipFill rotWithShape="1">
          <a:blip r:embed="rId4">
            <a:alphaModFix/>
          </a:blip>
          <a:srcRect t="14634" r="40547" b="19508"/>
          <a:stretch/>
        </p:blipFill>
        <p:spPr>
          <a:xfrm>
            <a:off x="6524625" y="4643437"/>
            <a:ext cx="2357437" cy="163195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5">
            <a:alphaModFix/>
          </a:blip>
          <a:srcRect l="18823" t="20706" r="21174" b="3998"/>
          <a:stretch/>
        </p:blipFill>
        <p:spPr>
          <a:xfrm>
            <a:off x="5738812" y="1428750"/>
            <a:ext cx="2143125" cy="1681162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6">
            <a:alphaModFix/>
          </a:blip>
          <a:srcRect b="43620"/>
          <a:stretch/>
        </p:blipFill>
        <p:spPr>
          <a:xfrm>
            <a:off x="7167562" y="2790825"/>
            <a:ext cx="2286000" cy="1709737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"/>
          <p:cNvSpPr txBox="1"/>
          <p:nvPr/>
        </p:nvSpPr>
        <p:spPr>
          <a:xfrm>
            <a:off x="0" y="1171575"/>
            <a:ext cx="3308350" cy="28575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51" name="Google Shape;251;p8"/>
          <p:cNvSpPr txBox="1"/>
          <p:nvPr/>
        </p:nvSpPr>
        <p:spPr>
          <a:xfrm>
            <a:off x="3175" y="1123950"/>
            <a:ext cx="2000250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52" name="Google Shape;252;p8"/>
          <p:cNvSpPr txBox="1"/>
          <p:nvPr/>
        </p:nvSpPr>
        <p:spPr>
          <a:xfrm>
            <a:off x="703262" y="1123950"/>
            <a:ext cx="2663825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algun Gothic"/>
              <a:buNone/>
            </a:pPr>
            <a:r>
              <a:rPr lang="en-US" sz="1500" b="0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디자인의 설계</a:t>
            </a:r>
            <a:endParaRPr/>
          </a:p>
        </p:txBody>
      </p:sp>
      <p:sp>
        <p:nvSpPr>
          <p:cNvPr id="253" name="Google Shape;253;p8"/>
          <p:cNvSpPr txBox="1"/>
          <p:nvPr/>
        </p:nvSpPr>
        <p:spPr>
          <a:xfrm>
            <a:off x="955675" y="1500187"/>
            <a:ext cx="29241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2-2. 메인 비주얼 스타일</a:t>
            </a:r>
            <a:endParaRPr/>
          </a:p>
        </p:txBody>
      </p:sp>
      <p:pic>
        <p:nvPicPr>
          <p:cNvPr id="254" name="Google Shape;254;p8"/>
          <p:cNvPicPr preferRelativeResize="0"/>
          <p:nvPr/>
        </p:nvPicPr>
        <p:blipFill rotWithShape="1">
          <a:blip r:embed="rId3">
            <a:alphaModFix/>
          </a:blip>
          <a:srcRect l="30197" t="36665" r="29176" b="26666"/>
          <a:stretch/>
        </p:blipFill>
        <p:spPr>
          <a:xfrm>
            <a:off x="4665662" y="2919412"/>
            <a:ext cx="2787650" cy="15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8"/>
          <p:cNvPicPr preferRelativeResize="0"/>
          <p:nvPr/>
        </p:nvPicPr>
        <p:blipFill rotWithShape="1">
          <a:blip r:embed="rId4">
            <a:alphaModFix/>
          </a:blip>
          <a:srcRect l="58424" t="29088" r="25781" b="52714"/>
          <a:stretch/>
        </p:blipFill>
        <p:spPr>
          <a:xfrm>
            <a:off x="1022350" y="2919412"/>
            <a:ext cx="1785937" cy="128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8"/>
          <p:cNvPicPr preferRelativeResize="0"/>
          <p:nvPr/>
        </p:nvPicPr>
        <p:blipFill rotWithShape="1">
          <a:blip r:embed="rId5">
            <a:alphaModFix/>
          </a:blip>
          <a:srcRect l="51528" t="29942" r="21765" b="16679"/>
          <a:stretch/>
        </p:blipFill>
        <p:spPr>
          <a:xfrm>
            <a:off x="3022600" y="2919412"/>
            <a:ext cx="1430337" cy="1785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8"/>
          <p:cNvPicPr preferRelativeResize="0"/>
          <p:nvPr/>
        </p:nvPicPr>
        <p:blipFill rotWithShape="1">
          <a:blip r:embed="rId6">
            <a:alphaModFix/>
          </a:blip>
          <a:srcRect l="11305" t="29217" r="31302" b="31825"/>
          <a:stretch/>
        </p:blipFill>
        <p:spPr>
          <a:xfrm>
            <a:off x="950912" y="4991100"/>
            <a:ext cx="2714625" cy="1150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8"/>
          <p:cNvPicPr preferRelativeResize="0"/>
          <p:nvPr/>
        </p:nvPicPr>
        <p:blipFill rotWithShape="1">
          <a:blip r:embed="rId7">
            <a:alphaModFix/>
          </a:blip>
          <a:srcRect l="30804" t="31428" r="31106" b="34284"/>
          <a:stretch/>
        </p:blipFill>
        <p:spPr>
          <a:xfrm>
            <a:off x="3808412" y="4991100"/>
            <a:ext cx="2430462" cy="136683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8"/>
          <p:cNvSpPr txBox="1"/>
          <p:nvPr/>
        </p:nvSpPr>
        <p:spPr>
          <a:xfrm>
            <a:off x="955675" y="2286000"/>
            <a:ext cx="4497387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lang="en-US" sz="1300" b="1" i="0" u="non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감동과 이야기, 그리고 말이 함께하는 공간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9"/>
          <p:cNvSpPr txBox="1"/>
          <p:nvPr/>
        </p:nvSpPr>
        <p:spPr>
          <a:xfrm>
            <a:off x="0" y="1171575"/>
            <a:ext cx="3308350" cy="28575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65" name="Google Shape;265;p9"/>
          <p:cNvSpPr txBox="1"/>
          <p:nvPr/>
        </p:nvSpPr>
        <p:spPr>
          <a:xfrm>
            <a:off x="3175" y="1123950"/>
            <a:ext cx="2000250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66" name="Google Shape;266;p9"/>
          <p:cNvSpPr txBox="1"/>
          <p:nvPr/>
        </p:nvSpPr>
        <p:spPr>
          <a:xfrm>
            <a:off x="703262" y="1123950"/>
            <a:ext cx="2663825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algun Gothic"/>
              <a:buNone/>
            </a:pPr>
            <a:r>
              <a:rPr lang="en-US" sz="1500" b="0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디자인의 설계</a:t>
            </a:r>
            <a:endParaRPr/>
          </a:p>
        </p:txBody>
      </p:sp>
      <p:sp>
        <p:nvSpPr>
          <p:cNvPr id="267" name="Google Shape;267;p9"/>
          <p:cNvSpPr txBox="1"/>
          <p:nvPr/>
        </p:nvSpPr>
        <p:spPr>
          <a:xfrm>
            <a:off x="955675" y="1500187"/>
            <a:ext cx="29241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2-3. 보조이미지/아이콘 스타일</a:t>
            </a:r>
            <a:endParaRPr/>
          </a:p>
        </p:txBody>
      </p:sp>
      <p:pic>
        <p:nvPicPr>
          <p:cNvPr id="268" name="Google Shape;268;p9"/>
          <p:cNvPicPr preferRelativeResize="0"/>
          <p:nvPr/>
        </p:nvPicPr>
        <p:blipFill rotWithShape="1">
          <a:blip r:embed="rId3">
            <a:alphaModFix/>
          </a:blip>
          <a:srcRect l="19340" t="46429" r="20836" b="35713"/>
          <a:stretch/>
        </p:blipFill>
        <p:spPr>
          <a:xfrm>
            <a:off x="665162" y="2071687"/>
            <a:ext cx="6788150" cy="126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9"/>
          <p:cNvPicPr preferRelativeResize="0"/>
          <p:nvPr/>
        </p:nvPicPr>
        <p:blipFill rotWithShape="1">
          <a:blip r:embed="rId4">
            <a:alphaModFix/>
          </a:blip>
          <a:srcRect l="19642" t="67857" r="38839" b="24283"/>
          <a:stretch/>
        </p:blipFill>
        <p:spPr>
          <a:xfrm>
            <a:off x="736600" y="3357562"/>
            <a:ext cx="6645275" cy="785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"/>
          <p:cNvSpPr txBox="1"/>
          <p:nvPr/>
        </p:nvSpPr>
        <p:spPr>
          <a:xfrm>
            <a:off x="0" y="1171575"/>
            <a:ext cx="3308350" cy="28575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75" name="Google Shape;275;p10"/>
          <p:cNvSpPr txBox="1"/>
          <p:nvPr/>
        </p:nvSpPr>
        <p:spPr>
          <a:xfrm>
            <a:off x="3175" y="1123950"/>
            <a:ext cx="2000250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76" name="Google Shape;276;p10"/>
          <p:cNvSpPr txBox="1"/>
          <p:nvPr/>
        </p:nvSpPr>
        <p:spPr>
          <a:xfrm>
            <a:off x="703262" y="1123950"/>
            <a:ext cx="2663825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algun Gothic"/>
              <a:buNone/>
            </a:pPr>
            <a:r>
              <a:rPr lang="en-US" sz="1500" b="0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참고 부문 대표 사이트</a:t>
            </a:r>
            <a:endParaRPr/>
          </a:p>
        </p:txBody>
      </p:sp>
      <p:sp>
        <p:nvSpPr>
          <p:cNvPr id="277" name="Google Shape;277;p10"/>
          <p:cNvSpPr txBox="1"/>
          <p:nvPr/>
        </p:nvSpPr>
        <p:spPr>
          <a:xfrm>
            <a:off x="955675" y="1500187"/>
            <a:ext cx="385286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3-1. 공공/교육 부문 – 정부기관, 공공기관</a:t>
            </a:r>
            <a:endParaRPr/>
          </a:p>
        </p:txBody>
      </p:sp>
      <p:pic>
        <p:nvPicPr>
          <p:cNvPr id="278" name="Google Shape;278;p10"/>
          <p:cNvPicPr preferRelativeResize="0"/>
          <p:nvPr/>
        </p:nvPicPr>
        <p:blipFill rotWithShape="1">
          <a:blip r:embed="rId3">
            <a:alphaModFix/>
          </a:blip>
          <a:srcRect l="7408" r="7934"/>
          <a:stretch/>
        </p:blipFill>
        <p:spPr>
          <a:xfrm>
            <a:off x="1022350" y="2071687"/>
            <a:ext cx="3895725" cy="335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0"/>
          <p:cNvPicPr preferRelativeResize="0"/>
          <p:nvPr/>
        </p:nvPicPr>
        <p:blipFill rotWithShape="1">
          <a:blip r:embed="rId4">
            <a:alphaModFix/>
          </a:blip>
          <a:srcRect r="37745"/>
          <a:stretch/>
        </p:blipFill>
        <p:spPr>
          <a:xfrm>
            <a:off x="5238750" y="2076450"/>
            <a:ext cx="3811587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"/>
          <p:cNvSpPr txBox="1"/>
          <p:nvPr/>
        </p:nvSpPr>
        <p:spPr>
          <a:xfrm>
            <a:off x="0" y="1171575"/>
            <a:ext cx="3308350" cy="28575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85" name="Google Shape;285;p11"/>
          <p:cNvSpPr txBox="1"/>
          <p:nvPr/>
        </p:nvSpPr>
        <p:spPr>
          <a:xfrm>
            <a:off x="3175" y="1123950"/>
            <a:ext cx="2000250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86" name="Google Shape;286;p11"/>
          <p:cNvSpPr txBox="1"/>
          <p:nvPr/>
        </p:nvSpPr>
        <p:spPr>
          <a:xfrm>
            <a:off x="703262" y="1123950"/>
            <a:ext cx="2663825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algun Gothic"/>
              <a:buNone/>
            </a:pPr>
            <a:r>
              <a:rPr lang="en-US" sz="1500" b="0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참고 부문 대표 사이트</a:t>
            </a:r>
            <a:endParaRPr/>
          </a:p>
        </p:txBody>
      </p:sp>
      <p:sp>
        <p:nvSpPr>
          <p:cNvPr id="287" name="Google Shape;287;p11"/>
          <p:cNvSpPr txBox="1"/>
          <p:nvPr/>
        </p:nvSpPr>
        <p:spPr>
          <a:xfrm>
            <a:off x="955675" y="1500187"/>
            <a:ext cx="3852862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3-2. 기업일반 부문 – 제조기업, 건설기업</a:t>
            </a:r>
            <a:endParaRPr/>
          </a:p>
        </p:txBody>
      </p:sp>
      <p:pic>
        <p:nvPicPr>
          <p:cNvPr id="288" name="Google Shape;288;p11"/>
          <p:cNvPicPr preferRelativeResize="0"/>
          <p:nvPr/>
        </p:nvPicPr>
        <p:blipFill rotWithShape="1">
          <a:blip r:embed="rId3">
            <a:alphaModFix/>
          </a:blip>
          <a:srcRect l="1684" r="2298"/>
          <a:stretch/>
        </p:blipFill>
        <p:spPr>
          <a:xfrm>
            <a:off x="879475" y="2071687"/>
            <a:ext cx="4071937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11"/>
          <p:cNvPicPr preferRelativeResize="0"/>
          <p:nvPr/>
        </p:nvPicPr>
        <p:blipFill rotWithShape="1">
          <a:blip r:embed="rId4">
            <a:alphaModFix/>
          </a:blip>
          <a:srcRect l="17208" t="18356" r="19691" b="3631"/>
          <a:stretch/>
        </p:blipFill>
        <p:spPr>
          <a:xfrm>
            <a:off x="5310187" y="2071687"/>
            <a:ext cx="3789362" cy="29289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2"/>
          <p:cNvSpPr txBox="1"/>
          <p:nvPr/>
        </p:nvSpPr>
        <p:spPr>
          <a:xfrm>
            <a:off x="0" y="1171575"/>
            <a:ext cx="3308350" cy="285750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95" name="Google Shape;295;p12"/>
          <p:cNvSpPr txBox="1"/>
          <p:nvPr/>
        </p:nvSpPr>
        <p:spPr>
          <a:xfrm>
            <a:off x="3175" y="1123950"/>
            <a:ext cx="2000250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Gulim"/>
              <a:ea typeface="Gulim"/>
              <a:cs typeface="Gulim"/>
              <a:sym typeface="Gulim"/>
            </a:endParaRPr>
          </a:p>
        </p:txBody>
      </p:sp>
      <p:sp>
        <p:nvSpPr>
          <p:cNvPr id="296" name="Google Shape;296;p12"/>
          <p:cNvSpPr txBox="1"/>
          <p:nvPr/>
        </p:nvSpPr>
        <p:spPr>
          <a:xfrm>
            <a:off x="703262" y="1123950"/>
            <a:ext cx="2663825" cy="2857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algun Gothic"/>
              <a:buNone/>
            </a:pPr>
            <a:r>
              <a:rPr lang="en-US" sz="1500" b="0" i="0" u="none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참고 부문 대표 사이트</a:t>
            </a:r>
            <a:endParaRPr/>
          </a:p>
        </p:txBody>
      </p:sp>
      <p:sp>
        <p:nvSpPr>
          <p:cNvPr id="297" name="Google Shape;297;p12"/>
          <p:cNvSpPr txBox="1"/>
          <p:nvPr/>
        </p:nvSpPr>
        <p:spPr>
          <a:xfrm>
            <a:off x="955675" y="1500187"/>
            <a:ext cx="34956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72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300"/>
              <a:buFont typeface="Malgun Gothic"/>
              <a:buNone/>
            </a:pPr>
            <a:r>
              <a:rPr lang="en-US" sz="1300" b="0" i="0" u="none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3-3. 금융/통신 부문 – 신용카드, 보험</a:t>
            </a:r>
            <a:endParaRPr/>
          </a:p>
        </p:txBody>
      </p:sp>
      <p:pic>
        <p:nvPicPr>
          <p:cNvPr id="298" name="Google Shape;298;p12"/>
          <p:cNvPicPr preferRelativeResize="0"/>
          <p:nvPr/>
        </p:nvPicPr>
        <p:blipFill rotWithShape="1">
          <a:blip r:embed="rId3">
            <a:alphaModFix/>
          </a:blip>
          <a:srcRect l="17901" r="20630" b="5356"/>
          <a:stretch/>
        </p:blipFill>
        <p:spPr>
          <a:xfrm>
            <a:off x="808037" y="2071687"/>
            <a:ext cx="3924300" cy="29289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9" name="Google Shape;299;p12"/>
          <p:cNvGrpSpPr/>
          <p:nvPr/>
        </p:nvGrpSpPr>
        <p:grpSpPr>
          <a:xfrm>
            <a:off x="5095875" y="2066925"/>
            <a:ext cx="4000500" cy="2871787"/>
            <a:chOff x="5095082" y="2066915"/>
            <a:chExt cx="4000528" cy="2871808"/>
          </a:xfrm>
        </p:grpSpPr>
        <p:pic>
          <p:nvPicPr>
            <p:cNvPr id="300" name="Google Shape;300;p12"/>
            <p:cNvPicPr preferRelativeResize="0"/>
            <p:nvPr/>
          </p:nvPicPr>
          <p:blipFill rotWithShape="1">
            <a:blip r:embed="rId4">
              <a:alphaModFix/>
            </a:blip>
            <a:srcRect l="16455" r="16496" b="25000"/>
            <a:stretch/>
          </p:blipFill>
          <p:spPr>
            <a:xfrm>
              <a:off x="5095082" y="2066915"/>
              <a:ext cx="4000528" cy="23574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1" name="Google Shape;301;p12"/>
            <p:cNvPicPr preferRelativeResize="0"/>
            <p:nvPr/>
          </p:nvPicPr>
          <p:blipFill rotWithShape="1">
            <a:blip r:embed="rId4">
              <a:alphaModFix/>
            </a:blip>
            <a:srcRect l="16455" t="86364" r="16496"/>
            <a:stretch/>
          </p:blipFill>
          <p:spPr>
            <a:xfrm>
              <a:off x="5095082" y="4510095"/>
              <a:ext cx="4000528" cy="42862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2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360</Words>
  <Application>Microsoft Office PowerPoint</Application>
  <PresentationFormat>사용자 지정</PresentationFormat>
  <Paragraphs>77</Paragraphs>
  <Slides>13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13</vt:i4>
      </vt:variant>
    </vt:vector>
  </HeadingPairs>
  <TitlesOfParts>
    <vt:vector size="30" baseType="lpstr">
      <vt:lpstr>Gulim</vt:lpstr>
      <vt:lpstr>Dotum</vt:lpstr>
      <vt:lpstr>Malgun Gothic</vt:lpstr>
      <vt:lpstr>Arial</vt:lpstr>
      <vt:lpstr>Trebuchet MS</vt:lpstr>
      <vt:lpstr>2_Office 테마</vt:lpstr>
      <vt:lpstr>Office 테마</vt:lpstr>
      <vt:lpstr>1_Office 테마</vt:lpstr>
      <vt:lpstr>3_Office 테마</vt:lpstr>
      <vt:lpstr>4_Office 테마</vt:lpstr>
      <vt:lpstr>5_Office 테마</vt:lpstr>
      <vt:lpstr>6_Office 테마</vt:lpstr>
      <vt:lpstr>7_Office 테마</vt:lpstr>
      <vt:lpstr>8_Office 테마</vt:lpstr>
      <vt:lpstr>9_Office 테마</vt:lpstr>
      <vt:lpstr>10_Office 테마</vt:lpstr>
      <vt:lpstr>11_Office 테마</vt:lpstr>
      <vt:lpstr>프로젝트명</vt:lpstr>
      <vt:lpstr>HISTORY OF DOCUMENT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프로젝트명</dc:title>
  <cp:lastModifiedBy>Fixframe</cp:lastModifiedBy>
  <cp:revision>1</cp:revision>
  <dcterms:created xsi:type="dcterms:W3CDTF">2009-02-03T05:11:05Z</dcterms:created>
  <dcterms:modified xsi:type="dcterms:W3CDTF">2023-06-30T10:52:31Z</dcterms:modified>
</cp:coreProperties>
</file>