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481" r:id="rId3"/>
    <p:sldId id="478" r:id="rId4"/>
    <p:sldId id="447" r:id="rId5"/>
    <p:sldId id="502" r:id="rId6"/>
    <p:sldId id="530" r:id="rId7"/>
    <p:sldId id="399" r:id="rId8"/>
    <p:sldId id="531" r:id="rId9"/>
    <p:sldId id="532" r:id="rId10"/>
    <p:sldId id="533" r:id="rId11"/>
    <p:sldId id="534" r:id="rId12"/>
    <p:sldId id="535" r:id="rId13"/>
    <p:sldId id="536" r:id="rId14"/>
    <p:sldId id="537" r:id="rId15"/>
    <p:sldId id="410" r:id="rId16"/>
    <p:sldId id="538" r:id="rId17"/>
    <p:sldId id="539" r:id="rId18"/>
    <p:sldId id="540" r:id="rId19"/>
    <p:sldId id="541" r:id="rId20"/>
    <p:sldId id="542" r:id="rId21"/>
    <p:sldId id="543" r:id="rId22"/>
    <p:sldId id="544" r:id="rId23"/>
    <p:sldId id="545" r:id="rId24"/>
    <p:sldId id="546" r:id="rId25"/>
    <p:sldId id="547" r:id="rId26"/>
    <p:sldId id="548" r:id="rId27"/>
    <p:sldId id="576" r:id="rId28"/>
    <p:sldId id="575" r:id="rId29"/>
    <p:sldId id="550" r:id="rId30"/>
    <p:sldId id="578" r:id="rId31"/>
    <p:sldId id="579" r:id="rId32"/>
    <p:sldId id="580" r:id="rId33"/>
    <p:sldId id="581" r:id="rId34"/>
    <p:sldId id="582" r:id="rId35"/>
    <p:sldId id="583" r:id="rId36"/>
    <p:sldId id="584" r:id="rId37"/>
    <p:sldId id="585" r:id="rId38"/>
    <p:sldId id="586" r:id="rId39"/>
    <p:sldId id="587" r:id="rId40"/>
    <p:sldId id="588" r:id="rId41"/>
    <p:sldId id="589" r:id="rId42"/>
    <p:sldId id="397" r:id="rId43"/>
  </p:sldIdLst>
  <p:sldSz cx="12192000" cy="6858000"/>
  <p:notesSz cx="6761163" cy="9942513"/>
  <p:embeddedFontLst>
    <p:embeddedFont>
      <p:font typeface="Genesis Sans Text Global Bold" pitchFamily="2" charset="0"/>
      <p:bold r:id="rId46"/>
    </p:embeddedFont>
    <p:embeddedFont>
      <p:font typeface="Genesis Sans Head Global" pitchFamily="2" charset="0"/>
      <p:regular r:id="rId47"/>
    </p:embeddedFont>
    <p:embeddedFont>
      <p:font typeface="Trebuchet MS" panose="020B0603020202020204" pitchFamily="34" charset="0"/>
      <p:regular r:id="rId48"/>
      <p:bold r:id="rId49"/>
      <p:italic r:id="rId50"/>
      <p:boldItalic r:id="rId51"/>
    </p:embeddedFont>
    <p:embeddedFont>
      <p:font typeface="Tahoma" panose="020B0604030504040204" pitchFamily="34" charset="0"/>
      <p:regular r:id="rId52"/>
      <p:bold r:id="rId53"/>
    </p:embeddedFont>
    <p:embeddedFont>
      <p:font typeface="Titillium Web" panose="00000500000000000000" pitchFamily="2" charset="0"/>
      <p:regular r:id="rId54"/>
      <p:bold r:id="rId55"/>
      <p:italic r:id="rId56"/>
      <p:boldItalic r:id="rId57"/>
    </p:embeddedFont>
    <p:embeddedFont>
      <p:font typeface="제네시스산스 Head Light" panose="020B0600000101010101" pitchFamily="50" charset="-127"/>
      <p:regular r:id="rId58"/>
    </p:embeddedFont>
    <p:embeddedFont>
      <p:font typeface="맑은 고딕" panose="020B0503020000020004" pitchFamily="50" charset="-127"/>
      <p:regular r:id="rId59"/>
      <p:bold r:id="rId60"/>
    </p:embeddedFont>
    <p:embeddedFont>
      <p:font typeface="맑은 고딕" panose="020B0503020000020004" pitchFamily="50" charset="-127"/>
      <p:regular r:id="rId59"/>
      <p:bold r:id="rId6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618" userDrawn="1">
          <p15:clr>
            <a:srgbClr val="A4A3A4"/>
          </p15:clr>
        </p15:guide>
        <p15:guide id="3" orient="horz" pos="2137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orient="horz" pos="1706" userDrawn="1">
          <p15:clr>
            <a:srgbClr val="A4A3A4"/>
          </p15:clr>
        </p15:guide>
        <p15:guide id="6" pos="6221" userDrawn="1">
          <p15:clr>
            <a:srgbClr val="A4A3A4"/>
          </p15:clr>
        </p15:guide>
        <p15:guide id="7" pos="846" userDrawn="1">
          <p15:clr>
            <a:srgbClr val="A4A3A4"/>
          </p15:clr>
        </p15:guide>
        <p15:guide id="8" orient="horz" pos="346" userDrawn="1">
          <p15:clr>
            <a:srgbClr val="A4A3A4"/>
          </p15:clr>
        </p15:guide>
        <p15:guide id="9" orient="horz" pos="10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E38"/>
    <a:srgbClr val="FFF2CC"/>
    <a:srgbClr val="FF74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13" autoAdjust="0"/>
    <p:restoredTop sz="96226" autoAdjust="0"/>
  </p:normalViewPr>
  <p:slideViewPr>
    <p:cSldViewPr snapToGrid="0" snapToObjects="1">
      <p:cViewPr varScale="1">
        <p:scale>
          <a:sx n="110" d="100"/>
          <a:sy n="110" d="100"/>
        </p:scale>
        <p:origin x="448" y="68"/>
      </p:cViewPr>
      <p:guideLst>
        <p:guide orient="horz" pos="618"/>
        <p:guide orient="horz" pos="2137"/>
        <p:guide pos="3840"/>
        <p:guide orient="horz" pos="1706"/>
        <p:guide pos="6221"/>
        <p:guide pos="846"/>
        <p:guide orient="horz" pos="346"/>
        <p:guide orient="horz" pos="107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 snapToObjects="1">
      <p:cViewPr varScale="1">
        <p:scale>
          <a:sx n="69" d="100"/>
          <a:sy n="69" d="100"/>
        </p:scale>
        <p:origin x="353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60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1BEBB-A68F-D14A-A8E4-A3A074256B9E}" type="datetimeFigureOut">
              <a:rPr kumimoji="1" lang="ko-KR" altLang="en-US" smtClean="0"/>
              <a:t>2023-07-05</a:t>
            </a:fld>
            <a:endParaRPr kumimoji="1"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0ADEA-6ABB-3F42-AD9B-3400B1FD1E6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49627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7F213-C7C7-9E4C-B17D-C3D0EB770A22}" type="datetimeFigureOut">
              <a:rPr kumimoji="1" lang="ko-KR" altLang="en-US" smtClean="0"/>
              <a:t>2023-07-05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EEA99-34B1-9242-B102-CD3E3437475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5589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ko-KR" sz="960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90879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74670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7097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75167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3537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08210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20537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99855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75358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05464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87719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98084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88196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034701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7613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014935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245276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16199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564566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485523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232992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848403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47121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804762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049023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868847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759712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184348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42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00122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3"/>
          <p:cNvSpPr txBox="1">
            <a:spLocks noChangeArrowheads="1"/>
          </p:cNvSpPr>
          <p:nvPr userDrawn="1"/>
        </p:nvSpPr>
        <p:spPr bwMode="auto">
          <a:xfrm>
            <a:off x="10458433" y="96893"/>
            <a:ext cx="1579238" cy="27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b="0" spc="0" dirty="0" smtClean="0">
                <a:latin typeface="Titillium Web" panose="00000500000000000000" pitchFamily="2" charset="0"/>
                <a:ea typeface="아리따-돋움(TTF)-Medium" panose="02020603020101020101" pitchFamily="18" charset="-127"/>
                <a:cs typeface="Tahoma" panose="020B0604030504040204" pitchFamily="34" charset="0"/>
              </a:rPr>
              <a:t>Platform</a:t>
            </a:r>
            <a:r>
              <a:rPr lang="en-US" altLang="ko-KR" sz="1200" b="0" spc="0" baseline="0" dirty="0" smtClean="0">
                <a:latin typeface="Titillium Web" panose="00000500000000000000" pitchFamily="2" charset="0"/>
                <a:ea typeface="아리따-돋움(TTF)-Medium" panose="02020603020101020101" pitchFamily="18" charset="-127"/>
                <a:cs typeface="Tahoma" panose="020B0604030504040204" pitchFamily="34" charset="0"/>
              </a:rPr>
              <a:t> </a:t>
            </a:r>
            <a:r>
              <a:rPr lang="en-US" altLang="ko-KR" sz="1200" b="0" spc="0" dirty="0" err="1" smtClean="0">
                <a:latin typeface="Titillium Web" panose="00000500000000000000" pitchFamily="2" charset="0"/>
                <a:ea typeface="아리따-돋움(TTF)-Medium" panose="02020603020101020101" pitchFamily="18" charset="-127"/>
                <a:cs typeface="Tahoma" panose="020B0604030504040204" pitchFamily="34" charset="0"/>
              </a:rPr>
              <a:t>NEUROGAIT</a:t>
            </a:r>
            <a:endParaRPr lang="ko-KR" altLang="en-US" sz="1200" b="0" spc="0" dirty="0" smtClean="0">
              <a:latin typeface="Titillium Web" panose="00000500000000000000" pitchFamily="2" charset="0"/>
              <a:ea typeface="아리따-돋움(TTF)-Medium" panose="02020603020101020101" pitchFamily="18" charset="-127"/>
              <a:cs typeface="Tahoma" panose="020B0604030504040204" pitchFamily="34" charset="0"/>
            </a:endParaRPr>
          </a:p>
        </p:txBody>
      </p:sp>
      <p:cxnSp>
        <p:nvCxnSpPr>
          <p:cNvPr id="12" name="직선 연결선 9"/>
          <p:cNvCxnSpPr/>
          <p:nvPr userDrawn="1"/>
        </p:nvCxnSpPr>
        <p:spPr>
          <a:xfrm>
            <a:off x="128468" y="476672"/>
            <a:ext cx="11909203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67616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0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5243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00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4" b="1" i="0" u="sng">
                <a:solidFill>
                  <a:srgbClr val="CC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2" b="1" i="0">
                <a:solidFill>
                  <a:srgbClr val="CC0000"/>
                </a:solidFill>
                <a:latin typeface="Trebuchet MS"/>
                <a:cs typeface="Trebuchet MS"/>
              </a:defRPr>
            </a:lvl1pPr>
          </a:lstStyle>
          <a:p>
            <a:pPr marL="12724">
              <a:spcBef>
                <a:spcPts val="25"/>
              </a:spcBef>
            </a:pPr>
            <a:r>
              <a:rPr lang="en-US" dirty="0" smtClean="0"/>
              <a:t>|</a:t>
            </a:r>
            <a:r>
              <a:rPr lang="en-US" spc="-10" dirty="0" smtClean="0"/>
              <a:t> </a:t>
            </a:r>
            <a:r>
              <a:rPr lang="en-US" dirty="0" smtClean="0"/>
              <a:t>We</a:t>
            </a:r>
            <a:r>
              <a:rPr lang="en-US" spc="-5" dirty="0" smtClean="0"/>
              <a:t> </a:t>
            </a:r>
            <a:r>
              <a:rPr lang="en-US" dirty="0" smtClean="0"/>
              <a:t>make</a:t>
            </a:r>
            <a:r>
              <a:rPr lang="en-US" spc="-10" dirty="0" smtClean="0"/>
              <a:t> </a:t>
            </a:r>
            <a:r>
              <a:rPr lang="en-US" dirty="0" smtClean="0"/>
              <a:t>a</a:t>
            </a:r>
            <a:r>
              <a:rPr lang="en-US" spc="-5" dirty="0" smtClean="0"/>
              <a:t> value </a:t>
            </a:r>
            <a:r>
              <a:rPr lang="en-US" dirty="0" smtClean="0"/>
              <a:t>in</a:t>
            </a:r>
            <a:r>
              <a:rPr lang="en-US" spc="-10" dirty="0" smtClean="0"/>
              <a:t> </a:t>
            </a:r>
            <a:r>
              <a:rPr lang="en-US" spc="-5" dirty="0" smtClean="0"/>
              <a:t>the digital</a:t>
            </a:r>
            <a:r>
              <a:rPr lang="en-US" spc="-10" dirty="0" smtClean="0"/>
              <a:t> </a:t>
            </a:r>
            <a:r>
              <a:rPr lang="en-US" dirty="0" smtClean="0"/>
              <a:t>world</a:t>
            </a:r>
            <a:r>
              <a:rPr lang="en-US" spc="-5" dirty="0" smtClean="0"/>
              <a:t> </a:t>
            </a:r>
            <a:r>
              <a:rPr lang="en-US" dirty="0" smtClean="0"/>
              <a:t>|</a:t>
            </a:r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2" b="0" i="0">
                <a:solidFill>
                  <a:schemeClr val="tx1"/>
                </a:solidFill>
                <a:latin typeface="Malgun Gothic"/>
                <a:cs typeface="Malgun Gothic"/>
              </a:defRPr>
            </a:lvl1pPr>
          </a:lstStyle>
          <a:p>
            <a:pPr marL="38172">
              <a:lnSpc>
                <a:spcPts val="1057"/>
              </a:lnSpc>
            </a:pPr>
            <a:fld id="{81D60167-4931-47E6-BA6A-407CBD079E47}" type="slidenum">
              <a:rPr lang="en-US" altLang="ko-KR" spc="25" smtClean="0"/>
              <a:pPr marL="38172">
                <a:lnSpc>
                  <a:spcPts val="1057"/>
                </a:lnSpc>
              </a:pPr>
              <a:t>‹#›</a:t>
            </a:fld>
            <a:endParaRPr lang="en-US" altLang="ko-KR" spc="25" dirty="0"/>
          </a:p>
        </p:txBody>
      </p:sp>
    </p:spTree>
    <p:extLst>
      <p:ext uri="{BB962C8B-B14F-4D97-AF65-F5344CB8AC3E}">
        <p14:creationId xmlns:p14="http://schemas.microsoft.com/office/powerpoint/2010/main" val="159907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333D6-1FAC-A745-ADD4-9A65524F4CC3}" type="datetimeFigureOut">
              <a:rPr kumimoji="1" lang="ko-KR" altLang="en-US" smtClean="0"/>
              <a:t>2023-07-05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FE047-D4D9-594F-843C-ED858C8A4BC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4027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969683" y="5655162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2023.07</a:t>
            </a:r>
            <a:endParaRPr kumimoji="1"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" name="텍스트 상자 5"/>
          <p:cNvSpPr txBox="1"/>
          <p:nvPr/>
        </p:nvSpPr>
        <p:spPr>
          <a:xfrm>
            <a:off x="874751" y="901199"/>
            <a:ext cx="67970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6600" b="1" spc="-150" dirty="0" smtClean="0">
                <a:solidFill>
                  <a:schemeClr val="bg1"/>
                </a:solidFill>
                <a:latin typeface="Genesis Sans Head Global" pitchFamily="2" charset="0"/>
                <a:ea typeface="Genesis Sans Head Global" pitchFamily="2" charset="0"/>
                <a:cs typeface="Genesis Sans Head Global" pitchFamily="2" charset="0"/>
              </a:rPr>
              <a:t>프로젝트 관리</a:t>
            </a:r>
            <a:r>
              <a:rPr kumimoji="1" lang="en-US" altLang="ko-KR" sz="3200" b="1" spc="-150" dirty="0" smtClean="0">
                <a:solidFill>
                  <a:schemeClr val="bg1"/>
                </a:solidFill>
                <a:latin typeface="Genesis Sans Head Global" pitchFamily="2" charset="0"/>
                <a:ea typeface="Genesis Sans Head Global" pitchFamily="2" charset="0"/>
                <a:cs typeface="Genesis Sans Head Global" pitchFamily="2" charset="0"/>
              </a:rPr>
              <a:t/>
            </a:r>
            <a:br>
              <a:rPr kumimoji="1" lang="en-US" altLang="ko-KR" sz="3200" b="1" spc="-150" dirty="0" smtClean="0">
                <a:solidFill>
                  <a:schemeClr val="bg1"/>
                </a:solidFill>
                <a:latin typeface="Genesis Sans Head Global" pitchFamily="2" charset="0"/>
                <a:ea typeface="Genesis Sans Head Global" pitchFamily="2" charset="0"/>
                <a:cs typeface="Genesis Sans Head Global" pitchFamily="2" charset="0"/>
              </a:rPr>
            </a:br>
            <a:r>
              <a:rPr kumimoji="1" lang="en-US" altLang="ko-KR" sz="4800" b="1" spc="-150" dirty="0" err="1" smtClean="0">
                <a:solidFill>
                  <a:schemeClr val="bg1"/>
                </a:solidFill>
                <a:latin typeface="Genesis Sans Head Global" pitchFamily="2" charset="0"/>
                <a:ea typeface="Genesis Sans Head Global" pitchFamily="2" charset="0"/>
                <a:cs typeface="Genesis Sans Head Global" pitchFamily="2" charset="0"/>
              </a:rPr>
              <a:t>basic_INternational</a:t>
            </a:r>
            <a:r>
              <a:rPr kumimoji="1" lang="en-US" altLang="ko-KR" sz="5400" b="1" spc="-150" dirty="0" smtClean="0">
                <a:solidFill>
                  <a:schemeClr val="bg1"/>
                </a:solidFill>
                <a:latin typeface="Genesis Sans Head Global" pitchFamily="2" charset="0"/>
                <a:ea typeface="Genesis Sans Head Global" pitchFamily="2" charset="0"/>
                <a:cs typeface="Genesis Sans Head Global" pitchFamily="2" charset="0"/>
              </a:rPr>
              <a:t> </a:t>
            </a:r>
            <a:endParaRPr kumimoji="1" lang="en-US" altLang="ko-KR" sz="6600" b="1" spc="-150" dirty="0">
              <a:solidFill>
                <a:schemeClr val="bg1"/>
              </a:solidFill>
              <a:latin typeface="Genesis Sans Head Global" pitchFamily="2" charset="0"/>
              <a:ea typeface="Genesis Sans Head Global" pitchFamily="2" charset="0"/>
              <a:cs typeface="Genesis Sans Head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0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126277" y="1759861"/>
            <a:ext cx="5939446" cy="2784282"/>
            <a:chOff x="605295" y="1196975"/>
            <a:chExt cx="5939446" cy="278428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A54A3E3-35CA-44F7-B231-308F07042629}"/>
                </a:ext>
              </a:extLst>
            </p:cNvPr>
            <p:cNvSpPr txBox="1"/>
            <p:nvPr/>
          </p:nvSpPr>
          <p:spPr>
            <a:xfrm>
              <a:off x="1302441" y="2780928"/>
              <a:ext cx="516391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541338" indent="-541338">
                <a:buAutoNum type="arabicPeriod"/>
              </a:pPr>
              <a:r>
                <a:rPr lang="en-US" altLang="ko-KR" sz="360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Project Management</a:t>
              </a:r>
              <a:endParaRPr lang="en-US" altLang="ko-KR" sz="36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  <a:p>
              <a:pPr marL="541338" indent="-541338">
                <a:buAutoNum type="arabicPeriod"/>
              </a:pPr>
              <a:r>
                <a:rPr lang="en-US" altLang="ko-KR" sz="360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Basic Method</a:t>
              </a:r>
              <a:endParaRPr lang="en-US" altLang="ko-KR" sz="36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1792D0-1033-4E0E-B2A5-6E3F8DC602AC}"/>
                </a:ext>
              </a:extLst>
            </p:cNvPr>
            <p:cNvSpPr txBox="1"/>
            <p:nvPr/>
          </p:nvSpPr>
          <p:spPr>
            <a:xfrm>
              <a:off x="605295" y="1196975"/>
              <a:ext cx="593944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spc="-30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Table of Contents</a:t>
              </a:r>
              <a:endParaRPr lang="ko-KR" altLang="en-US" sz="6000" spc="-3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65330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상자 5"/>
          <p:cNvSpPr txBox="1"/>
          <p:nvPr/>
        </p:nvSpPr>
        <p:spPr>
          <a:xfrm>
            <a:off x="874751" y="1617506"/>
            <a:ext cx="27558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5000" spc="-150" dirty="0" smtClean="0">
                <a:solidFill>
                  <a:schemeClr val="bg1"/>
                </a:solidFill>
                <a:latin typeface="Titillium Web" charset="0"/>
                <a:ea typeface="Titillium Web" charset="0"/>
                <a:cs typeface="Titillium Web" charset="0"/>
              </a:rPr>
              <a:t>Chapter 1 </a:t>
            </a:r>
            <a:endParaRPr kumimoji="1" lang="ko-KR" altLang="en-US" sz="5000" spc="-150" dirty="0">
              <a:solidFill>
                <a:schemeClr val="bg1"/>
              </a:solidFill>
              <a:latin typeface="Titillium Web" charset="0"/>
              <a:ea typeface="Titillium Web" charset="0"/>
              <a:cs typeface="Titillium Web" charset="0"/>
            </a:endParaRPr>
          </a:p>
        </p:txBody>
      </p:sp>
      <p:sp>
        <p:nvSpPr>
          <p:cNvPr id="4" name="텍스트 상자 5"/>
          <p:cNvSpPr txBox="1"/>
          <p:nvPr/>
        </p:nvSpPr>
        <p:spPr>
          <a:xfrm>
            <a:off x="874751" y="2527868"/>
            <a:ext cx="1096486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9600" b="1" spc="-150" dirty="0" smtClean="0">
                <a:solidFill>
                  <a:schemeClr val="bg1"/>
                </a:solidFill>
                <a:latin typeface="Titillium Web" charset="0"/>
                <a:ea typeface="Titillium Web" charset="0"/>
                <a:cs typeface="Titillium Web" charset="0"/>
              </a:rPr>
              <a:t>Project Management</a:t>
            </a:r>
            <a:endParaRPr kumimoji="1" lang="en-US" altLang="ko-KR" sz="9600" b="1" spc="-150" dirty="0">
              <a:solidFill>
                <a:schemeClr val="bg1"/>
              </a:solidFill>
              <a:latin typeface="Titillium Web" charset="0"/>
              <a:ea typeface="Titillium Web" charset="0"/>
              <a:cs typeface="Titillium We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4569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상자 5"/>
          <p:cNvSpPr txBox="1"/>
          <p:nvPr/>
        </p:nvSpPr>
        <p:spPr>
          <a:xfrm>
            <a:off x="3371537" y="2767281"/>
            <a:ext cx="54489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8000" b="1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란</a:t>
            </a:r>
            <a:r>
              <a:rPr kumimoji="1" lang="en-US" altLang="ko-KR" sz="8000" b="1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?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70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상자 5"/>
          <p:cNvSpPr txBox="1"/>
          <p:nvPr/>
        </p:nvSpPr>
        <p:spPr>
          <a:xfrm>
            <a:off x="2347634" y="1884383"/>
            <a:ext cx="749673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유일한 </a:t>
            </a:r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제품</a:t>
            </a:r>
            <a:r>
              <a:rPr kumimoji="1" lang="en-US" altLang="ko-KR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서비스 또는 결과를 창출하기 위하여 수행하는 </a:t>
            </a:r>
            <a:r>
              <a:rPr kumimoji="1" lang="ko-KR" altLang="en-US" sz="44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한시적인 활동</a:t>
            </a:r>
            <a:endParaRPr kumimoji="1" lang="ko-KR" altLang="en-US" sz="44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518317" y="4024480"/>
            <a:ext cx="7155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A project is a temporary endeavor undertaken to create a unique project, service, or result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PMI, </a:t>
            </a:r>
            <a:r>
              <a:rPr lang="en-US" altLang="ko-KR" dirty="0" err="1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pmbok</a:t>
            </a:r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Guide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3897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상자 5"/>
          <p:cNvSpPr txBox="1"/>
          <p:nvPr/>
        </p:nvSpPr>
        <p:spPr>
          <a:xfrm>
            <a:off x="484148" y="1817475"/>
            <a:ext cx="113751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프로젝트의 목표 달성을 위하여 수행되는 </a:t>
            </a:r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고유한 프로세스</a:t>
            </a:r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 집합으로 구성되며</a:t>
            </a:r>
            <a:r>
              <a:rPr kumimoji="1" lang="en-US" altLang="ko-KR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프로세스는 </a:t>
            </a:r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시작일과 종료일이 </a:t>
            </a:r>
            <a:endParaRPr kumimoji="1" lang="en-US" altLang="ko-KR" sz="4800" spc="-150" dirty="0" smtClean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정해져 있고 </a:t>
            </a:r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조정되고 통제 되는 활동으로 이루어진다</a:t>
            </a:r>
            <a:r>
              <a:rPr kumimoji="1" lang="en-US" altLang="ko-KR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.</a:t>
            </a:r>
            <a:endParaRPr kumimoji="1" lang="ko-KR" altLang="en-US" sz="36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99063" y="4399635"/>
            <a:ext cx="85938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A project consists of a unique set of processes consisting of coordinated and controlled activities with start and end dates, performed to achieve project objectives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ISO 21500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65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3655270" y="1018572"/>
            <a:ext cx="48814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프로젝트의 세가지 특징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343025" y="1955140"/>
            <a:ext cx="6585492" cy="1125386"/>
            <a:chOff x="1343025" y="1955140"/>
            <a:chExt cx="6585492" cy="1125386"/>
          </a:xfrm>
        </p:grpSpPr>
        <p:sp>
          <p:nvSpPr>
            <p:cNvPr id="18" name="텍스트 상자 5"/>
            <p:cNvSpPr txBox="1"/>
            <p:nvPr/>
          </p:nvSpPr>
          <p:spPr>
            <a:xfrm>
              <a:off x="1343025" y="1955140"/>
              <a:ext cx="406226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Temporary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9" name="텍스트 상자 5"/>
            <p:cNvSpPr txBox="1"/>
            <p:nvPr/>
          </p:nvSpPr>
          <p:spPr>
            <a:xfrm>
              <a:off x="1343025" y="2557306"/>
              <a:ext cx="65854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프로젝트는 명확한 시작과 종료가 있다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.</a:t>
              </a:r>
              <a:endPara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343025" y="3463383"/>
            <a:ext cx="8759980" cy="1125386"/>
            <a:chOff x="1343025" y="3538613"/>
            <a:chExt cx="8759980" cy="1125386"/>
          </a:xfrm>
        </p:grpSpPr>
        <p:sp>
          <p:nvSpPr>
            <p:cNvPr id="20" name="텍스트 상자 5"/>
            <p:cNvSpPr txBox="1"/>
            <p:nvPr/>
          </p:nvSpPr>
          <p:spPr>
            <a:xfrm>
              <a:off x="1343025" y="3538613"/>
              <a:ext cx="406226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Unique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21" name="텍스트 상자 5"/>
            <p:cNvSpPr txBox="1"/>
            <p:nvPr/>
          </p:nvSpPr>
          <p:spPr>
            <a:xfrm>
              <a:off x="1343025" y="4140779"/>
              <a:ext cx="87599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프로젝트는 유일한 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Product 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이나 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Service 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를 만든다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.</a:t>
              </a:r>
              <a:endPara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1343024" y="4971627"/>
            <a:ext cx="9808195" cy="1125386"/>
            <a:chOff x="1343024" y="4971627"/>
            <a:chExt cx="9808195" cy="1125386"/>
          </a:xfrm>
        </p:grpSpPr>
        <p:sp>
          <p:nvSpPr>
            <p:cNvPr id="22" name="텍스트 상자 5"/>
            <p:cNvSpPr txBox="1"/>
            <p:nvPr/>
          </p:nvSpPr>
          <p:spPr>
            <a:xfrm>
              <a:off x="1343025" y="4971627"/>
              <a:ext cx="406226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Progressive Elaboration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23" name="텍스트 상자 5"/>
            <p:cNvSpPr txBox="1"/>
            <p:nvPr/>
          </p:nvSpPr>
          <p:spPr>
            <a:xfrm>
              <a:off x="1343024" y="5573793"/>
              <a:ext cx="9808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프로젝트는 계획수립과정 등은 점진적으로 구체화된다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.</a:t>
              </a:r>
              <a:endPara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7920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3139908" y="1018572"/>
            <a:ext cx="5912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와 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Operation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 차이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343024" y="2778859"/>
            <a:ext cx="10231941" cy="1125386"/>
            <a:chOff x="1343024" y="1955140"/>
            <a:chExt cx="10231941" cy="1125386"/>
          </a:xfrm>
        </p:grpSpPr>
        <p:sp>
          <p:nvSpPr>
            <p:cNvPr id="18" name="텍스트 상자 5"/>
            <p:cNvSpPr txBox="1"/>
            <p:nvPr/>
          </p:nvSpPr>
          <p:spPr>
            <a:xfrm>
              <a:off x="1343025" y="1955140"/>
              <a:ext cx="406226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Project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9" name="텍스트 상자 5"/>
            <p:cNvSpPr txBox="1"/>
            <p:nvPr/>
          </p:nvSpPr>
          <p:spPr>
            <a:xfrm>
              <a:off x="1343024" y="2557306"/>
              <a:ext cx="102319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사업의 목적 달성을 위한 일시적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(Temporary)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이며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, 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유일한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(Unique) 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업무</a:t>
              </a:r>
              <a:endPara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343025" y="4287102"/>
            <a:ext cx="10388058" cy="1125386"/>
            <a:chOff x="1343025" y="3538613"/>
            <a:chExt cx="10388058" cy="1125386"/>
          </a:xfrm>
        </p:grpSpPr>
        <p:sp>
          <p:nvSpPr>
            <p:cNvPr id="20" name="텍스트 상자 5"/>
            <p:cNvSpPr txBox="1"/>
            <p:nvPr/>
          </p:nvSpPr>
          <p:spPr>
            <a:xfrm>
              <a:off x="1343025" y="3538613"/>
              <a:ext cx="406226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Operation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21" name="텍스트 상자 5"/>
            <p:cNvSpPr txBox="1"/>
            <p:nvPr/>
          </p:nvSpPr>
          <p:spPr>
            <a:xfrm>
              <a:off x="1343025" y="4140779"/>
              <a:ext cx="10388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사업의 목적 달성을 위한 지속적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(On-Going)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이며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, 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반복적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(Repetitive)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인 업무</a:t>
              </a:r>
              <a:endPara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25015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3139908" y="1018572"/>
            <a:ext cx="5912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와 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Operation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 차이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929216" y="2419816"/>
            <a:ext cx="10333568" cy="3833748"/>
            <a:chOff x="1138311" y="2419816"/>
            <a:chExt cx="10333568" cy="3833748"/>
          </a:xfrm>
        </p:grpSpPr>
        <p:sp>
          <p:nvSpPr>
            <p:cNvPr id="18" name="텍스트 상자 5"/>
            <p:cNvSpPr txBox="1"/>
            <p:nvPr/>
          </p:nvSpPr>
          <p:spPr>
            <a:xfrm>
              <a:off x="1258668" y="3941414"/>
              <a:ext cx="179688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Project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20" name="텍스트 상자 5"/>
            <p:cNvSpPr txBox="1"/>
            <p:nvPr/>
          </p:nvSpPr>
          <p:spPr>
            <a:xfrm>
              <a:off x="9114869" y="3941414"/>
              <a:ext cx="170125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Operation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113" b="14960"/>
            <a:stretch/>
          </p:blipFill>
          <p:spPr>
            <a:xfrm>
              <a:off x="5015261" y="2419816"/>
              <a:ext cx="2161478" cy="1360150"/>
            </a:xfrm>
            <a:prstGeom prst="rect">
              <a:avLst/>
            </a:prstGeom>
          </p:spPr>
        </p:pic>
        <p:cxnSp>
          <p:nvCxnSpPr>
            <p:cNvPr id="5" name="꺾인 연결선 4"/>
            <p:cNvCxnSpPr>
              <a:stCxn id="3" idx="3"/>
              <a:endCxn id="20" idx="0"/>
            </p:cNvCxnSpPr>
            <p:nvPr/>
          </p:nvCxnSpPr>
          <p:spPr>
            <a:xfrm>
              <a:off x="7176739" y="3099891"/>
              <a:ext cx="2788759" cy="841523"/>
            </a:xfrm>
            <a:prstGeom prst="bentConnector2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꺾인 연결선 12"/>
            <p:cNvCxnSpPr>
              <a:stCxn id="3" idx="1"/>
              <a:endCxn id="18" idx="0"/>
            </p:cNvCxnSpPr>
            <p:nvPr/>
          </p:nvCxnSpPr>
          <p:spPr>
            <a:xfrm rot="10800000" flipV="1">
              <a:off x="2157111" y="3099890"/>
              <a:ext cx="2858151" cy="841523"/>
            </a:xfrm>
            <a:prstGeom prst="bentConnector2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텍스트 상자 5"/>
            <p:cNvSpPr txBox="1"/>
            <p:nvPr/>
          </p:nvSpPr>
          <p:spPr>
            <a:xfrm>
              <a:off x="1138311" y="4499238"/>
              <a:ext cx="335748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Temporary(</a:t>
              </a: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일시적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</a:p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Unique(</a:t>
              </a: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유일성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</a:p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Progressive </a:t>
              </a:r>
              <a: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Elaboration(</a:t>
              </a: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점진적 구체화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  <a:endPara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7" name="텍스트 상자 5"/>
            <p:cNvSpPr txBox="1"/>
            <p:nvPr/>
          </p:nvSpPr>
          <p:spPr>
            <a:xfrm>
              <a:off x="9052104" y="4499238"/>
              <a:ext cx="241977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On-Going(</a:t>
              </a: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지속적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</a:p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Repetitive(</a:t>
              </a: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반복적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  <a:endPara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22" name="텍스트 상자 5"/>
            <p:cNvSpPr txBox="1"/>
            <p:nvPr/>
          </p:nvSpPr>
          <p:spPr>
            <a:xfrm>
              <a:off x="5249263" y="4499238"/>
              <a:ext cx="3170837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사람이 수행한다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.</a:t>
              </a:r>
            </a:p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제한된 자원에 제약을 받는다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.</a:t>
              </a:r>
            </a:p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계획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, </a:t>
              </a: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실행 및 통제된다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.</a:t>
              </a:r>
              <a:endPara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24" name="텍스트 상자 5"/>
            <p:cNvSpPr txBox="1"/>
            <p:nvPr/>
          </p:nvSpPr>
          <p:spPr>
            <a:xfrm>
              <a:off x="5427668" y="3941414"/>
              <a:ext cx="179688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공통점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96775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상자 5"/>
          <p:cNvSpPr txBox="1"/>
          <p:nvPr/>
        </p:nvSpPr>
        <p:spPr>
          <a:xfrm>
            <a:off x="2348822" y="2767281"/>
            <a:ext cx="74943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8000" b="1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 란</a:t>
            </a:r>
            <a:r>
              <a:rPr kumimoji="1" lang="en-US" altLang="ko-KR" sz="8000" b="1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?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60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상자 5"/>
          <p:cNvSpPr txBox="1"/>
          <p:nvPr/>
        </p:nvSpPr>
        <p:spPr>
          <a:xfrm>
            <a:off x="1419921" y="1884383"/>
            <a:ext cx="96866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관리는 프로젝트 요구사항을 충족시키기 위하여 </a:t>
            </a:r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지식</a:t>
            </a:r>
            <a:r>
              <a:rPr kumimoji="1" lang="en-US" altLang="ko-KR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기능</a:t>
            </a:r>
            <a:r>
              <a:rPr kumimoji="1" lang="en-US" altLang="ko-KR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도구 및 기법</a:t>
            </a:r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을 프로젝트 활동에 적용시키는 것</a:t>
            </a:r>
            <a:endParaRPr kumimoji="1" lang="ko-KR" altLang="en-US" sz="36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319561" y="4024480"/>
            <a:ext cx="9552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The application of knowledge, skills, tools, and techniques to project activities to meet project requirements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PMI, </a:t>
            </a:r>
            <a:r>
              <a:rPr lang="en-US" altLang="ko-KR" dirty="0" err="1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pmbok</a:t>
            </a:r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Guide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658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3385170" y="1018572"/>
            <a:ext cx="54216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관리의 구성 요소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9" name="텍스트 상자 5"/>
          <p:cNvSpPr txBox="1"/>
          <p:nvPr/>
        </p:nvSpPr>
        <p:spPr>
          <a:xfrm>
            <a:off x="1343024" y="2164618"/>
            <a:ext cx="10231941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(Requirement)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 정의 및 식별</a:t>
            </a:r>
            <a:endParaRPr kumimoji="1" lang="en-US" altLang="ko-KR" sz="30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명확하고 달성 가능한 프로젝트 목표 수립</a:t>
            </a:r>
            <a:endParaRPr kumimoji="1" lang="en-US" altLang="ko-KR" sz="30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원가에 대한 경쟁적 요구에 대한 </a:t>
            </a:r>
            <a:r>
              <a:rPr kumimoji="1" lang="ko-KR" altLang="en-US" sz="30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균현</a:t>
            </a:r>
            <a:endParaRPr kumimoji="1" lang="en-US" altLang="ko-KR" sz="30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다양한 이해관계자들의 서로 다른 관심과 기대에 대한 사양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(Specification), 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계획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(Plan), 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접근 방법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(Approach)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을 적용</a:t>
            </a:r>
            <a:endParaRPr kumimoji="1" lang="en-US" altLang="ko-KR" sz="30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PMI, </a:t>
            </a:r>
            <a:r>
              <a:rPr lang="en-US" altLang="ko-KR" dirty="0" err="1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pmbok</a:t>
            </a:r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Guide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40629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3385171" y="1018572"/>
            <a:ext cx="54216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관리의 제약 조건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9" name="텍스트 상자 5"/>
          <p:cNvSpPr txBox="1"/>
          <p:nvPr/>
        </p:nvSpPr>
        <p:spPr>
          <a:xfrm>
            <a:off x="1343024" y="1763192"/>
            <a:ext cx="10231941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프로젝트의 범위</a:t>
            </a: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</a:t>
            </a: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원가는 서로 상충 관계로</a:t>
            </a: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어느 한 가지가 변경될 경우 다른 요소에 영향을 미친다</a:t>
            </a: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3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가지 요소 사이의 균형이 프로젝트의 품질에 영향을 준다</a:t>
            </a: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.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endParaRPr kumimoji="1" lang="en-US" altLang="ko-KR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" name="이등변 삼각형 2"/>
          <p:cNvSpPr/>
          <p:nvPr/>
        </p:nvSpPr>
        <p:spPr>
          <a:xfrm>
            <a:off x="4650063" y="3095130"/>
            <a:ext cx="2891874" cy="2492994"/>
          </a:xfrm>
          <a:prstGeom prst="triangl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텍스트 상자 5"/>
          <p:cNvSpPr txBox="1"/>
          <p:nvPr/>
        </p:nvSpPr>
        <p:spPr>
          <a:xfrm>
            <a:off x="3385171" y="4195064"/>
            <a:ext cx="14603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</a:t>
            </a:r>
            <a:endParaRPr kumimoji="1" lang="en-US" altLang="ko-KR" sz="2500" spc="-150" dirty="0" smtClean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kumimoji="1" lang="en-US" altLang="ko-KR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(Scope)</a:t>
            </a:r>
            <a:endParaRPr kumimoji="1" lang="ko-KR" altLang="en-US" sz="25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" name="텍스트 상자 5"/>
          <p:cNvSpPr txBox="1"/>
          <p:nvPr/>
        </p:nvSpPr>
        <p:spPr>
          <a:xfrm>
            <a:off x="7210039" y="4195064"/>
            <a:ext cx="14603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</a:t>
            </a:r>
            <a:endParaRPr kumimoji="1" lang="en-US" altLang="ko-KR" sz="2500" spc="-150" dirty="0" smtClean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kumimoji="1" lang="en-US" altLang="ko-KR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(Time)</a:t>
            </a:r>
            <a:endParaRPr kumimoji="1" lang="ko-KR" altLang="en-US" sz="25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" name="텍스트 상자 5"/>
          <p:cNvSpPr txBox="1"/>
          <p:nvPr/>
        </p:nvSpPr>
        <p:spPr>
          <a:xfrm>
            <a:off x="5365840" y="5766544"/>
            <a:ext cx="14603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원가</a:t>
            </a:r>
            <a:endParaRPr kumimoji="1" lang="en-US" altLang="ko-KR" sz="2500" spc="-150" dirty="0" smtClean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kumimoji="1" lang="en-US" altLang="ko-KR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(Cost)</a:t>
            </a:r>
            <a:endParaRPr kumimoji="1" lang="ko-KR" altLang="en-US" sz="25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" name="텍스트 상자 5"/>
          <p:cNvSpPr txBox="1"/>
          <p:nvPr/>
        </p:nvSpPr>
        <p:spPr>
          <a:xfrm>
            <a:off x="5380223" y="4195064"/>
            <a:ext cx="14603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</a:t>
            </a:r>
            <a:endParaRPr kumimoji="1" lang="en-US" altLang="ko-KR" sz="2500" spc="-150" dirty="0" smtClean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kumimoji="1" lang="en-US" altLang="ko-KR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(Quality)</a:t>
            </a:r>
            <a:endParaRPr kumimoji="1" lang="ko-KR" altLang="en-US" sz="25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16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2663019" y="1018572"/>
            <a:ext cx="68659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관리에 필요한 전문 지식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PMI, </a:t>
            </a:r>
            <a:r>
              <a:rPr lang="en-US" altLang="ko-KR" dirty="0" err="1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pmbok</a:t>
            </a:r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Guide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47568" y="1984416"/>
            <a:ext cx="11496864" cy="4131727"/>
            <a:chOff x="471720" y="1856448"/>
            <a:chExt cx="11496864" cy="4131727"/>
          </a:xfrm>
        </p:grpSpPr>
        <p:sp>
          <p:nvSpPr>
            <p:cNvPr id="19" name="텍스트 상자 5"/>
            <p:cNvSpPr txBox="1"/>
            <p:nvPr/>
          </p:nvSpPr>
          <p:spPr>
            <a:xfrm>
              <a:off x="471720" y="1894692"/>
              <a:ext cx="5650300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>
                <a:buFont typeface="+mj-lt"/>
                <a:buAutoNum type="arabicPeriod"/>
              </a:pPr>
              <a:r>
                <a:rPr lang="ko-KR" altLang="en-US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프로젝트관리 지식 체계 </a:t>
              </a:r>
              <a:r>
                <a:rPr lang="en-US" altLang="ko-KR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/>
              </a:r>
              <a:br>
                <a:rPr lang="en-US" altLang="ko-KR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</a:br>
              <a:r>
                <a:rPr lang="en-US" altLang="ko-KR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(The Project Management Body of Knowledge)</a:t>
              </a:r>
            </a:p>
            <a:p>
              <a:pPr marL="514350" indent="-514350">
                <a:buFont typeface="+mj-lt"/>
                <a:buAutoNum type="arabicPeriod"/>
              </a:pPr>
              <a:endParaRPr lang="en-US" altLang="ko-KR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  <a:p>
              <a:pPr marL="514350" indent="-514350">
                <a:buFont typeface="+mj-lt"/>
                <a:buAutoNum type="arabicPeriod"/>
              </a:pPr>
              <a:r>
                <a:rPr kumimoji="1" lang="ko-KR" altLang="en-US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응용 분야의 지식</a:t>
              </a:r>
              <a:r>
                <a:rPr kumimoji="1" lang="en-US" altLang="ko-KR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,  </a:t>
              </a:r>
              <a:r>
                <a:rPr kumimoji="1" lang="ko-KR" altLang="en-US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표준</a:t>
              </a:r>
              <a:r>
                <a:rPr kumimoji="1" lang="en-US" altLang="ko-KR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, </a:t>
              </a:r>
              <a:r>
                <a:rPr kumimoji="1" lang="ko-KR" altLang="en-US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법규</a:t>
              </a:r>
              <a: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/>
              </a:r>
              <a:b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</a:b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(Application area knowledge, standards, and </a:t>
              </a:r>
              <a:r>
                <a:rPr kumimoji="1" lang="en-US" altLang="ko-KR" spc="-150" dirty="0" err="1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requlations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</a:p>
            <a:p>
              <a:pPr marL="514350" indent="-514350">
                <a:buFont typeface="+mj-lt"/>
                <a:buAutoNum type="arabicPeriod"/>
              </a:pPr>
              <a:endPara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  <a:p>
              <a:pPr marL="514350" indent="-514350">
                <a:buFont typeface="+mj-lt"/>
                <a:buAutoNum type="arabicPeriod"/>
              </a:pPr>
              <a:r>
                <a:rPr kumimoji="1" lang="ko-KR" altLang="en-US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프로젝트 환경에 대한 이해 </a:t>
              </a:r>
              <a: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/>
              </a:r>
              <a:b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</a:b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(Understanding the project environment)</a:t>
              </a:r>
            </a:p>
            <a:p>
              <a:pPr marL="514350" indent="-514350">
                <a:buFont typeface="+mj-lt"/>
                <a:buAutoNum type="arabicPeriod"/>
              </a:pPr>
              <a:endPara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  <a:p>
              <a:pPr marL="514350" indent="-514350">
                <a:buFont typeface="+mj-lt"/>
                <a:buAutoNum type="arabicPeriod"/>
              </a:pPr>
              <a:r>
                <a:rPr kumimoji="1" lang="ko-KR" altLang="en-US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일반적인 관리 지식 및 기술</a:t>
              </a:r>
              <a: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/>
              </a:r>
              <a:b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</a:b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 (General management knowledge and skills)</a:t>
              </a:r>
            </a:p>
            <a:p>
              <a:pPr marL="514350" indent="-514350">
                <a:buFont typeface="+mj-lt"/>
                <a:buAutoNum type="arabicPeriod"/>
              </a:pPr>
              <a:endPara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  <a:p>
              <a:pPr marL="514350" indent="-514350">
                <a:buFont typeface="+mj-lt"/>
                <a:buAutoNum type="arabicPeriod"/>
              </a:pPr>
              <a:r>
                <a:rPr kumimoji="1" lang="ko-KR" altLang="en-US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대인관계 기술</a:t>
              </a:r>
              <a: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/>
              </a:r>
              <a:b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</a:b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 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(Interpersonal </a:t>
              </a:r>
              <a:r>
                <a:rPr kumimoji="1" lang="en-US" altLang="ko-KR" spc="-150" dirty="0" err="1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Skils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</a:p>
          </p:txBody>
        </p:sp>
        <p:pic>
          <p:nvPicPr>
            <p:cNvPr id="1026" name="Picture 2" descr="https://img1.daumcdn.net/thumb/R1280x0/?scode=mtistory2&amp;fname=https%3A%2F%2Ft1.daumcdn.net%2Fcfile%2Ftistory%2F266E554156022DB81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3933" y="1856448"/>
              <a:ext cx="5674651" cy="4131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63667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상자 5"/>
          <p:cNvSpPr txBox="1"/>
          <p:nvPr/>
        </p:nvSpPr>
        <p:spPr>
          <a:xfrm>
            <a:off x="2468257" y="1018572"/>
            <a:ext cx="72555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1. </a:t>
            </a:r>
            <a:r>
              <a:rPr kumimoji="1" lang="ko-KR" altLang="en-US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대표적인 프로젝트 관리 지식 체계</a:t>
            </a:r>
            <a:endParaRPr kumimoji="1" lang="ko-KR" altLang="en-US" sz="40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" name="텍스트 상자 5"/>
          <p:cNvSpPr txBox="1"/>
          <p:nvPr/>
        </p:nvSpPr>
        <p:spPr>
          <a:xfrm>
            <a:off x="1343024" y="2164618"/>
            <a:ext cx="102319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PMI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 </a:t>
            </a:r>
            <a:r>
              <a:rPr kumimoji="1" lang="en-US" altLang="ko-KR" sz="40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PMBOK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Guide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ISO 21500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PRINCE2</a:t>
            </a:r>
          </a:p>
        </p:txBody>
      </p:sp>
    </p:spTree>
    <p:extLst>
      <p:ext uri="{BB962C8B-B14F-4D97-AF65-F5344CB8AC3E}">
        <p14:creationId xmlns:p14="http://schemas.microsoft.com/office/powerpoint/2010/main" val="42749577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상자 5"/>
          <p:cNvSpPr txBox="1"/>
          <p:nvPr/>
        </p:nvSpPr>
        <p:spPr>
          <a:xfrm>
            <a:off x="4500864" y="1018572"/>
            <a:ext cx="31902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PMBOk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Guide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357" y="2022659"/>
            <a:ext cx="6696075" cy="4628511"/>
          </a:xfrm>
          <a:prstGeom prst="rect">
            <a:avLst/>
          </a:prstGeom>
        </p:spPr>
      </p:pic>
      <p:sp>
        <p:nvSpPr>
          <p:cNvPr id="10" name="텍스트 상자 5"/>
          <p:cNvSpPr txBox="1"/>
          <p:nvPr/>
        </p:nvSpPr>
        <p:spPr>
          <a:xfrm>
            <a:off x="347568" y="2022660"/>
            <a:ext cx="450746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미국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PMI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에서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1983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 발간을 시작하여 계속된 개정을 거쳐 현재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7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판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(2019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까지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발간</a:t>
            </a:r>
            <a:endParaRPr kumimoji="1" lang="en-US" altLang="ko-KR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kumimoji="1" lang="en-US" altLang="ko-KR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10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</a:t>
            </a:r>
            <a:r>
              <a:rPr kumimoji="1" lang="ko-KR" altLang="en-US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지식영역과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5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프로세스 그룹에 따라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47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논리적으로 연결된 프로세스로 구성</a:t>
            </a:r>
            <a:endParaRPr kumimoji="1" lang="en-US" altLang="ko-KR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010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357" y="2022659"/>
            <a:ext cx="6696075" cy="4628511"/>
          </a:xfrm>
          <a:prstGeom prst="rect">
            <a:avLst/>
          </a:prstGeom>
        </p:spPr>
      </p:pic>
      <p:sp>
        <p:nvSpPr>
          <p:cNvPr id="15" name="텍스트 상자 5"/>
          <p:cNvSpPr txBox="1"/>
          <p:nvPr/>
        </p:nvSpPr>
        <p:spPr>
          <a:xfrm>
            <a:off x="4948907" y="1018572"/>
            <a:ext cx="22942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ISO 21500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" name="텍스트 상자 5"/>
          <p:cNvSpPr txBox="1"/>
          <p:nvPr/>
        </p:nvSpPr>
        <p:spPr>
          <a:xfrm>
            <a:off x="347568" y="2022660"/>
            <a:ext cx="45074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국제표준화기구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(ISO)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에 의해 개발된 프로젝트관리 국제표준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(37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개국에서 참여하여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2012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9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월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일에 발표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PMBOK</a:t>
            </a: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Guide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와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유사하게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10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주제 그룹과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5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프로세스그룹에 따라 논리적으로 연결된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39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프로세스들로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구성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우리나라는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2013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11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월에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ISO 21500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이행 가이드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기술표준원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347051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357" y="2022658"/>
            <a:ext cx="6696076" cy="4628511"/>
          </a:xfrm>
          <a:prstGeom prst="rect">
            <a:avLst/>
          </a:prstGeom>
        </p:spPr>
      </p:pic>
      <p:sp>
        <p:nvSpPr>
          <p:cNvPr id="15" name="텍스트 상자 5"/>
          <p:cNvSpPr txBox="1"/>
          <p:nvPr/>
        </p:nvSpPr>
        <p:spPr>
          <a:xfrm>
            <a:off x="5043485" y="1018572"/>
            <a:ext cx="21050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PRINCE2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" name="텍스트 상자 5"/>
          <p:cNvSpPr txBox="1"/>
          <p:nvPr/>
        </p:nvSpPr>
        <p:spPr>
          <a:xfrm>
            <a:off x="347568" y="2022660"/>
            <a:ext cx="4507461" cy="4628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PRINCE : </a:t>
            </a:r>
            <a:r>
              <a:rPr kumimoji="1" lang="en-US" altLang="ko-KR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IN Controlled </a:t>
            </a:r>
            <a:r>
              <a:rPr kumimoji="1" lang="en-US" altLang="ko-KR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Enviroments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통제된 환경에서의 프로젝트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 약자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1989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 영국의 </a:t>
            </a:r>
            <a:r>
              <a:rPr kumimoji="1" lang="en-US" altLang="ko-KR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OGC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(Office of Government Commerce)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에서 개발되어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1996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PRINCE2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로 개정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원래는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IT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관리를 위한 영국 정부의 표준으로 개발되었으나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IT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이외의 프로젝트에도 확대 적용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프로세스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기반 프로젝트 관리 방법으로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8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프로세스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45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활동으로 구성</a:t>
            </a:r>
            <a:endParaRPr kumimoji="1" lang="en-US" altLang="ko-KR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2911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상자 5"/>
          <p:cNvSpPr txBox="1"/>
          <p:nvPr/>
        </p:nvSpPr>
        <p:spPr>
          <a:xfrm>
            <a:off x="3610394" y="1018572"/>
            <a:ext cx="49712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2. </a:t>
            </a:r>
            <a:r>
              <a:rPr kumimoji="1" lang="ko-KR" altLang="en-US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적용 </a:t>
            </a:r>
            <a:r>
              <a:rPr kumimoji="1" lang="ko-KR" altLang="en-US" sz="40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분야에 대한 지식</a:t>
            </a:r>
          </a:p>
        </p:txBody>
      </p:sp>
      <p:sp>
        <p:nvSpPr>
          <p:cNvPr id="11" name="텍스트 상자 5"/>
          <p:cNvSpPr txBox="1"/>
          <p:nvPr/>
        </p:nvSpPr>
        <p:spPr>
          <a:xfrm>
            <a:off x="1343024" y="2164618"/>
            <a:ext cx="102319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소프트웨어 개발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건설 엔지니어링과 같이 프로젝트와 관련된 기술적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구성요소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technical element)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정부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계약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커뮤니티 개발 또는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새로운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제품 개발과 같은 관리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기법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management specialization)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각 응용 분야별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표준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best practices,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규정 등의 지식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정부가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강제하는 법규 요건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146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상자 5"/>
          <p:cNvSpPr txBox="1"/>
          <p:nvPr/>
        </p:nvSpPr>
        <p:spPr>
          <a:xfrm>
            <a:off x="3652074" y="1018572"/>
            <a:ext cx="4887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3. </a:t>
            </a:r>
            <a:r>
              <a:rPr kumimoji="1" lang="ko-KR" altLang="en-US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환경의 이해</a:t>
            </a:r>
            <a:endParaRPr kumimoji="1" lang="ko-KR" altLang="en-US" sz="40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" name="텍스트 상자 5"/>
          <p:cNvSpPr txBox="1"/>
          <p:nvPr/>
        </p:nvSpPr>
        <p:spPr>
          <a:xfrm>
            <a:off x="1343024" y="2164618"/>
            <a:ext cx="1023194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프로젝트에 영향을 미치는 조직 문화적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사회적 환경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국제적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정치적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환경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프로젝트가 영향 받는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또는 프로젝트 의해 영향 미치는 물리적 환경의 이해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9982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상자 5"/>
          <p:cNvSpPr txBox="1"/>
          <p:nvPr/>
        </p:nvSpPr>
        <p:spPr>
          <a:xfrm>
            <a:off x="3412428" y="1018572"/>
            <a:ext cx="53671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4</a:t>
            </a:r>
            <a:r>
              <a:rPr kumimoji="1" lang="en-US" altLang="ko-KR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. </a:t>
            </a:r>
            <a:r>
              <a:rPr kumimoji="1" lang="ko-KR" altLang="en-US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일반적인 기업경영 지식</a:t>
            </a:r>
            <a:endParaRPr kumimoji="1" lang="ko-KR" altLang="en-US" sz="40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" name="텍스트 상자 5"/>
          <p:cNvSpPr txBox="1"/>
          <p:nvPr/>
        </p:nvSpPr>
        <p:spPr>
          <a:xfrm>
            <a:off x="1343024" y="2164618"/>
            <a:ext cx="1023194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재무 및 회계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구매 및 조달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계약 및 상법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제조 및 </a:t>
            </a:r>
            <a:r>
              <a:rPr kumimoji="1" lang="ko-KR" altLang="en-US" sz="2400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유통전략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기획과 운영 기획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조직구조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행위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직원관리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보상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복지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건강 및 안전 실무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정보 기술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130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상자 5"/>
          <p:cNvSpPr txBox="1"/>
          <p:nvPr/>
        </p:nvSpPr>
        <p:spPr>
          <a:xfrm>
            <a:off x="4373430" y="1018572"/>
            <a:ext cx="34451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5. </a:t>
            </a:r>
            <a:r>
              <a:rPr kumimoji="1" lang="ko-KR" altLang="en-US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대인관계 기술</a:t>
            </a:r>
            <a:endParaRPr kumimoji="1" lang="ko-KR" altLang="en-US" sz="40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" name="텍스트 상자 5"/>
          <p:cNvSpPr txBox="1"/>
          <p:nvPr/>
        </p:nvSpPr>
        <p:spPr>
          <a:xfrm>
            <a:off x="1343024" y="2164618"/>
            <a:ext cx="1023194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효과적인 의사소통 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정보 교류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조직에의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영향 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일이 되게 하는 능력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리더십과 동기부여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비전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전략 개발과 이의 달성을 위한 동기부여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협상과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갈등관리 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합의를 이끌어내기 위한 협의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문제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해결 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문제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정의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대안 식별과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의사결정의 조합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6895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3173581" y="1018572"/>
            <a:ext cx="58448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프로그램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(Program)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관리란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?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9" name="텍스트 상자 5"/>
          <p:cNvSpPr txBox="1"/>
          <p:nvPr/>
        </p:nvSpPr>
        <p:spPr>
          <a:xfrm>
            <a:off x="1343024" y="1763192"/>
            <a:ext cx="102319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프로그램</a:t>
            </a:r>
            <a:r>
              <a:rPr kumimoji="1" lang="en-US" altLang="ko-KR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(program)</a:t>
            </a:r>
            <a:r>
              <a: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은 </a:t>
            </a:r>
            <a:r>
              <a:rPr kumimoji="1" lang="ko-KR" altLang="en-US" sz="28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상호 관련된 프로젝트들의 집합</a:t>
            </a:r>
            <a:r>
              <a: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으로</a:t>
            </a:r>
            <a:r>
              <a:rPr kumimoji="1" lang="en-US" altLang="ko-KR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각 </a:t>
            </a:r>
            <a:r>
              <a:rPr kumimoji="1" lang="ko-KR" altLang="en-US" sz="28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프로젝트를 개별적으로 </a:t>
            </a:r>
            <a:r>
              <a: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관리해서는 얻을 수 없는 편익과 통제를 통합적 관리를 통해 </a:t>
            </a:r>
            <a:r>
              <a:rPr kumimoji="1" lang="ko-KR" altLang="en-US" sz="28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얻을 수 </a:t>
            </a:r>
            <a:r>
              <a: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있음</a:t>
            </a:r>
            <a:endParaRPr kumimoji="1" lang="en-US" altLang="ko-KR" sz="28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517650" y="4601076"/>
            <a:ext cx="9156700" cy="17489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4603750" y="4318888"/>
            <a:ext cx="2984500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신차 개발 프로그램</a:t>
            </a:r>
            <a:endParaRPr lang="ko-KR" altLang="en-US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1844213" y="5061174"/>
            <a:ext cx="8503575" cy="1085850"/>
            <a:chOff x="2514600" y="5061174"/>
            <a:chExt cx="8503575" cy="1085850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514600" y="5061174"/>
              <a:ext cx="2222500" cy="4572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디자인 프로젝트</a:t>
              </a:r>
              <a:endParaRPr lang="ko-KR" altLang="en-US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5032834" y="5061174"/>
              <a:ext cx="2888358" cy="4572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트랜드미션</a:t>
              </a:r>
              <a:r>
                <a:rPr lang="ko-KR" altLang="en-US" dirty="0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 개선 프로젝트</a:t>
              </a:r>
              <a:endParaRPr lang="ko-KR" altLang="en-US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8129817" y="5061174"/>
              <a:ext cx="2888358" cy="4572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엔진 </a:t>
              </a:r>
              <a:r>
                <a:rPr lang="ko-KR" altLang="en-US" dirty="0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개선 프로젝트</a:t>
              </a:r>
              <a:endParaRPr lang="ko-KR" altLang="en-US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3461564" y="5689824"/>
              <a:ext cx="2888358" cy="4572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인터레어</a:t>
              </a:r>
              <a:r>
                <a:rPr lang="ko-KR" altLang="en-US" dirty="0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 개선 프로젝트</a:t>
              </a:r>
              <a:endParaRPr lang="ko-KR" altLang="en-US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6648450" y="5689824"/>
              <a:ext cx="2888358" cy="4572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…</a:t>
              </a:r>
              <a:endParaRPr lang="ko-KR" altLang="en-US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30028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2957979" y="1018572"/>
            <a:ext cx="62760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포트폴리오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(Portfolio)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관리란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?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9" name="텍스트 상자 5"/>
          <p:cNvSpPr txBox="1"/>
          <p:nvPr/>
        </p:nvSpPr>
        <p:spPr>
          <a:xfrm>
            <a:off x="1343024" y="1763192"/>
            <a:ext cx="10231941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포트폴리오는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효율적 관리를 목적으로 기업의 </a:t>
            </a:r>
            <a:r>
              <a:rPr kumimoji="1" lang="ko-KR" altLang="en-US" sz="24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전략적 목표를 </a:t>
            </a:r>
            <a:r>
              <a:rPr kumimoji="1" lang="ko-KR" altLang="en-US" sz="24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달성하는데 필요한 </a:t>
            </a:r>
            <a:r>
              <a:rPr kumimoji="1" lang="ko-KR" altLang="en-US" sz="24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프로젝트나 프로그램들을 모아 놓은 집합체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프로그램과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달리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포트폴리오에 포함된 프로젝트나 프로그램들은 반드시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서로 관련되어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있을 필요는 없음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포트폴리오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관리의 목적은 기업의 전략적 목표 달성을 위해 제안된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프로젝트나 프로그램의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최적 조합과 순서를 결정하고 자원을 할당하고 성과를 평가하는 것</a:t>
            </a:r>
            <a:endParaRPr kumimoji="1" lang="en-US" altLang="ko-KR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517650" y="4601076"/>
            <a:ext cx="9156700" cy="17489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4603750" y="4318888"/>
            <a:ext cx="2984500" cy="56437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세단 포트폴리오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924050" y="5025313"/>
            <a:ext cx="2622550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신차 개발 프로그램</a:t>
            </a:r>
            <a:endParaRPr lang="ko-KR" altLang="en-US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4784725" y="5025313"/>
            <a:ext cx="2622550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그랜저 프로그램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7645400" y="5025313"/>
            <a:ext cx="2622550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ko-KR" altLang="en-US" dirty="0" err="1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아슬란</a:t>
            </a:r>
            <a:r>
              <a:rPr lang="ko-KR" altLang="en-US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프로그램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784725" y="5643575"/>
            <a:ext cx="2622550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en-US" altLang="ko-KR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…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389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4998910" y="1135836"/>
            <a:ext cx="2428394" cy="56437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Portfolio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376073" y="2426086"/>
            <a:ext cx="2133887" cy="56437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Portfolio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886465" y="2426086"/>
            <a:ext cx="2133887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Programs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957693" y="3632586"/>
            <a:ext cx="2133887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Programs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62722" y="3632585"/>
            <a:ext cx="2133887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Programs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083867" y="2426086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636751" y="3632584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7312558" y="3632584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9762227" y="3632584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4062766" y="5016425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468971" y="5016425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315319" y="5016425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" name="꺾인 연결선 3"/>
          <p:cNvCxnSpPr>
            <a:stCxn id="5" idx="2"/>
            <a:endCxn id="18" idx="0"/>
          </p:cNvCxnSpPr>
          <p:nvPr/>
        </p:nvCxnSpPr>
        <p:spPr>
          <a:xfrm rot="5400000">
            <a:off x="4465126" y="678104"/>
            <a:ext cx="725873" cy="2770090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24"/>
          <p:cNvCxnSpPr>
            <a:stCxn id="5" idx="2"/>
            <a:endCxn id="10" idx="0"/>
          </p:cNvCxnSpPr>
          <p:nvPr/>
        </p:nvCxnSpPr>
        <p:spPr>
          <a:xfrm rot="16200000" flipH="1">
            <a:off x="7220322" y="692998"/>
            <a:ext cx="725873" cy="2740302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26"/>
          <p:cNvCxnSpPr>
            <a:stCxn id="5" idx="2"/>
            <a:endCxn id="13" idx="0"/>
          </p:cNvCxnSpPr>
          <p:nvPr/>
        </p:nvCxnSpPr>
        <p:spPr>
          <a:xfrm rot="5400000">
            <a:off x="5842724" y="2055702"/>
            <a:ext cx="725873" cy="14894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29"/>
          <p:cNvCxnSpPr>
            <a:stCxn id="10" idx="2"/>
            <a:endCxn id="16" idx="0"/>
          </p:cNvCxnSpPr>
          <p:nvPr/>
        </p:nvCxnSpPr>
        <p:spPr>
          <a:xfrm rot="16200000" flipH="1">
            <a:off x="9593931" y="2349941"/>
            <a:ext cx="642121" cy="1923164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32"/>
          <p:cNvCxnSpPr>
            <a:stCxn id="10" idx="2"/>
            <a:endCxn id="11" idx="0"/>
          </p:cNvCxnSpPr>
          <p:nvPr/>
        </p:nvCxnSpPr>
        <p:spPr>
          <a:xfrm rot="5400000">
            <a:off x="7167962" y="1847138"/>
            <a:ext cx="642123" cy="2928772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5"/>
          <p:cNvCxnSpPr>
            <a:stCxn id="10" idx="2"/>
            <a:endCxn id="15" idx="0"/>
          </p:cNvCxnSpPr>
          <p:nvPr/>
        </p:nvCxnSpPr>
        <p:spPr>
          <a:xfrm rot="5400000">
            <a:off x="8369097" y="3048271"/>
            <a:ext cx="642121" cy="526505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꺾인 연결선 38"/>
          <p:cNvCxnSpPr>
            <a:stCxn id="18" idx="2"/>
            <a:endCxn id="14" idx="0"/>
          </p:cNvCxnSpPr>
          <p:nvPr/>
        </p:nvCxnSpPr>
        <p:spPr>
          <a:xfrm rot="16200000" flipH="1">
            <a:off x="3275997" y="3157483"/>
            <a:ext cx="642121" cy="308080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41"/>
          <p:cNvCxnSpPr>
            <a:stCxn id="18" idx="2"/>
            <a:endCxn id="12" idx="0"/>
          </p:cNvCxnSpPr>
          <p:nvPr/>
        </p:nvCxnSpPr>
        <p:spPr>
          <a:xfrm rot="5400000">
            <a:off x="2115281" y="2304849"/>
            <a:ext cx="642122" cy="2013351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꺾인 연결선 44"/>
          <p:cNvCxnSpPr>
            <a:stCxn id="11" idx="2"/>
            <a:endCxn id="17" idx="0"/>
          </p:cNvCxnSpPr>
          <p:nvPr/>
        </p:nvCxnSpPr>
        <p:spPr>
          <a:xfrm rot="5400000">
            <a:off x="5191144" y="4182932"/>
            <a:ext cx="819462" cy="847525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47"/>
          <p:cNvCxnSpPr>
            <a:stCxn id="11" idx="2"/>
            <a:endCxn id="23" idx="0"/>
          </p:cNvCxnSpPr>
          <p:nvPr/>
        </p:nvCxnSpPr>
        <p:spPr>
          <a:xfrm rot="16200000" flipH="1">
            <a:off x="6394246" y="3827354"/>
            <a:ext cx="819462" cy="1558680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꺾인 연결선 51"/>
          <p:cNvCxnSpPr>
            <a:stCxn id="12" idx="2"/>
            <a:endCxn id="24" idx="0"/>
          </p:cNvCxnSpPr>
          <p:nvPr/>
        </p:nvCxnSpPr>
        <p:spPr>
          <a:xfrm rot="5400000">
            <a:off x="1019935" y="4606693"/>
            <a:ext cx="819463" cy="1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0953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상자 5"/>
          <p:cNvSpPr txBox="1"/>
          <p:nvPr/>
        </p:nvSpPr>
        <p:spPr>
          <a:xfrm>
            <a:off x="3156756" y="1018572"/>
            <a:ext cx="58785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 오피스 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en-US" altLang="ko-KR" sz="40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PMO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" name="텍스트 상자 5"/>
          <p:cNvSpPr txBox="1"/>
          <p:nvPr/>
        </p:nvSpPr>
        <p:spPr>
          <a:xfrm>
            <a:off x="1343024" y="2164618"/>
            <a:ext cx="1023194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z="2400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PMO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는 같은 영역 하에 있는 프로젝트들의 관리를 조정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(Coordinate)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하고 집중화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(Centralize)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하기 위한 조직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단위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kumimoji="1" lang="ko-KR" altLang="en-US" sz="1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z="24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PMO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는 프로젝트들의 조정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기획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우선 </a:t>
            </a:r>
            <a:r>
              <a:rPr kumimoji="1" lang="ko-KR" altLang="en-US" sz="24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순위화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실행에 초점을 두며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그것을 상위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 또는 고객의 사업 목표에 일치시키는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역할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kumimoji="1" lang="ko-KR" altLang="en-US" sz="1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일부 </a:t>
            </a:r>
            <a:r>
              <a:rPr kumimoji="1" lang="en-US" altLang="ko-KR" sz="2400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PMO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는 각 프로젝트 착수 동안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권한을 위임 받으며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지속적인 사업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목표를 유지하기 위해 프로젝트를 중단할 수 있는 권한 보유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9316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상자 5"/>
          <p:cNvSpPr txBox="1"/>
          <p:nvPr/>
        </p:nvSpPr>
        <p:spPr>
          <a:xfrm>
            <a:off x="3052563" y="1018572"/>
            <a:ext cx="60869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관리가 왜 필요한가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?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" name="텍스트 상자 5"/>
          <p:cNvSpPr txBox="1"/>
          <p:nvPr/>
        </p:nvSpPr>
        <p:spPr>
          <a:xfrm>
            <a:off x="1343024" y="2164618"/>
            <a:ext cx="102319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관리를 통해 명확하고 구체적인 목표를 설정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공유할 수 있습니다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구성원의 역할을 분담해 혼란을 방지하고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생산성을 올립니다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커뮤니케이션 프로세스를 통제해 소통의 효율과 정확성을 추구합니다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.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7658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상자 5"/>
          <p:cNvSpPr txBox="1"/>
          <p:nvPr/>
        </p:nvSpPr>
        <p:spPr>
          <a:xfrm>
            <a:off x="874751" y="1617506"/>
            <a:ext cx="27558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5000" spc="-150" dirty="0" smtClean="0">
                <a:solidFill>
                  <a:schemeClr val="bg1"/>
                </a:solidFill>
                <a:latin typeface="Titillium Web" charset="0"/>
                <a:ea typeface="Titillium Web" charset="0"/>
                <a:cs typeface="Titillium Web" charset="0"/>
              </a:rPr>
              <a:t>Chapter 2 </a:t>
            </a:r>
            <a:endParaRPr kumimoji="1" lang="ko-KR" altLang="en-US" sz="5000" spc="-150" dirty="0">
              <a:solidFill>
                <a:schemeClr val="bg1"/>
              </a:solidFill>
              <a:latin typeface="Titillium Web" charset="0"/>
              <a:ea typeface="Titillium Web" charset="0"/>
              <a:cs typeface="Titillium Web" charset="0"/>
            </a:endParaRPr>
          </a:p>
        </p:txBody>
      </p:sp>
      <p:sp>
        <p:nvSpPr>
          <p:cNvPr id="4" name="텍스트 상자 5"/>
          <p:cNvSpPr txBox="1"/>
          <p:nvPr/>
        </p:nvSpPr>
        <p:spPr>
          <a:xfrm>
            <a:off x="874751" y="2527868"/>
            <a:ext cx="86421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9600" b="1" spc="-150" dirty="0" err="1" smtClean="0">
                <a:solidFill>
                  <a:schemeClr val="bg1"/>
                </a:solidFill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z="9600" b="1" spc="-150" dirty="0" smtClean="0">
                <a:solidFill>
                  <a:schemeClr val="bg1"/>
                </a:solidFill>
                <a:latin typeface="Titillium Web" charset="0"/>
                <a:ea typeface="Titillium Web" charset="0"/>
                <a:cs typeface="Titillium Web" charset="0"/>
              </a:rPr>
              <a:t>-Method</a:t>
            </a:r>
            <a:endParaRPr kumimoji="1" lang="en-US" altLang="ko-KR" sz="9600" b="1" spc="-150" dirty="0">
              <a:solidFill>
                <a:schemeClr val="bg1"/>
              </a:solidFill>
              <a:latin typeface="Titillium Web" charset="0"/>
              <a:ea typeface="Titillium Web" charset="0"/>
              <a:cs typeface="Titillium We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2192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736653"/>
              </p:ext>
            </p:extLst>
          </p:nvPr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593072" y="2479040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고객응대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2346074" y="2479040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영업분석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0" name="직사각형 289"/>
          <p:cNvSpPr/>
          <p:nvPr/>
        </p:nvSpPr>
        <p:spPr>
          <a:xfrm>
            <a:off x="4144062" y="2479040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차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영업평가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1" name="다이아몬드 290"/>
          <p:cNvSpPr/>
          <p:nvPr/>
        </p:nvSpPr>
        <p:spPr>
          <a:xfrm>
            <a:off x="5942050" y="234742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진행여부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>
            <a:off x="2085456" y="2659842"/>
            <a:ext cx="26061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직사각형 293"/>
          <p:cNvSpPr/>
          <p:nvPr/>
        </p:nvSpPr>
        <p:spPr>
          <a:xfrm>
            <a:off x="7523681" y="1848734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고객통보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5" name="직사각형 294"/>
          <p:cNvSpPr/>
          <p:nvPr/>
        </p:nvSpPr>
        <p:spPr>
          <a:xfrm>
            <a:off x="9302078" y="1848734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영업종료보고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6" name="타원 295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080475" y="1892354"/>
            <a:ext cx="274363" cy="27436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E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7" name="꺾인 연결선 292"/>
          <p:cNvCxnSpPr>
            <a:stCxn id="289" idx="3"/>
            <a:endCxn id="290" idx="1"/>
          </p:cNvCxnSpPr>
          <p:nvPr/>
        </p:nvCxnSpPr>
        <p:spPr>
          <a:xfrm>
            <a:off x="3838458" y="2659842"/>
            <a:ext cx="30560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꺾인 연결선 292"/>
          <p:cNvCxnSpPr>
            <a:stCxn id="290" idx="3"/>
            <a:endCxn id="291" idx="1"/>
          </p:cNvCxnSpPr>
          <p:nvPr/>
        </p:nvCxnSpPr>
        <p:spPr>
          <a:xfrm>
            <a:off x="5636446" y="2659842"/>
            <a:ext cx="305604" cy="529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꺾인 연결선 292"/>
          <p:cNvCxnSpPr>
            <a:stCxn id="291" idx="0"/>
            <a:endCxn id="294" idx="1"/>
          </p:cNvCxnSpPr>
          <p:nvPr/>
        </p:nvCxnSpPr>
        <p:spPr>
          <a:xfrm rot="5400000" flipH="1" flipV="1">
            <a:off x="6856893" y="1680634"/>
            <a:ext cx="317886" cy="1015690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꺾인 연결선 292"/>
          <p:cNvCxnSpPr>
            <a:stCxn id="294" idx="3"/>
            <a:endCxn id="295" idx="1"/>
          </p:cNvCxnSpPr>
          <p:nvPr/>
        </p:nvCxnSpPr>
        <p:spPr>
          <a:xfrm>
            <a:off x="9016065" y="2029536"/>
            <a:ext cx="28601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꺾인 연결선 292"/>
          <p:cNvCxnSpPr>
            <a:stCxn id="295" idx="3"/>
            <a:endCxn id="296" idx="2"/>
          </p:cNvCxnSpPr>
          <p:nvPr/>
        </p:nvCxnSpPr>
        <p:spPr>
          <a:xfrm>
            <a:off x="10794462" y="2029536"/>
            <a:ext cx="28601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직사각형 315"/>
          <p:cNvSpPr/>
          <p:nvPr/>
        </p:nvSpPr>
        <p:spPr>
          <a:xfrm>
            <a:off x="7523681" y="3367744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차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영업평가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0" name="다이아몬드 319"/>
          <p:cNvSpPr/>
          <p:nvPr/>
        </p:nvSpPr>
        <p:spPr>
          <a:xfrm>
            <a:off x="9351613" y="3243844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 결정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3" name="직사각형 322"/>
          <p:cNvSpPr/>
          <p:nvPr/>
        </p:nvSpPr>
        <p:spPr>
          <a:xfrm>
            <a:off x="9171363" y="4458931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제안팀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구성협의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080474" y="4502551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A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44" name="꺾인 연결선 292"/>
          <p:cNvCxnSpPr>
            <a:stCxn id="320" idx="0"/>
            <a:endCxn id="294" idx="1"/>
          </p:cNvCxnSpPr>
          <p:nvPr/>
        </p:nvCxnSpPr>
        <p:spPr>
          <a:xfrm rot="16200000" flipV="1">
            <a:off x="8113464" y="1439753"/>
            <a:ext cx="1214308" cy="2393873"/>
          </a:xfrm>
          <a:prstGeom prst="bentConnector4">
            <a:avLst>
              <a:gd name="adj1" fmla="val 42555"/>
              <a:gd name="adj2" fmla="val 109549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꺾인 연결선 292"/>
          <p:cNvCxnSpPr>
            <a:stCxn id="291" idx="2"/>
            <a:endCxn id="316" idx="1"/>
          </p:cNvCxnSpPr>
          <p:nvPr/>
        </p:nvCxnSpPr>
        <p:spPr>
          <a:xfrm rot="16200000" flipH="1">
            <a:off x="6732988" y="2757853"/>
            <a:ext cx="565696" cy="1015690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꺾인 연결선 292"/>
          <p:cNvCxnSpPr>
            <a:stCxn id="316" idx="3"/>
            <a:endCxn id="320" idx="1"/>
          </p:cNvCxnSpPr>
          <p:nvPr/>
        </p:nvCxnSpPr>
        <p:spPr>
          <a:xfrm>
            <a:off x="9016065" y="3548546"/>
            <a:ext cx="335548" cy="130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꺾인 연결선 292"/>
          <p:cNvCxnSpPr>
            <a:stCxn id="320" idx="2"/>
            <a:endCxn id="323" idx="0"/>
          </p:cNvCxnSpPr>
          <p:nvPr/>
        </p:nvCxnSpPr>
        <p:spPr>
          <a:xfrm>
            <a:off x="9917554" y="3879272"/>
            <a:ext cx="1" cy="57965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꺾인 연결선 292"/>
          <p:cNvCxnSpPr>
            <a:stCxn id="323" idx="3"/>
            <a:endCxn id="325" idx="2"/>
          </p:cNvCxnSpPr>
          <p:nvPr/>
        </p:nvCxnSpPr>
        <p:spPr>
          <a:xfrm>
            <a:off x="10663747" y="4639733"/>
            <a:ext cx="41672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2" name="TextBox 361"/>
          <p:cNvSpPr txBox="1"/>
          <p:nvPr/>
        </p:nvSpPr>
        <p:spPr>
          <a:xfrm>
            <a:off x="6525457" y="293606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3" name="TextBox 362"/>
          <p:cNvSpPr txBox="1"/>
          <p:nvPr/>
        </p:nvSpPr>
        <p:spPr>
          <a:xfrm>
            <a:off x="6511326" y="2056448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4" name="TextBox 363"/>
          <p:cNvSpPr txBox="1"/>
          <p:nvPr/>
        </p:nvSpPr>
        <p:spPr>
          <a:xfrm>
            <a:off x="9947172" y="387147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5" name="TextBox 364"/>
          <p:cNvSpPr txBox="1"/>
          <p:nvPr/>
        </p:nvSpPr>
        <p:spPr>
          <a:xfrm>
            <a:off x="9933041" y="2991854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2336827" y="2936067"/>
            <a:ext cx="1501631" cy="873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자료요청서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</a:t>
            </a:r>
            <a:r>
              <a:rPr lang="en-US" altLang="ko-KR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RFI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제안요청서 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(RFP)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프로젝트 실행 </a:t>
            </a: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예산서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질의서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368" name="직사각형 367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</p:spTree>
    <p:extLst>
      <p:ext uri="{BB962C8B-B14F-4D97-AF65-F5344CB8AC3E}">
        <p14:creationId xmlns:p14="http://schemas.microsoft.com/office/powerpoint/2010/main" val="1793171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296949"/>
              </p:ext>
            </p:extLst>
          </p:nvPr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454412" y="1985819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제안팀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Kick-off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3385214" y="1985819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 미팅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0" name="직사각형 289"/>
          <p:cNvSpPr/>
          <p:nvPr/>
        </p:nvSpPr>
        <p:spPr>
          <a:xfrm>
            <a:off x="5316016" y="2591674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 기획 회의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>
            <a:off x="2946796" y="2166621"/>
            <a:ext cx="43841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직사각형 293"/>
          <p:cNvSpPr/>
          <p:nvPr/>
        </p:nvSpPr>
        <p:spPr>
          <a:xfrm>
            <a:off x="9232817" y="2591673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제안서 초안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6" name="타원 295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334211" y="3502800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B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7" name="꺾인 연결선 292"/>
          <p:cNvCxnSpPr>
            <a:stCxn id="289" idx="3"/>
            <a:endCxn id="290" idx="1"/>
          </p:cNvCxnSpPr>
          <p:nvPr/>
        </p:nvCxnSpPr>
        <p:spPr>
          <a:xfrm>
            <a:off x="4877598" y="2166621"/>
            <a:ext cx="438418" cy="60585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꺾인 연결선 292"/>
          <p:cNvCxnSpPr>
            <a:stCxn id="290" idx="3"/>
            <a:endCxn id="48" idx="1"/>
          </p:cNvCxnSpPr>
          <p:nvPr/>
        </p:nvCxnSpPr>
        <p:spPr>
          <a:xfrm>
            <a:off x="6808400" y="2772476"/>
            <a:ext cx="44766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직사각형 315"/>
          <p:cNvSpPr/>
          <p:nvPr/>
        </p:nvSpPr>
        <p:spPr>
          <a:xfrm>
            <a:off x="9232817" y="3459181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 시안 작업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593072" y="2027804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A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47" name="꺾인 연결선 292"/>
          <p:cNvCxnSpPr>
            <a:stCxn id="48" idx="3"/>
            <a:endCxn id="316" idx="1"/>
          </p:cNvCxnSpPr>
          <p:nvPr/>
        </p:nvCxnSpPr>
        <p:spPr>
          <a:xfrm>
            <a:off x="8748449" y="2772476"/>
            <a:ext cx="484368" cy="86750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꺾인 연결선 292"/>
          <p:cNvCxnSpPr>
            <a:stCxn id="316" idx="3"/>
            <a:endCxn id="296" idx="2"/>
          </p:cNvCxnSpPr>
          <p:nvPr/>
        </p:nvCxnSpPr>
        <p:spPr>
          <a:xfrm flipV="1">
            <a:off x="10725201" y="3639982"/>
            <a:ext cx="60901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직사각형 365"/>
          <p:cNvSpPr/>
          <p:nvPr/>
        </p:nvSpPr>
        <p:spPr>
          <a:xfrm>
            <a:off x="3375967" y="2442846"/>
            <a:ext cx="1501631" cy="4316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질의서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367" name="직사각형 366"/>
          <p:cNvSpPr/>
          <p:nvPr/>
        </p:nvSpPr>
        <p:spPr>
          <a:xfrm>
            <a:off x="1469264" y="2442847"/>
            <a:ext cx="1501631" cy="243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제안계획서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867435" y="2164986"/>
            <a:ext cx="586977" cy="16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3385214" y="3290331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분석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5" name="꺾인 연결선 292"/>
          <p:cNvCxnSpPr>
            <a:stCxn id="288" idx="3"/>
            <a:endCxn id="43" idx="1"/>
          </p:cNvCxnSpPr>
          <p:nvPr/>
        </p:nvCxnSpPr>
        <p:spPr>
          <a:xfrm>
            <a:off x="2946796" y="2166621"/>
            <a:ext cx="438418" cy="130451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7256065" y="2591674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 계획 수립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50" name="꺾인 연결선 292"/>
          <p:cNvCxnSpPr>
            <a:stCxn id="43" idx="3"/>
            <a:endCxn id="290" idx="1"/>
          </p:cNvCxnSpPr>
          <p:nvPr/>
        </p:nvCxnSpPr>
        <p:spPr>
          <a:xfrm flipV="1">
            <a:off x="4877598" y="2772476"/>
            <a:ext cx="438418" cy="69865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꺾인 연결선 292"/>
          <p:cNvCxnSpPr>
            <a:stCxn id="48" idx="3"/>
            <a:endCxn id="294" idx="1"/>
          </p:cNvCxnSpPr>
          <p:nvPr/>
        </p:nvCxnSpPr>
        <p:spPr>
          <a:xfrm flipV="1">
            <a:off x="8748449" y="2772475"/>
            <a:ext cx="484368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꺾인 연결선 292"/>
          <p:cNvCxnSpPr>
            <a:stCxn id="294" idx="3"/>
            <a:endCxn id="296" idx="2"/>
          </p:cNvCxnSpPr>
          <p:nvPr/>
        </p:nvCxnSpPr>
        <p:spPr>
          <a:xfrm>
            <a:off x="10725201" y="2772475"/>
            <a:ext cx="609010" cy="86750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직사각형 77"/>
          <p:cNvSpPr/>
          <p:nvPr/>
        </p:nvSpPr>
        <p:spPr>
          <a:xfrm>
            <a:off x="5316016" y="3026159"/>
            <a:ext cx="1501631" cy="2158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265312" y="3023307"/>
            <a:ext cx="1501631" cy="243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제안계획서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9232817" y="3038704"/>
            <a:ext cx="1501631" cy="243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제안서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초안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)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9232817" y="3876454"/>
            <a:ext cx="1501631" cy="243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 시안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</p:spTree>
    <p:extLst>
      <p:ext uri="{BB962C8B-B14F-4D97-AF65-F5344CB8AC3E}">
        <p14:creationId xmlns:p14="http://schemas.microsoft.com/office/powerpoint/2010/main" val="1215841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765417"/>
              </p:ext>
            </p:extLst>
          </p:nvPr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454412" y="1985819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제안서 융합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3385214" y="1985819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내부 평가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>
            <a:off x="2946796" y="2166621"/>
            <a:ext cx="43841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593072" y="2027804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B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3375967" y="2442847"/>
            <a:ext cx="1501631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367" name="직사각형 366"/>
          <p:cNvSpPr/>
          <p:nvPr/>
        </p:nvSpPr>
        <p:spPr>
          <a:xfrm>
            <a:off x="1469264" y="2442846"/>
            <a:ext cx="1501631" cy="376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견적서(최종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제안서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867435" y="2164986"/>
            <a:ext cx="586977" cy="16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다이아몬드 35"/>
          <p:cNvSpPr/>
          <p:nvPr/>
        </p:nvSpPr>
        <p:spPr>
          <a:xfrm>
            <a:off x="5449972" y="184727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통과여부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33379" y="243591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19248" y="1556298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0" name="꺾인 연결선 292"/>
          <p:cNvCxnSpPr>
            <a:stCxn id="289" idx="3"/>
            <a:endCxn id="36" idx="1"/>
          </p:cNvCxnSpPr>
          <p:nvPr/>
        </p:nvCxnSpPr>
        <p:spPr>
          <a:xfrm flipV="1">
            <a:off x="4877598" y="2164986"/>
            <a:ext cx="572374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꺾인 연결선 292"/>
          <p:cNvCxnSpPr>
            <a:stCxn id="36" idx="0"/>
            <a:endCxn id="288" idx="0"/>
          </p:cNvCxnSpPr>
          <p:nvPr/>
        </p:nvCxnSpPr>
        <p:spPr>
          <a:xfrm rot="16200000" flipH="1" flipV="1">
            <a:off x="4038985" y="8890"/>
            <a:ext cx="138547" cy="3815309"/>
          </a:xfrm>
          <a:prstGeom prst="bentConnector3">
            <a:avLst>
              <a:gd name="adj1" fmla="val -16499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5269721" y="2773674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제안서 제출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52" name="꺾인 연결선 292"/>
          <p:cNvCxnSpPr>
            <a:stCxn id="36" idx="2"/>
            <a:endCxn id="47" idx="0"/>
          </p:cNvCxnSpPr>
          <p:nvPr/>
        </p:nvCxnSpPr>
        <p:spPr>
          <a:xfrm>
            <a:off x="6015913" y="2482700"/>
            <a:ext cx="0" cy="29097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/>
          <p:cNvSpPr/>
          <p:nvPr/>
        </p:nvSpPr>
        <p:spPr>
          <a:xfrm>
            <a:off x="5269721" y="4171372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PT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준비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5282563" y="4639947"/>
            <a:ext cx="1501631" cy="2546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PT 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자료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4" name="다이아몬드 63"/>
          <p:cNvSpPr/>
          <p:nvPr/>
        </p:nvSpPr>
        <p:spPr>
          <a:xfrm>
            <a:off x="7056261" y="2637329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선정여부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639668" y="322597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033987" y="2637329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7185544" y="4171372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 </a:t>
            </a:r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PT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68" name="꺾인 연결선 292"/>
          <p:cNvCxnSpPr>
            <a:stCxn id="47" idx="3"/>
            <a:endCxn id="64" idx="1"/>
          </p:cNvCxnSpPr>
          <p:nvPr/>
        </p:nvCxnSpPr>
        <p:spPr>
          <a:xfrm>
            <a:off x="6762105" y="2954476"/>
            <a:ext cx="294156" cy="56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꺾인 연결선 292"/>
          <p:cNvCxnSpPr>
            <a:stCxn id="64" idx="2"/>
            <a:endCxn id="59" idx="0"/>
          </p:cNvCxnSpPr>
          <p:nvPr/>
        </p:nvCxnSpPr>
        <p:spPr>
          <a:xfrm rot="5400000">
            <a:off x="6369751" y="2918920"/>
            <a:ext cx="898615" cy="160628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직사각형 75"/>
          <p:cNvSpPr/>
          <p:nvPr/>
        </p:nvSpPr>
        <p:spPr>
          <a:xfrm>
            <a:off x="8942271" y="2776933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영업종료보고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0700099" y="2814203"/>
            <a:ext cx="274363" cy="27436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E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2" name="꺾인 연결선 292"/>
          <p:cNvCxnSpPr>
            <a:stCxn id="76" idx="3"/>
          </p:cNvCxnSpPr>
          <p:nvPr/>
        </p:nvCxnSpPr>
        <p:spPr>
          <a:xfrm>
            <a:off x="10434655" y="2957735"/>
            <a:ext cx="28601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꺾인 연결선 292"/>
          <p:cNvCxnSpPr>
            <a:stCxn id="64" idx="3"/>
            <a:endCxn id="76" idx="1"/>
          </p:cNvCxnSpPr>
          <p:nvPr/>
        </p:nvCxnSpPr>
        <p:spPr>
          <a:xfrm>
            <a:off x="8188143" y="2955043"/>
            <a:ext cx="754128" cy="269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꺾인 연결선 292"/>
          <p:cNvCxnSpPr>
            <a:stCxn id="59" idx="3"/>
            <a:endCxn id="67" idx="1"/>
          </p:cNvCxnSpPr>
          <p:nvPr/>
        </p:nvCxnSpPr>
        <p:spPr>
          <a:xfrm>
            <a:off x="6762105" y="4352174"/>
            <a:ext cx="42343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다이아몬드 89"/>
          <p:cNvSpPr/>
          <p:nvPr/>
        </p:nvSpPr>
        <p:spPr>
          <a:xfrm>
            <a:off x="9105056" y="4038601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수주여부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9688463" y="462724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9688463" y="3800258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93" name="꺾인 연결선 292"/>
          <p:cNvCxnSpPr>
            <a:stCxn id="67" idx="3"/>
            <a:endCxn id="90" idx="1"/>
          </p:cNvCxnSpPr>
          <p:nvPr/>
        </p:nvCxnSpPr>
        <p:spPr>
          <a:xfrm>
            <a:off x="8677928" y="4352174"/>
            <a:ext cx="427128" cy="414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꺾인 연결선 292"/>
          <p:cNvCxnSpPr>
            <a:stCxn id="90" idx="0"/>
            <a:endCxn id="76" idx="2"/>
          </p:cNvCxnSpPr>
          <p:nvPr/>
        </p:nvCxnSpPr>
        <p:spPr>
          <a:xfrm flipV="1">
            <a:off x="9670997" y="3138536"/>
            <a:ext cx="17466" cy="90006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타원 108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0614252" y="4935023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C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10" name="꺾인 연결선 292"/>
          <p:cNvCxnSpPr>
            <a:stCxn id="90" idx="2"/>
            <a:endCxn id="109" idx="2"/>
          </p:cNvCxnSpPr>
          <p:nvPr/>
        </p:nvCxnSpPr>
        <p:spPr>
          <a:xfrm rot="16200000" flipH="1">
            <a:off x="9943536" y="4401489"/>
            <a:ext cx="398176" cy="943255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직사각형 72"/>
          <p:cNvSpPr/>
          <p:nvPr/>
        </p:nvSpPr>
        <p:spPr>
          <a:xfrm>
            <a:off x="6921500" y="2347421"/>
            <a:ext cx="1524000" cy="118632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TextBox 113"/>
          <p:cNvSpPr txBox="1"/>
          <p:nvPr/>
        </p:nvSpPr>
        <p:spPr>
          <a:xfrm>
            <a:off x="6992035" y="2333416"/>
            <a:ext cx="13580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제안 내용에 따라 선택</a:t>
            </a:r>
            <a:endParaRPr lang="ko-KR" altLang="en-US" sz="1000" dirty="0"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15" name="꺾인 연결선 292"/>
          <p:cNvCxnSpPr>
            <a:stCxn id="47" idx="2"/>
            <a:endCxn id="59" idx="0"/>
          </p:cNvCxnSpPr>
          <p:nvPr/>
        </p:nvCxnSpPr>
        <p:spPr>
          <a:xfrm>
            <a:off x="6015913" y="3135277"/>
            <a:ext cx="0" cy="1036095"/>
          </a:xfrm>
          <a:prstGeom prst="straightConnector1">
            <a:avLst/>
          </a:prstGeom>
          <a:ln w="1270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직사각형 117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</p:spTree>
    <p:extLst>
      <p:ext uri="{BB962C8B-B14F-4D97-AF65-F5344CB8AC3E}">
        <p14:creationId xmlns:p14="http://schemas.microsoft.com/office/powerpoint/2010/main" val="2114125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993143"/>
              </p:ext>
            </p:extLst>
          </p:nvPr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839029" y="1985819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수행</a:t>
            </a:r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선정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2658328" y="1985819"/>
            <a:ext cx="165457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 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계획 수립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>
            <a:off x="2331413" y="2166621"/>
            <a:ext cx="32691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283227" y="2027804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C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2649082" y="2442847"/>
            <a:ext cx="1663823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557590" y="2164986"/>
            <a:ext cx="281439" cy="16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꺾인 연결선 292"/>
          <p:cNvCxnSpPr>
            <a:stCxn id="289" idx="3"/>
            <a:endCxn id="135" idx="1"/>
          </p:cNvCxnSpPr>
          <p:nvPr/>
        </p:nvCxnSpPr>
        <p:spPr>
          <a:xfrm>
            <a:off x="4312905" y="2166621"/>
            <a:ext cx="32691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>
          <a:xfrm>
            <a:off x="4639820" y="1985819"/>
            <a:ext cx="165457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사업수행계획서 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6603293" y="1985819"/>
            <a:ext cx="178212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수행계획서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및 가격 협상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7" name="다이아몬드 136"/>
          <p:cNvSpPr/>
          <p:nvPr/>
        </p:nvSpPr>
        <p:spPr>
          <a:xfrm>
            <a:off x="8689374" y="1848907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9258650" y="245554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9258650" y="1557933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41" name="꺾인 연결선 292"/>
          <p:cNvCxnSpPr>
            <a:stCxn id="137" idx="0"/>
            <a:endCxn id="135" idx="0"/>
          </p:cNvCxnSpPr>
          <p:nvPr/>
        </p:nvCxnSpPr>
        <p:spPr>
          <a:xfrm rot="16200000" flipH="1" flipV="1">
            <a:off x="7292756" y="23260"/>
            <a:ext cx="136912" cy="3788206"/>
          </a:xfrm>
          <a:prstGeom prst="bentConnector3">
            <a:avLst>
              <a:gd name="adj1" fmla="val -166969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직사각형 141"/>
          <p:cNvSpPr/>
          <p:nvPr/>
        </p:nvSpPr>
        <p:spPr>
          <a:xfrm>
            <a:off x="4640154" y="2442847"/>
            <a:ext cx="1663823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사업수행계획서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43" name="꺾인 연결선 292"/>
          <p:cNvCxnSpPr>
            <a:stCxn id="135" idx="3"/>
            <a:endCxn id="136" idx="1"/>
          </p:cNvCxnSpPr>
          <p:nvPr/>
        </p:nvCxnSpPr>
        <p:spPr>
          <a:xfrm>
            <a:off x="6294397" y="2166621"/>
            <a:ext cx="30889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꺾인 연결선 292"/>
          <p:cNvCxnSpPr>
            <a:stCxn id="136" idx="3"/>
            <a:endCxn id="137" idx="1"/>
          </p:cNvCxnSpPr>
          <p:nvPr/>
        </p:nvCxnSpPr>
        <p:spPr>
          <a:xfrm>
            <a:off x="8385422" y="2166621"/>
            <a:ext cx="30395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직사각형 144"/>
          <p:cNvSpPr/>
          <p:nvPr/>
        </p:nvSpPr>
        <p:spPr>
          <a:xfrm>
            <a:off x="9398473" y="2734540"/>
            <a:ext cx="118780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계약서 협의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6" name="직사각형 145"/>
          <p:cNvSpPr/>
          <p:nvPr/>
        </p:nvSpPr>
        <p:spPr>
          <a:xfrm>
            <a:off x="6603293" y="2442847"/>
            <a:ext cx="1782129" cy="377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사업수행계획서 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내용 검수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계약서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47" name="꺾인 연결선 292"/>
          <p:cNvCxnSpPr>
            <a:stCxn id="137" idx="2"/>
            <a:endCxn id="145" idx="1"/>
          </p:cNvCxnSpPr>
          <p:nvPr/>
        </p:nvCxnSpPr>
        <p:spPr>
          <a:xfrm rot="16200000" flipH="1">
            <a:off x="9111391" y="2628259"/>
            <a:ext cx="431007" cy="143158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직사각형 147"/>
          <p:cNvSpPr/>
          <p:nvPr/>
        </p:nvSpPr>
        <p:spPr>
          <a:xfrm>
            <a:off x="10708680" y="2734540"/>
            <a:ext cx="118780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계약서 체결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9429078" y="3181215"/>
            <a:ext cx="2467408" cy="5525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계약서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세금계산서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통장사본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0" name="직사각형 149"/>
          <p:cNvSpPr/>
          <p:nvPr/>
        </p:nvSpPr>
        <p:spPr>
          <a:xfrm>
            <a:off x="6176003" y="4359717"/>
            <a:ext cx="136767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프로젝트팀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빌딩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1" name="직사각형 150"/>
          <p:cNvSpPr/>
          <p:nvPr/>
        </p:nvSpPr>
        <p:spPr>
          <a:xfrm>
            <a:off x="7757097" y="4359717"/>
            <a:ext cx="136767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착수보고회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9400867" y="4359717"/>
            <a:ext cx="136767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WorkShop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3" name="직사각형 152"/>
          <p:cNvSpPr/>
          <p:nvPr/>
        </p:nvSpPr>
        <p:spPr>
          <a:xfrm>
            <a:off x="9338191" y="4115877"/>
            <a:ext cx="1524000" cy="118632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TextBox 153"/>
          <p:cNvSpPr txBox="1"/>
          <p:nvPr/>
        </p:nvSpPr>
        <p:spPr>
          <a:xfrm>
            <a:off x="9552437" y="4101872"/>
            <a:ext cx="10855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상황에 따라 진행</a:t>
            </a:r>
            <a:endParaRPr lang="ko-KR" altLang="en-US" sz="1000" dirty="0"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55" name="꺾인 연결선 292"/>
          <p:cNvCxnSpPr>
            <a:stCxn id="150" idx="3"/>
            <a:endCxn id="151" idx="1"/>
          </p:cNvCxnSpPr>
          <p:nvPr/>
        </p:nvCxnSpPr>
        <p:spPr>
          <a:xfrm>
            <a:off x="7543674" y="4540519"/>
            <a:ext cx="2134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292"/>
          <p:cNvCxnSpPr>
            <a:stCxn id="137" idx="2"/>
            <a:endCxn id="150" idx="1"/>
          </p:cNvCxnSpPr>
          <p:nvPr/>
        </p:nvCxnSpPr>
        <p:spPr>
          <a:xfrm rot="5400000">
            <a:off x="6687567" y="1972771"/>
            <a:ext cx="2056184" cy="3079312"/>
          </a:xfrm>
          <a:prstGeom prst="bentConnector4">
            <a:avLst>
              <a:gd name="adj1" fmla="val 45603"/>
              <a:gd name="adj2" fmla="val 10742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꺾인 연결선 292"/>
          <p:cNvCxnSpPr>
            <a:stCxn id="151" idx="3"/>
            <a:endCxn id="152" idx="1"/>
          </p:cNvCxnSpPr>
          <p:nvPr/>
        </p:nvCxnSpPr>
        <p:spPr>
          <a:xfrm>
            <a:off x="9124768" y="4540519"/>
            <a:ext cx="27609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직사각형 163"/>
          <p:cNvSpPr/>
          <p:nvPr/>
        </p:nvSpPr>
        <p:spPr>
          <a:xfrm>
            <a:off x="9420171" y="4763705"/>
            <a:ext cx="1348367" cy="423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워크샵 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66" name="타원 165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148922" y="4403336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D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68" name="꺾인 연결선 292"/>
          <p:cNvCxnSpPr>
            <a:stCxn id="152" idx="3"/>
            <a:endCxn id="166" idx="2"/>
          </p:cNvCxnSpPr>
          <p:nvPr/>
        </p:nvCxnSpPr>
        <p:spPr>
          <a:xfrm flipV="1">
            <a:off x="10768538" y="4540518"/>
            <a:ext cx="380384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직사각형 171"/>
          <p:cNvSpPr/>
          <p:nvPr/>
        </p:nvSpPr>
        <p:spPr>
          <a:xfrm>
            <a:off x="7766749" y="4763704"/>
            <a:ext cx="1358019" cy="538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수행계획서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</a:t>
            </a: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착수보고서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  <p:cxnSp>
        <p:nvCxnSpPr>
          <p:cNvPr id="45" name="꺾인 연결선 292"/>
          <p:cNvCxnSpPr>
            <a:stCxn id="145" idx="3"/>
            <a:endCxn id="148" idx="1"/>
          </p:cNvCxnSpPr>
          <p:nvPr/>
        </p:nvCxnSpPr>
        <p:spPr>
          <a:xfrm>
            <a:off x="10586279" y="2915342"/>
            <a:ext cx="12240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5359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202676" y="1985819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 협의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3021975" y="1985819"/>
            <a:ext cx="165457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환경분석 및 자료수집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>
            <a:off x="2695060" y="2166621"/>
            <a:ext cx="32691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646874" y="2027804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D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3012729" y="2442846"/>
            <a:ext cx="1663823" cy="411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환경분석서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콘텐츠 수급 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921237" y="2164986"/>
            <a:ext cx="281439" cy="16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>
          <a:xfrm>
            <a:off x="3021975" y="3900175"/>
            <a:ext cx="165457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요구사항정의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5058504" y="3969493"/>
            <a:ext cx="178212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요구사항분석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7" name="다이아몬드 136"/>
          <p:cNvSpPr/>
          <p:nvPr/>
        </p:nvSpPr>
        <p:spPr>
          <a:xfrm>
            <a:off x="8874641" y="3832581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9512161" y="443922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9443917" y="3541607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41" name="꺾인 연결선 292"/>
          <p:cNvCxnSpPr>
            <a:stCxn id="289" idx="3"/>
            <a:endCxn id="136" idx="1"/>
          </p:cNvCxnSpPr>
          <p:nvPr/>
        </p:nvCxnSpPr>
        <p:spPr>
          <a:xfrm>
            <a:off x="4676552" y="2166621"/>
            <a:ext cx="381952" cy="1983674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직사각형 145"/>
          <p:cNvSpPr/>
          <p:nvPr/>
        </p:nvSpPr>
        <p:spPr>
          <a:xfrm>
            <a:off x="5081613" y="4439223"/>
            <a:ext cx="1782129" cy="377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사업수행계획서 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내용 검수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계약서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47" name="꺾인 연결선 292"/>
          <p:cNvCxnSpPr>
            <a:stCxn id="137" idx="2"/>
            <a:endCxn id="166" idx="2"/>
          </p:cNvCxnSpPr>
          <p:nvPr/>
        </p:nvCxnSpPr>
        <p:spPr>
          <a:xfrm rot="16200000" flipH="1">
            <a:off x="9607853" y="4300738"/>
            <a:ext cx="416173" cy="750714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직사각형 149"/>
          <p:cNvSpPr/>
          <p:nvPr/>
        </p:nvSpPr>
        <p:spPr>
          <a:xfrm>
            <a:off x="7212699" y="3969493"/>
            <a:ext cx="136767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요구사항검토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55" name="꺾인 연결선 292"/>
          <p:cNvCxnSpPr>
            <a:stCxn id="150" idx="3"/>
            <a:endCxn id="137" idx="1"/>
          </p:cNvCxnSpPr>
          <p:nvPr/>
        </p:nvCxnSpPr>
        <p:spPr>
          <a:xfrm>
            <a:off x="8580370" y="4150295"/>
            <a:ext cx="29427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타원 165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0191296" y="4747000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E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4" name="꺾인 연결선 292"/>
          <p:cNvCxnSpPr>
            <a:stCxn id="288" idx="3"/>
            <a:endCxn id="135" idx="1"/>
          </p:cNvCxnSpPr>
          <p:nvPr/>
        </p:nvCxnSpPr>
        <p:spPr>
          <a:xfrm>
            <a:off x="2695060" y="2166621"/>
            <a:ext cx="326915" cy="191435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1209348" y="2442846"/>
            <a:ext cx="1482377" cy="5791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질의서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인터뷰 스케줄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3012729" y="4373826"/>
            <a:ext cx="1663823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요구사항정의서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54" name="꺾인 연결선 292"/>
          <p:cNvCxnSpPr>
            <a:stCxn id="136" idx="3"/>
            <a:endCxn id="150" idx="1"/>
          </p:cNvCxnSpPr>
          <p:nvPr/>
        </p:nvCxnSpPr>
        <p:spPr>
          <a:xfrm>
            <a:off x="6840633" y="4150295"/>
            <a:ext cx="3720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꺾인 연결선 292"/>
          <p:cNvCxnSpPr>
            <a:stCxn id="137" idx="0"/>
            <a:endCxn id="288" idx="0"/>
          </p:cNvCxnSpPr>
          <p:nvPr/>
        </p:nvCxnSpPr>
        <p:spPr>
          <a:xfrm rot="16200000" flipV="1">
            <a:off x="4771344" y="-836657"/>
            <a:ext cx="1846762" cy="7491714"/>
          </a:xfrm>
          <a:prstGeom prst="bentConnector3">
            <a:avLst>
              <a:gd name="adj1" fmla="val 11237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  <p:cxnSp>
        <p:nvCxnSpPr>
          <p:cNvPr id="34" name="꺾인 연결선 292"/>
          <p:cNvCxnSpPr>
            <a:stCxn id="135" idx="3"/>
            <a:endCxn id="136" idx="1"/>
          </p:cNvCxnSpPr>
          <p:nvPr/>
        </p:nvCxnSpPr>
        <p:spPr>
          <a:xfrm>
            <a:off x="4676552" y="4080977"/>
            <a:ext cx="381952" cy="6931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6335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730712" y="2539014"/>
            <a:ext cx="110031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프로젝트기획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2049110" y="2539014"/>
            <a:ext cx="117213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IA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>
            <a:off x="1831031" y="2719816"/>
            <a:ext cx="21807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04008" y="258099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E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2039864" y="2996042"/>
            <a:ext cx="1181383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정보구조도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(IA)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449273" y="2718181"/>
            <a:ext cx="281439" cy="16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>
          <a:xfrm>
            <a:off x="1151306" y="3812290"/>
            <a:ext cx="165457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아키텍처 설계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4746675" y="5503846"/>
            <a:ext cx="132637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 시안 작업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7" name="다이아몬드 136"/>
          <p:cNvSpPr/>
          <p:nvPr/>
        </p:nvSpPr>
        <p:spPr>
          <a:xfrm>
            <a:off x="8256646" y="5366934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9396071" y="540603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819308" y="509826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47" name="꺾인 연결선 292"/>
          <p:cNvCxnSpPr>
            <a:stCxn id="137" idx="3"/>
            <a:endCxn id="180" idx="2"/>
          </p:cNvCxnSpPr>
          <p:nvPr/>
        </p:nvCxnSpPr>
        <p:spPr>
          <a:xfrm>
            <a:off x="9388528" y="5684648"/>
            <a:ext cx="2161201" cy="223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직사각형 149"/>
          <p:cNvSpPr/>
          <p:nvPr/>
        </p:nvSpPr>
        <p:spPr>
          <a:xfrm>
            <a:off x="6449260" y="5503846"/>
            <a:ext cx="136767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 시안 검토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55" name="꺾인 연결선 292"/>
          <p:cNvCxnSpPr>
            <a:stCxn id="150" idx="3"/>
            <a:endCxn id="137" idx="1"/>
          </p:cNvCxnSpPr>
          <p:nvPr/>
        </p:nvCxnSpPr>
        <p:spPr>
          <a:xfrm>
            <a:off x="7816931" y="5684648"/>
            <a:ext cx="43971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1142060" y="4276510"/>
            <a:ext cx="1663823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시스템아키텍처정의서</a:t>
            </a:r>
          </a:p>
        </p:txBody>
      </p:sp>
      <p:cxnSp>
        <p:nvCxnSpPr>
          <p:cNvPr id="54" name="꺾인 연결선 292"/>
          <p:cNvCxnSpPr>
            <a:stCxn id="136" idx="3"/>
            <a:endCxn id="150" idx="1"/>
          </p:cNvCxnSpPr>
          <p:nvPr/>
        </p:nvCxnSpPr>
        <p:spPr>
          <a:xfrm>
            <a:off x="6073054" y="5684648"/>
            <a:ext cx="37620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다이아몬드 32"/>
          <p:cNvSpPr/>
          <p:nvPr/>
        </p:nvSpPr>
        <p:spPr>
          <a:xfrm>
            <a:off x="3442969" y="1853357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74851" y="189909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12245" y="1562383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6" name="꺾인 연결선 292"/>
          <p:cNvCxnSpPr>
            <a:stCxn id="289" idx="3"/>
            <a:endCxn id="33" idx="1"/>
          </p:cNvCxnSpPr>
          <p:nvPr/>
        </p:nvCxnSpPr>
        <p:spPr>
          <a:xfrm flipV="1">
            <a:off x="3221247" y="2171071"/>
            <a:ext cx="221722" cy="54874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꺾인 연결선 292"/>
          <p:cNvCxnSpPr>
            <a:stCxn id="33" idx="0"/>
            <a:endCxn id="289" idx="0"/>
          </p:cNvCxnSpPr>
          <p:nvPr/>
        </p:nvCxnSpPr>
        <p:spPr>
          <a:xfrm rot="16200000" flipH="1" flipV="1">
            <a:off x="2979216" y="1509319"/>
            <a:ext cx="685657" cy="1373731"/>
          </a:xfrm>
          <a:prstGeom prst="bentConnector3">
            <a:avLst>
              <a:gd name="adj1" fmla="val -3334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3473253" y="2547288"/>
            <a:ext cx="1193410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818338" y="2005193"/>
            <a:ext cx="123634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서비스 기획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809091" y="2478844"/>
            <a:ext cx="1243249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서비스 프로세스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50" name="꺾인 연결선 292"/>
          <p:cNvCxnSpPr>
            <a:stCxn id="33" idx="3"/>
            <a:endCxn id="46" idx="1"/>
          </p:cNvCxnSpPr>
          <p:nvPr/>
        </p:nvCxnSpPr>
        <p:spPr>
          <a:xfrm>
            <a:off x="4574851" y="2171071"/>
            <a:ext cx="243487" cy="14924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다이아몬드 52"/>
          <p:cNvSpPr/>
          <p:nvPr/>
        </p:nvSpPr>
        <p:spPr>
          <a:xfrm>
            <a:off x="6233041" y="240210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64923" y="244784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802317" y="2111128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57" name="꺾인 연결선 292"/>
          <p:cNvCxnSpPr>
            <a:stCxn id="46" idx="3"/>
            <a:endCxn id="53" idx="1"/>
          </p:cNvCxnSpPr>
          <p:nvPr/>
        </p:nvCxnSpPr>
        <p:spPr>
          <a:xfrm>
            <a:off x="6054678" y="2185995"/>
            <a:ext cx="178363" cy="53382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꺾인 연결선 292"/>
          <p:cNvCxnSpPr>
            <a:stCxn id="53" idx="0"/>
            <a:endCxn id="46" idx="0"/>
          </p:cNvCxnSpPr>
          <p:nvPr/>
        </p:nvCxnSpPr>
        <p:spPr>
          <a:xfrm rot="16200000" flipV="1">
            <a:off x="5919291" y="1522411"/>
            <a:ext cx="396909" cy="1362474"/>
          </a:xfrm>
          <a:prstGeom prst="bentConnector3">
            <a:avLst>
              <a:gd name="adj1" fmla="val 157595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/>
          <p:cNvSpPr/>
          <p:nvPr/>
        </p:nvSpPr>
        <p:spPr>
          <a:xfrm>
            <a:off x="6233041" y="3134619"/>
            <a:ext cx="1193410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7712868" y="2548727"/>
            <a:ext cx="12964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7703622" y="3022378"/>
            <a:ext cx="1304958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화면설계서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63" name="꺾인 연결선 292"/>
          <p:cNvCxnSpPr>
            <a:stCxn id="53" idx="3"/>
            <a:endCxn id="60" idx="1"/>
          </p:cNvCxnSpPr>
          <p:nvPr/>
        </p:nvCxnSpPr>
        <p:spPr>
          <a:xfrm>
            <a:off x="7364923" y="2719816"/>
            <a:ext cx="347945" cy="971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꺾인 연결선 292"/>
          <p:cNvCxnSpPr>
            <a:stCxn id="61" idx="2"/>
            <a:endCxn id="135" idx="0"/>
          </p:cNvCxnSpPr>
          <p:nvPr/>
        </p:nvCxnSpPr>
        <p:spPr>
          <a:xfrm rot="5400000">
            <a:off x="4897169" y="353358"/>
            <a:ext cx="540358" cy="637750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/>
          <p:cNvSpPr/>
          <p:nvPr/>
        </p:nvSpPr>
        <p:spPr>
          <a:xfrm>
            <a:off x="9304923" y="2911407"/>
            <a:ext cx="1235113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기획 설계 검토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8" name="다이아몬드 77"/>
          <p:cNvSpPr/>
          <p:nvPr/>
        </p:nvSpPr>
        <p:spPr>
          <a:xfrm>
            <a:off x="10730855" y="2769818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1300131" y="2478844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0" name="꺾인 연결선 292"/>
          <p:cNvCxnSpPr>
            <a:stCxn id="78" idx="0"/>
            <a:endCxn id="60" idx="0"/>
          </p:cNvCxnSpPr>
          <p:nvPr/>
        </p:nvCxnSpPr>
        <p:spPr>
          <a:xfrm rot="16200000" flipV="1">
            <a:off x="9718388" y="1191410"/>
            <a:ext cx="221091" cy="2935726"/>
          </a:xfrm>
          <a:prstGeom prst="bentConnector3">
            <a:avLst>
              <a:gd name="adj1" fmla="val 203396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직사각형 109"/>
          <p:cNvSpPr/>
          <p:nvPr/>
        </p:nvSpPr>
        <p:spPr>
          <a:xfrm>
            <a:off x="7712868" y="3779848"/>
            <a:ext cx="129143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FO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/>
            </a:r>
            <a:b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</a:b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11" name="꺾인 연결선 292"/>
          <p:cNvCxnSpPr>
            <a:stCxn id="53" idx="3"/>
            <a:endCxn id="110" idx="1"/>
          </p:cNvCxnSpPr>
          <p:nvPr/>
        </p:nvCxnSpPr>
        <p:spPr>
          <a:xfrm>
            <a:off x="7364923" y="2719816"/>
            <a:ext cx="347945" cy="1240834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꺾인 연결선 292"/>
          <p:cNvCxnSpPr>
            <a:stCxn id="60" idx="3"/>
            <a:endCxn id="72" idx="1"/>
          </p:cNvCxnSpPr>
          <p:nvPr/>
        </p:nvCxnSpPr>
        <p:spPr>
          <a:xfrm>
            <a:off x="9009272" y="2729529"/>
            <a:ext cx="295651" cy="36268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/>
          <p:cNvSpPr/>
          <p:nvPr/>
        </p:nvSpPr>
        <p:spPr>
          <a:xfrm>
            <a:off x="9304923" y="3352559"/>
            <a:ext cx="1242311" cy="5714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정보구조도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화면설계서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서비스 프로세스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23" name="꺾인 연결선 292"/>
          <p:cNvCxnSpPr>
            <a:stCxn id="72" idx="3"/>
            <a:endCxn id="78" idx="1"/>
          </p:cNvCxnSpPr>
          <p:nvPr/>
        </p:nvCxnSpPr>
        <p:spPr>
          <a:xfrm flipV="1">
            <a:off x="10540036" y="3087532"/>
            <a:ext cx="190819" cy="46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꺾인 연결선 292"/>
          <p:cNvCxnSpPr>
            <a:stCxn id="110" idx="3"/>
            <a:endCxn id="72" idx="1"/>
          </p:cNvCxnSpPr>
          <p:nvPr/>
        </p:nvCxnSpPr>
        <p:spPr>
          <a:xfrm flipV="1">
            <a:off x="9004304" y="3092209"/>
            <a:ext cx="300619" cy="86844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직사각형 164"/>
          <p:cNvSpPr/>
          <p:nvPr/>
        </p:nvSpPr>
        <p:spPr>
          <a:xfrm>
            <a:off x="7703622" y="4208384"/>
            <a:ext cx="1304958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화면설계서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1300131" y="3392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77" name="꺾인 연결선 292"/>
          <p:cNvCxnSpPr>
            <a:stCxn id="78" idx="2"/>
            <a:endCxn id="180" idx="2"/>
          </p:cNvCxnSpPr>
          <p:nvPr/>
        </p:nvCxnSpPr>
        <p:spPr>
          <a:xfrm rot="16200000" flipH="1">
            <a:off x="10272362" y="4429679"/>
            <a:ext cx="2301801" cy="252933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타원 179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549729" y="5569865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F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10703426" y="3687272"/>
            <a:ext cx="1193410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3073476" y="5503846"/>
            <a:ext cx="132637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디자인전략수립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84" name="꺾인 연결선 292"/>
          <p:cNvCxnSpPr>
            <a:stCxn id="182" idx="3"/>
            <a:endCxn id="136" idx="1"/>
          </p:cNvCxnSpPr>
          <p:nvPr/>
        </p:nvCxnSpPr>
        <p:spPr>
          <a:xfrm>
            <a:off x="4399855" y="5684648"/>
            <a:ext cx="34682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꺾인 연결선 292"/>
          <p:cNvCxnSpPr>
            <a:stCxn id="110" idx="3"/>
            <a:endCxn id="182" idx="0"/>
          </p:cNvCxnSpPr>
          <p:nvPr/>
        </p:nvCxnSpPr>
        <p:spPr>
          <a:xfrm flipH="1">
            <a:off x="3736666" y="3960650"/>
            <a:ext cx="5267638" cy="1543196"/>
          </a:xfrm>
          <a:prstGeom prst="bentConnector4">
            <a:avLst>
              <a:gd name="adj1" fmla="val -4340"/>
              <a:gd name="adj2" fmla="val 55858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꺾인 연결선 292"/>
          <p:cNvCxnSpPr>
            <a:stCxn id="137" idx="0"/>
            <a:endCxn id="136" idx="0"/>
          </p:cNvCxnSpPr>
          <p:nvPr/>
        </p:nvCxnSpPr>
        <p:spPr>
          <a:xfrm rot="16200000" flipH="1" flipV="1">
            <a:off x="7047770" y="3729029"/>
            <a:ext cx="136912" cy="3412722"/>
          </a:xfrm>
          <a:prstGeom prst="bentConnector3">
            <a:avLst>
              <a:gd name="adj1" fmla="val -166969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8256646" y="6118252"/>
            <a:ext cx="1193410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204" name="직사각형 203"/>
          <p:cNvSpPr/>
          <p:nvPr/>
        </p:nvSpPr>
        <p:spPr>
          <a:xfrm>
            <a:off x="4746675" y="5956995"/>
            <a:ext cx="1348770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 시안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205" name="직사각형 204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</p:spTree>
    <p:extLst>
      <p:ext uri="{BB962C8B-B14F-4D97-AF65-F5344CB8AC3E}">
        <p14:creationId xmlns:p14="http://schemas.microsoft.com/office/powerpoint/2010/main" val="28581847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948896" y="2539014"/>
            <a:ext cx="12964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endParaRPr lang="en-US" altLang="ko-KR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2695528" y="1901482"/>
            <a:ext cx="137710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콘텐츠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 flipV="1">
            <a:off x="2245300" y="2082284"/>
            <a:ext cx="450228" cy="63753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04008" y="258099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F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948896" y="2996041"/>
            <a:ext cx="1296404" cy="3565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화면설계서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정보구조도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(IA)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578371" y="2718181"/>
            <a:ext cx="370525" cy="16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>
          <a:xfrm>
            <a:off x="948897" y="4231335"/>
            <a:ext cx="12964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페이지 디자인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4369040" y="5526245"/>
            <a:ext cx="132637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데이터 모델 설계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47" name="꺾인 연결선 292"/>
          <p:cNvCxnSpPr>
            <a:stCxn id="179" idx="3"/>
            <a:endCxn id="170" idx="2"/>
          </p:cNvCxnSpPr>
          <p:nvPr/>
        </p:nvCxnSpPr>
        <p:spPr>
          <a:xfrm flipV="1">
            <a:off x="10456483" y="5698725"/>
            <a:ext cx="346734" cy="881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직사각형 149"/>
          <p:cNvSpPr/>
          <p:nvPr/>
        </p:nvSpPr>
        <p:spPr>
          <a:xfrm>
            <a:off x="6123874" y="5526738"/>
            <a:ext cx="190734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데이터베이스 및 기능 설계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55" name="꺾인 연결선 292"/>
          <p:cNvCxnSpPr>
            <a:stCxn id="150" idx="3"/>
            <a:endCxn id="179" idx="1"/>
          </p:cNvCxnSpPr>
          <p:nvPr/>
        </p:nvCxnSpPr>
        <p:spPr>
          <a:xfrm>
            <a:off x="8031214" y="5707540"/>
            <a:ext cx="51792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951280" y="4695555"/>
            <a:ext cx="1294022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54" name="꺾인 연결선 292"/>
          <p:cNvCxnSpPr>
            <a:stCxn id="136" idx="3"/>
            <a:endCxn id="150" idx="1"/>
          </p:cNvCxnSpPr>
          <p:nvPr/>
        </p:nvCxnSpPr>
        <p:spPr>
          <a:xfrm>
            <a:off x="5695419" y="5707047"/>
            <a:ext cx="428455" cy="49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/>
          <p:cNvSpPr/>
          <p:nvPr/>
        </p:nvSpPr>
        <p:spPr>
          <a:xfrm>
            <a:off x="4403200" y="2344997"/>
            <a:ext cx="148318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및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프로토타입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공유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407434" y="2818648"/>
            <a:ext cx="1477850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서비스 프로세스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53" name="다이아몬드 52"/>
          <p:cNvSpPr/>
          <p:nvPr/>
        </p:nvSpPr>
        <p:spPr>
          <a:xfrm>
            <a:off x="6451225" y="2203516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435976" y="217235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020501" y="189984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57" name="꺾인 연결선 292"/>
          <p:cNvCxnSpPr>
            <a:stCxn id="46" idx="3"/>
            <a:endCxn id="53" idx="1"/>
          </p:cNvCxnSpPr>
          <p:nvPr/>
        </p:nvCxnSpPr>
        <p:spPr>
          <a:xfrm flipV="1">
            <a:off x="5886381" y="2521230"/>
            <a:ext cx="564844" cy="456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꺾인 연결선 292"/>
          <p:cNvCxnSpPr>
            <a:stCxn id="53" idx="0"/>
            <a:endCxn id="288" idx="0"/>
          </p:cNvCxnSpPr>
          <p:nvPr/>
        </p:nvCxnSpPr>
        <p:spPr>
          <a:xfrm rot="16200000" flipH="1" flipV="1">
            <a:off x="4139383" y="-338769"/>
            <a:ext cx="335498" cy="5420068"/>
          </a:xfrm>
          <a:prstGeom prst="bentConnector3">
            <a:avLst>
              <a:gd name="adj1" fmla="val -188025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/>
          <p:cNvSpPr/>
          <p:nvPr/>
        </p:nvSpPr>
        <p:spPr>
          <a:xfrm>
            <a:off x="6451225" y="2918458"/>
            <a:ext cx="1193410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77" name="꺾인 연결선 292"/>
          <p:cNvCxnSpPr>
            <a:stCxn id="53" idx="3"/>
            <a:endCxn id="180" idx="2"/>
          </p:cNvCxnSpPr>
          <p:nvPr/>
        </p:nvCxnSpPr>
        <p:spPr>
          <a:xfrm>
            <a:off x="7583107" y="2521230"/>
            <a:ext cx="2258790" cy="1671794"/>
          </a:xfrm>
          <a:prstGeom prst="bentConnector3">
            <a:avLst>
              <a:gd name="adj1" fmla="val 79403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타원 179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9841897" y="4055842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G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2644381" y="5526245"/>
            <a:ext cx="132637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환경 세팅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84" name="꺾인 연결선 292"/>
          <p:cNvCxnSpPr>
            <a:stCxn id="182" idx="3"/>
            <a:endCxn id="136" idx="1"/>
          </p:cNvCxnSpPr>
          <p:nvPr/>
        </p:nvCxnSpPr>
        <p:spPr>
          <a:xfrm>
            <a:off x="3970760" y="5707047"/>
            <a:ext cx="39828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꺾인 연결선 292"/>
          <p:cNvCxnSpPr>
            <a:stCxn id="119" idx="3"/>
            <a:endCxn id="180" idx="2"/>
          </p:cNvCxnSpPr>
          <p:nvPr/>
        </p:nvCxnSpPr>
        <p:spPr>
          <a:xfrm flipV="1">
            <a:off x="8942242" y="4193024"/>
            <a:ext cx="899655" cy="21086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6130652" y="5964974"/>
            <a:ext cx="1900562" cy="390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테이블정의서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컴포넌트 정의서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204" name="직사각형 203"/>
          <p:cNvSpPr/>
          <p:nvPr/>
        </p:nvSpPr>
        <p:spPr>
          <a:xfrm>
            <a:off x="4369040" y="5979394"/>
            <a:ext cx="1348770" cy="2893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ERD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정의서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695528" y="2334084"/>
            <a:ext cx="1377106" cy="3565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화면설계서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정보구조도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(IA)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2695528" y="2903194"/>
            <a:ext cx="137710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콘텐츠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2695528" y="3335796"/>
            <a:ext cx="1377106" cy="3565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화면설계서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정보구조도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(IA)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73" name="꺾인 연결선 72"/>
          <p:cNvCxnSpPr>
            <a:stCxn id="288" idx="3"/>
            <a:endCxn id="70" idx="1"/>
          </p:cNvCxnSpPr>
          <p:nvPr/>
        </p:nvCxnSpPr>
        <p:spPr>
          <a:xfrm>
            <a:off x="2245300" y="2719816"/>
            <a:ext cx="450228" cy="36418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꺾인 연결선 75"/>
          <p:cNvCxnSpPr>
            <a:stCxn id="289" idx="3"/>
            <a:endCxn id="46" idx="1"/>
          </p:cNvCxnSpPr>
          <p:nvPr/>
        </p:nvCxnSpPr>
        <p:spPr>
          <a:xfrm>
            <a:off x="4072634" y="2082284"/>
            <a:ext cx="330566" cy="44351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꺾인 연결선 81"/>
          <p:cNvCxnSpPr>
            <a:stCxn id="70" idx="3"/>
            <a:endCxn id="46" idx="1"/>
          </p:cNvCxnSpPr>
          <p:nvPr/>
        </p:nvCxnSpPr>
        <p:spPr>
          <a:xfrm flipV="1">
            <a:off x="4072634" y="2525799"/>
            <a:ext cx="330566" cy="55819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292"/>
          <p:cNvCxnSpPr>
            <a:stCxn id="325" idx="6"/>
            <a:endCxn id="135" idx="1"/>
          </p:cNvCxnSpPr>
          <p:nvPr/>
        </p:nvCxnSpPr>
        <p:spPr>
          <a:xfrm>
            <a:off x="578371" y="2718181"/>
            <a:ext cx="370526" cy="169395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949821" y="5526245"/>
            <a:ext cx="12964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전략수립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2" name="다이아몬드 111"/>
          <p:cNvSpPr/>
          <p:nvPr/>
        </p:nvSpPr>
        <p:spPr>
          <a:xfrm>
            <a:off x="2525369" y="4098379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3664794" y="413748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088031" y="3829707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16" name="꺾인 연결선 292"/>
          <p:cNvCxnSpPr>
            <a:stCxn id="112" idx="0"/>
            <a:endCxn id="135" idx="0"/>
          </p:cNvCxnSpPr>
          <p:nvPr/>
        </p:nvCxnSpPr>
        <p:spPr>
          <a:xfrm rot="16200000" flipH="1" flipV="1">
            <a:off x="2277727" y="3417751"/>
            <a:ext cx="132956" cy="1494211"/>
          </a:xfrm>
          <a:prstGeom prst="bentConnector3">
            <a:avLst>
              <a:gd name="adj1" fmla="val -17193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직사각형 116"/>
          <p:cNvSpPr/>
          <p:nvPr/>
        </p:nvSpPr>
        <p:spPr>
          <a:xfrm>
            <a:off x="4037439" y="4223089"/>
            <a:ext cx="132637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디자인가이드작성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5664591" y="4223089"/>
            <a:ext cx="166942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 기본 설계 검토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7649448" y="4223089"/>
            <a:ext cx="129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샘플코딩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25" name="꺾인 연결선 292"/>
          <p:cNvCxnSpPr>
            <a:stCxn id="135" idx="3"/>
            <a:endCxn id="112" idx="1"/>
          </p:cNvCxnSpPr>
          <p:nvPr/>
        </p:nvCxnSpPr>
        <p:spPr>
          <a:xfrm>
            <a:off x="2245301" y="4412137"/>
            <a:ext cx="280068" cy="395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꺾인 연결선 292"/>
          <p:cNvCxnSpPr>
            <a:stCxn id="112" idx="3"/>
            <a:endCxn id="117" idx="1"/>
          </p:cNvCxnSpPr>
          <p:nvPr/>
        </p:nvCxnSpPr>
        <p:spPr>
          <a:xfrm flipV="1">
            <a:off x="3657251" y="4403891"/>
            <a:ext cx="380188" cy="1220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꺾인 연결선 292"/>
          <p:cNvCxnSpPr>
            <a:stCxn id="117" idx="3"/>
            <a:endCxn id="118" idx="1"/>
          </p:cNvCxnSpPr>
          <p:nvPr/>
        </p:nvCxnSpPr>
        <p:spPr>
          <a:xfrm>
            <a:off x="5363818" y="4403891"/>
            <a:ext cx="30077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꺾인 연결선 292"/>
          <p:cNvCxnSpPr>
            <a:stCxn id="118" idx="3"/>
            <a:endCxn id="119" idx="1"/>
          </p:cNvCxnSpPr>
          <p:nvPr/>
        </p:nvCxnSpPr>
        <p:spPr>
          <a:xfrm>
            <a:off x="7334020" y="4403891"/>
            <a:ext cx="31542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직사각형 148"/>
          <p:cNvSpPr/>
          <p:nvPr/>
        </p:nvSpPr>
        <p:spPr>
          <a:xfrm>
            <a:off x="2528152" y="4869272"/>
            <a:ext cx="1129099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1" name="직사각형 150"/>
          <p:cNvSpPr/>
          <p:nvPr/>
        </p:nvSpPr>
        <p:spPr>
          <a:xfrm>
            <a:off x="4037439" y="4650605"/>
            <a:ext cx="1326379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5664591" y="4650604"/>
            <a:ext cx="1669429" cy="4008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디자인소스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품질체크리스트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3" name="직사각형 152"/>
          <p:cNvSpPr/>
          <p:nvPr/>
        </p:nvSpPr>
        <p:spPr>
          <a:xfrm>
            <a:off x="7649448" y="4650605"/>
            <a:ext cx="1292793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Html 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4" name="직사각형 153"/>
          <p:cNvSpPr/>
          <p:nvPr/>
        </p:nvSpPr>
        <p:spPr>
          <a:xfrm>
            <a:off x="951280" y="6002362"/>
            <a:ext cx="1336289" cy="360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개발표준정의서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일정 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56" name="꺾인 연결선 292"/>
          <p:cNvCxnSpPr>
            <a:stCxn id="325" idx="6"/>
            <a:endCxn id="93" idx="1"/>
          </p:cNvCxnSpPr>
          <p:nvPr/>
        </p:nvCxnSpPr>
        <p:spPr>
          <a:xfrm>
            <a:off x="578371" y="2718181"/>
            <a:ext cx="371450" cy="298886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292"/>
          <p:cNvCxnSpPr>
            <a:stCxn id="93" idx="3"/>
            <a:endCxn id="182" idx="1"/>
          </p:cNvCxnSpPr>
          <p:nvPr/>
        </p:nvCxnSpPr>
        <p:spPr>
          <a:xfrm>
            <a:off x="2246225" y="5707047"/>
            <a:ext cx="39815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직사각형 163"/>
          <p:cNvSpPr/>
          <p:nvPr/>
        </p:nvSpPr>
        <p:spPr>
          <a:xfrm>
            <a:off x="2639425" y="6002362"/>
            <a:ext cx="1336289" cy="360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개발환경정의서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70" name="타원 169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0803217" y="5561543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H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79" name="직사각형 178"/>
          <p:cNvSpPr/>
          <p:nvPr/>
        </p:nvSpPr>
        <p:spPr>
          <a:xfrm>
            <a:off x="8549143" y="5526738"/>
            <a:ext cx="190734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기본 설계 검토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81" name="직사각형 180"/>
          <p:cNvSpPr/>
          <p:nvPr/>
        </p:nvSpPr>
        <p:spPr>
          <a:xfrm>
            <a:off x="8568566" y="5964975"/>
            <a:ext cx="1900562" cy="3037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품질체크리스트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87" name="직사각형 186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</p:spTree>
    <p:extLst>
      <p:ext uri="{BB962C8B-B14F-4D97-AF65-F5344CB8AC3E}">
        <p14:creationId xmlns:p14="http://schemas.microsoft.com/office/powerpoint/2010/main" val="1022964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948896" y="2539014"/>
            <a:ext cx="12964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페이지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04008" y="258099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G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948896" y="2996041"/>
            <a:ext cx="129640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 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578371" y="2718181"/>
            <a:ext cx="370525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직사각형 149"/>
          <p:cNvSpPr/>
          <p:nvPr/>
        </p:nvSpPr>
        <p:spPr>
          <a:xfrm>
            <a:off x="5965727" y="5526738"/>
            <a:ext cx="190734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단위 모듈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 융합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886571" y="2542562"/>
            <a:ext cx="122714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콘텐츠 페이지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3890805" y="3016213"/>
            <a:ext cx="1222736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 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58" name="꺾인 연결선 292"/>
          <p:cNvCxnSpPr>
            <a:stCxn id="72" idx="0"/>
            <a:endCxn id="288" idx="0"/>
          </p:cNvCxnSpPr>
          <p:nvPr/>
        </p:nvCxnSpPr>
        <p:spPr>
          <a:xfrm rot="16200000" flipH="1" flipV="1">
            <a:off x="2240621" y="1750623"/>
            <a:ext cx="144868" cy="1431914"/>
          </a:xfrm>
          <a:prstGeom prst="bentConnector3">
            <a:avLst>
              <a:gd name="adj1" fmla="val -157799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5972505" y="5964974"/>
            <a:ext cx="1900562" cy="2899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개발소스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949821" y="5526245"/>
            <a:ext cx="12964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단위 모듈 개발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3879292" y="4223089"/>
            <a:ext cx="171820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페이지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코딩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6797834" y="4223089"/>
            <a:ext cx="166942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콘텐츠 페이지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코딩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30" name="꺾인 연결선 292"/>
          <p:cNvCxnSpPr>
            <a:stCxn id="72" idx="3"/>
            <a:endCxn id="117" idx="1"/>
          </p:cNvCxnSpPr>
          <p:nvPr/>
        </p:nvCxnSpPr>
        <p:spPr>
          <a:xfrm>
            <a:off x="3594953" y="2711860"/>
            <a:ext cx="284339" cy="169203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꺾인 연결선 292"/>
          <p:cNvCxnSpPr>
            <a:stCxn id="117" idx="3"/>
            <a:endCxn id="118" idx="1"/>
          </p:cNvCxnSpPr>
          <p:nvPr/>
        </p:nvCxnSpPr>
        <p:spPr>
          <a:xfrm>
            <a:off x="5597493" y="4403891"/>
            <a:ext cx="120034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꺾인 연결선 292"/>
          <p:cNvCxnSpPr>
            <a:stCxn id="118" idx="3"/>
            <a:endCxn id="104" idx="1"/>
          </p:cNvCxnSpPr>
          <p:nvPr/>
        </p:nvCxnSpPr>
        <p:spPr>
          <a:xfrm>
            <a:off x="8467263" y="4403891"/>
            <a:ext cx="152329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직사각형 150"/>
          <p:cNvSpPr/>
          <p:nvPr/>
        </p:nvSpPr>
        <p:spPr>
          <a:xfrm>
            <a:off x="3879292" y="4650605"/>
            <a:ext cx="1718201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6797834" y="4650604"/>
            <a:ext cx="1669429" cy="249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Html 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4" name="직사각형 153"/>
          <p:cNvSpPr/>
          <p:nvPr/>
        </p:nvSpPr>
        <p:spPr>
          <a:xfrm>
            <a:off x="951280" y="6002362"/>
            <a:ext cx="1336289" cy="2525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개발소스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58" name="꺾인 연결선 292"/>
          <p:cNvCxnSpPr>
            <a:stCxn id="93" idx="3"/>
            <a:endCxn id="150" idx="1"/>
          </p:cNvCxnSpPr>
          <p:nvPr/>
        </p:nvCxnSpPr>
        <p:spPr>
          <a:xfrm>
            <a:off x="2246225" y="5707047"/>
            <a:ext cx="3719502" cy="49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다이아몬드 71"/>
          <p:cNvSpPr/>
          <p:nvPr/>
        </p:nvSpPr>
        <p:spPr>
          <a:xfrm>
            <a:off x="2463071" y="2394146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472212" y="236298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056737" y="209047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8" name="꺾인 연결선 292"/>
          <p:cNvCxnSpPr>
            <a:stCxn id="288" idx="3"/>
            <a:endCxn id="72" idx="1"/>
          </p:cNvCxnSpPr>
          <p:nvPr/>
        </p:nvCxnSpPr>
        <p:spPr>
          <a:xfrm flipV="1">
            <a:off x="2245300" y="2711860"/>
            <a:ext cx="217771" cy="795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꺾인 연결선 292"/>
          <p:cNvCxnSpPr>
            <a:stCxn id="72" idx="3"/>
            <a:endCxn id="46" idx="1"/>
          </p:cNvCxnSpPr>
          <p:nvPr/>
        </p:nvCxnSpPr>
        <p:spPr>
          <a:xfrm>
            <a:off x="3594953" y="2711860"/>
            <a:ext cx="291618" cy="115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꺾인 연결선 292"/>
          <p:cNvCxnSpPr>
            <a:stCxn id="84" idx="0"/>
            <a:endCxn id="46" idx="0"/>
          </p:cNvCxnSpPr>
          <p:nvPr/>
        </p:nvCxnSpPr>
        <p:spPr>
          <a:xfrm rot="16200000" flipH="1" flipV="1">
            <a:off x="5137038" y="1757253"/>
            <a:ext cx="148415" cy="1422202"/>
          </a:xfrm>
          <a:prstGeom prst="bentConnector3">
            <a:avLst>
              <a:gd name="adj1" fmla="val -15402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다이아몬드 83"/>
          <p:cNvSpPr/>
          <p:nvPr/>
        </p:nvSpPr>
        <p:spPr>
          <a:xfrm>
            <a:off x="5356406" y="2394147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41157" y="236298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925682" y="2090473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9" name="꺾인 연결선 292"/>
          <p:cNvCxnSpPr>
            <a:stCxn id="46" idx="3"/>
            <a:endCxn id="84" idx="1"/>
          </p:cNvCxnSpPr>
          <p:nvPr/>
        </p:nvCxnSpPr>
        <p:spPr>
          <a:xfrm flipV="1">
            <a:off x="5113718" y="2711861"/>
            <a:ext cx="242688" cy="1150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292"/>
          <p:cNvCxnSpPr>
            <a:stCxn id="84" idx="3"/>
            <a:endCxn id="94" idx="1"/>
          </p:cNvCxnSpPr>
          <p:nvPr/>
        </p:nvCxnSpPr>
        <p:spPr>
          <a:xfrm>
            <a:off x="6488288" y="2711861"/>
            <a:ext cx="304393" cy="1150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6792681" y="2542562"/>
            <a:ext cx="148318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멀티미디어 작업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6796915" y="3016213"/>
            <a:ext cx="1477850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멀티미디어 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96" name="꺾인 연결선 292"/>
          <p:cNvCxnSpPr>
            <a:stCxn id="97" idx="0"/>
            <a:endCxn id="94" idx="0"/>
          </p:cNvCxnSpPr>
          <p:nvPr/>
        </p:nvCxnSpPr>
        <p:spPr>
          <a:xfrm rot="16200000" flipH="1" flipV="1">
            <a:off x="8240666" y="1687754"/>
            <a:ext cx="148414" cy="1561201"/>
          </a:xfrm>
          <a:prstGeom prst="bentConnector3">
            <a:avLst>
              <a:gd name="adj1" fmla="val -154029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다이아몬드 96"/>
          <p:cNvSpPr/>
          <p:nvPr/>
        </p:nvSpPr>
        <p:spPr>
          <a:xfrm>
            <a:off x="8529532" y="2394148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9577649" y="238868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9098808" y="2090474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00" name="꺾인 연결선 292"/>
          <p:cNvCxnSpPr>
            <a:stCxn id="94" idx="3"/>
            <a:endCxn id="97" idx="1"/>
          </p:cNvCxnSpPr>
          <p:nvPr/>
        </p:nvCxnSpPr>
        <p:spPr>
          <a:xfrm flipV="1">
            <a:off x="8275862" y="2711862"/>
            <a:ext cx="253670" cy="1150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꺾인 연결선 292"/>
          <p:cNvCxnSpPr>
            <a:stCxn id="97" idx="3"/>
            <a:endCxn id="104" idx="1"/>
          </p:cNvCxnSpPr>
          <p:nvPr/>
        </p:nvCxnSpPr>
        <p:spPr>
          <a:xfrm>
            <a:off x="9661414" y="2711862"/>
            <a:ext cx="329139" cy="169202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/>
          <p:cNvSpPr/>
          <p:nvPr/>
        </p:nvSpPr>
        <p:spPr>
          <a:xfrm>
            <a:off x="9990553" y="4223089"/>
            <a:ext cx="129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융합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514063" y="426670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04008" y="5570358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H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31" name="꺾인 연결선 292"/>
          <p:cNvCxnSpPr>
            <a:stCxn id="128" idx="6"/>
            <a:endCxn id="93" idx="1"/>
          </p:cNvCxnSpPr>
          <p:nvPr/>
        </p:nvCxnSpPr>
        <p:spPr>
          <a:xfrm flipV="1">
            <a:off x="578371" y="5707047"/>
            <a:ext cx="371450" cy="49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꺾인 연결선 292"/>
          <p:cNvCxnSpPr>
            <a:stCxn id="138" idx="0"/>
            <a:endCxn id="150" idx="0"/>
          </p:cNvCxnSpPr>
          <p:nvPr/>
        </p:nvCxnSpPr>
        <p:spPr>
          <a:xfrm rot="16200000" flipH="1" flipV="1">
            <a:off x="7934276" y="4378721"/>
            <a:ext cx="133138" cy="2162895"/>
          </a:xfrm>
          <a:prstGeom prst="bentConnector3">
            <a:avLst>
              <a:gd name="adj1" fmla="val -171702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다이아몬드 137"/>
          <p:cNvSpPr/>
          <p:nvPr/>
        </p:nvSpPr>
        <p:spPr>
          <a:xfrm>
            <a:off x="8516351" y="5393600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9549662" y="544351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9085627" y="5089926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42" name="꺾인 연결선 292"/>
          <p:cNvCxnSpPr>
            <a:stCxn id="150" idx="3"/>
            <a:endCxn id="138" idx="1"/>
          </p:cNvCxnSpPr>
          <p:nvPr/>
        </p:nvCxnSpPr>
        <p:spPr>
          <a:xfrm>
            <a:off x="7873067" y="5707540"/>
            <a:ext cx="643284" cy="377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꺾인 연결선 292"/>
          <p:cNvCxnSpPr>
            <a:stCxn id="138" idx="3"/>
            <a:endCxn id="104" idx="1"/>
          </p:cNvCxnSpPr>
          <p:nvPr/>
        </p:nvCxnSpPr>
        <p:spPr>
          <a:xfrm flipV="1">
            <a:off x="9648233" y="4403891"/>
            <a:ext cx="342320" cy="130742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꺾인 연결선 292"/>
          <p:cNvCxnSpPr>
            <a:stCxn id="117" idx="3"/>
            <a:endCxn id="150" idx="1"/>
          </p:cNvCxnSpPr>
          <p:nvPr/>
        </p:nvCxnSpPr>
        <p:spPr>
          <a:xfrm>
            <a:off x="5597493" y="4403891"/>
            <a:ext cx="368234" cy="1303649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292"/>
          <p:cNvCxnSpPr>
            <a:stCxn id="104" idx="3"/>
            <a:endCxn id="123" idx="2"/>
          </p:cNvCxnSpPr>
          <p:nvPr/>
        </p:nvCxnSpPr>
        <p:spPr>
          <a:xfrm>
            <a:off x="11283347" y="4403891"/>
            <a:ext cx="23071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직사각형 184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</p:spTree>
    <p:extLst>
      <p:ext uri="{BB962C8B-B14F-4D97-AF65-F5344CB8AC3E}">
        <p14:creationId xmlns:p14="http://schemas.microsoft.com/office/powerpoint/2010/main" val="2872631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948896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단위 테스트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계획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04008" y="258099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948896" y="2996041"/>
            <a:ext cx="1510004" cy="4576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단위테스트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 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단위테스트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 시나리오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578371" y="2718181"/>
            <a:ext cx="370525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/>
          <p:cNvSpPr/>
          <p:nvPr/>
        </p:nvSpPr>
        <p:spPr>
          <a:xfrm>
            <a:off x="4650663" y="2542562"/>
            <a:ext cx="122714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디버깅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9" name="꺾인 연결선 292"/>
          <p:cNvCxnSpPr>
            <a:endCxn id="46" idx="1"/>
          </p:cNvCxnSpPr>
          <p:nvPr/>
        </p:nvCxnSpPr>
        <p:spPr>
          <a:xfrm>
            <a:off x="4359045" y="2711860"/>
            <a:ext cx="291618" cy="115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꺾인 연결선 292"/>
          <p:cNvCxnSpPr>
            <a:stCxn id="84" idx="0"/>
            <a:endCxn id="46" idx="0"/>
          </p:cNvCxnSpPr>
          <p:nvPr/>
        </p:nvCxnSpPr>
        <p:spPr>
          <a:xfrm rot="16200000" flipH="1" flipV="1">
            <a:off x="5901130" y="1757253"/>
            <a:ext cx="148415" cy="1422202"/>
          </a:xfrm>
          <a:prstGeom prst="bentConnector3">
            <a:avLst>
              <a:gd name="adj1" fmla="val -15402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다이아몬드 83"/>
          <p:cNvSpPr/>
          <p:nvPr/>
        </p:nvSpPr>
        <p:spPr>
          <a:xfrm>
            <a:off x="6120498" y="2394147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고객검수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105249" y="236298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689774" y="2090473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9" name="꺾인 연결선 292"/>
          <p:cNvCxnSpPr>
            <a:stCxn id="46" idx="3"/>
            <a:endCxn id="84" idx="1"/>
          </p:cNvCxnSpPr>
          <p:nvPr/>
        </p:nvCxnSpPr>
        <p:spPr>
          <a:xfrm flipV="1">
            <a:off x="5877810" y="2711861"/>
            <a:ext cx="242688" cy="1150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292"/>
          <p:cNvCxnSpPr>
            <a:stCxn id="84" idx="3"/>
            <a:endCxn id="94" idx="1"/>
          </p:cNvCxnSpPr>
          <p:nvPr/>
        </p:nvCxnSpPr>
        <p:spPr>
          <a:xfrm>
            <a:off x="7252380" y="2711861"/>
            <a:ext cx="304393" cy="1150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7556773" y="2542562"/>
            <a:ext cx="148318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서버 세팅 계획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7561007" y="3016213"/>
            <a:ext cx="1477850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시스템설치계획서</a:t>
            </a:r>
          </a:p>
        </p:txBody>
      </p:sp>
      <p:cxnSp>
        <p:nvCxnSpPr>
          <p:cNvPr id="100" name="꺾인 연결선 292"/>
          <p:cNvCxnSpPr>
            <a:stCxn id="94" idx="3"/>
            <a:endCxn id="66" idx="1"/>
          </p:cNvCxnSpPr>
          <p:nvPr/>
        </p:nvCxnSpPr>
        <p:spPr>
          <a:xfrm>
            <a:off x="9039954" y="2723364"/>
            <a:ext cx="41048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/>
          <p:cNvSpPr/>
          <p:nvPr/>
        </p:nvSpPr>
        <p:spPr>
          <a:xfrm>
            <a:off x="9450435" y="3957834"/>
            <a:ext cx="148318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실서버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포팅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238601" y="3547977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J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60" name="꺾인 연결선 292"/>
          <p:cNvCxnSpPr>
            <a:stCxn id="104" idx="3"/>
            <a:endCxn id="123" idx="2"/>
          </p:cNvCxnSpPr>
          <p:nvPr/>
        </p:nvCxnSpPr>
        <p:spPr>
          <a:xfrm flipV="1">
            <a:off x="10933615" y="3685159"/>
            <a:ext cx="304986" cy="45347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2796140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단위 테스트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진행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2796140" y="2996041"/>
            <a:ext cx="151000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디버깅 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6139273" y="3152600"/>
            <a:ext cx="1113107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4634284" y="2996041"/>
            <a:ext cx="1250222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디버깅 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9450435" y="2542562"/>
            <a:ext cx="148318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 테스트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계획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9437254" y="2996040"/>
            <a:ext cx="1510004" cy="4576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통합테스트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 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통합테스트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 시나리오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68" name="꺾인 연결선 292"/>
          <p:cNvCxnSpPr>
            <a:stCxn id="288" idx="3"/>
            <a:endCxn id="62" idx="1"/>
          </p:cNvCxnSpPr>
          <p:nvPr/>
        </p:nvCxnSpPr>
        <p:spPr>
          <a:xfrm>
            <a:off x="2458900" y="2719816"/>
            <a:ext cx="3372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꺾인 연결선 292"/>
          <p:cNvCxnSpPr>
            <a:stCxn id="94" idx="3"/>
            <a:endCxn id="104" idx="1"/>
          </p:cNvCxnSpPr>
          <p:nvPr/>
        </p:nvCxnSpPr>
        <p:spPr>
          <a:xfrm>
            <a:off x="9039954" y="2723364"/>
            <a:ext cx="410481" cy="141527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꺾인 연결선 292"/>
          <p:cNvCxnSpPr>
            <a:stCxn id="66" idx="3"/>
            <a:endCxn id="123" idx="2"/>
          </p:cNvCxnSpPr>
          <p:nvPr/>
        </p:nvCxnSpPr>
        <p:spPr>
          <a:xfrm>
            <a:off x="10933616" y="2723364"/>
            <a:ext cx="304985" cy="96179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직사각형 91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</p:spTree>
    <p:extLst>
      <p:ext uri="{BB962C8B-B14F-4D97-AF65-F5344CB8AC3E}">
        <p14:creationId xmlns:p14="http://schemas.microsoft.com/office/powerpoint/2010/main" val="27514479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265313"/>
              </p:ext>
            </p:extLst>
          </p:nvPr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476130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 테스트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진행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559343" y="258099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J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1476130" y="2996041"/>
            <a:ext cx="151000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디버깅 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833706" y="2718181"/>
            <a:ext cx="642424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꺾인 연결선 292"/>
          <p:cNvCxnSpPr>
            <a:stCxn id="62" idx="3"/>
            <a:endCxn id="43" idx="1"/>
          </p:cNvCxnSpPr>
          <p:nvPr/>
        </p:nvCxnSpPr>
        <p:spPr>
          <a:xfrm>
            <a:off x="5105952" y="2719816"/>
            <a:ext cx="60981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꺾인 연결선 292"/>
          <p:cNvCxnSpPr>
            <a:stCxn id="84" idx="0"/>
            <a:endCxn id="43" idx="0"/>
          </p:cNvCxnSpPr>
          <p:nvPr/>
        </p:nvCxnSpPr>
        <p:spPr>
          <a:xfrm rot="16200000" flipH="1" flipV="1">
            <a:off x="7324577" y="1540337"/>
            <a:ext cx="144867" cy="1852485"/>
          </a:xfrm>
          <a:prstGeom prst="bentConnector3">
            <a:avLst>
              <a:gd name="adj1" fmla="val -15780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다이아몬드 83"/>
          <p:cNvSpPr/>
          <p:nvPr/>
        </p:nvSpPr>
        <p:spPr>
          <a:xfrm>
            <a:off x="7757312" y="2394147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742063" y="236298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326588" y="2090473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90" name="꺾인 연결선 292"/>
          <p:cNvCxnSpPr>
            <a:stCxn id="84" idx="3"/>
            <a:endCxn id="123" idx="2"/>
          </p:cNvCxnSpPr>
          <p:nvPr/>
        </p:nvCxnSpPr>
        <p:spPr>
          <a:xfrm>
            <a:off x="8889194" y="2711861"/>
            <a:ext cx="66419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타원 122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9553390" y="257467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K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3595948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디버깅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595948" y="2996041"/>
            <a:ext cx="151000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디버깅 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7776087" y="3152600"/>
            <a:ext cx="1113107" cy="3953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검수확인서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68" name="꺾인 연결선 292"/>
          <p:cNvCxnSpPr>
            <a:stCxn id="288" idx="3"/>
            <a:endCxn id="62" idx="1"/>
          </p:cNvCxnSpPr>
          <p:nvPr/>
        </p:nvCxnSpPr>
        <p:spPr>
          <a:xfrm>
            <a:off x="2986134" y="2719816"/>
            <a:ext cx="60981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715766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퀄리티 작업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7" name="꺾인 연결선 292"/>
          <p:cNvCxnSpPr>
            <a:stCxn id="43" idx="3"/>
            <a:endCxn id="84" idx="1"/>
          </p:cNvCxnSpPr>
          <p:nvPr/>
        </p:nvCxnSpPr>
        <p:spPr>
          <a:xfrm flipV="1">
            <a:off x="7225770" y="2711861"/>
            <a:ext cx="531542" cy="795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</p:spTree>
    <p:extLst>
      <p:ext uri="{BB962C8B-B14F-4D97-AF65-F5344CB8AC3E}">
        <p14:creationId xmlns:p14="http://schemas.microsoft.com/office/powerpoint/2010/main" val="3417933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476130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오픈 및 안정화 계획수립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559343" y="258099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K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1476130" y="2996041"/>
            <a:ext cx="151000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이행계획서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833706" y="2718181"/>
            <a:ext cx="642424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타원 122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248224" y="5586760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L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68" name="꺾인 연결선 292"/>
          <p:cNvCxnSpPr>
            <a:stCxn id="288" idx="3"/>
            <a:endCxn id="43" idx="1"/>
          </p:cNvCxnSpPr>
          <p:nvPr/>
        </p:nvCxnSpPr>
        <p:spPr>
          <a:xfrm>
            <a:off x="2986134" y="2719816"/>
            <a:ext cx="193151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4917647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그랜드오픈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476130" y="3600306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교육계획수립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476130" y="4057333"/>
            <a:ext cx="1510004" cy="5454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교육훈련 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사용자매뉴얼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운영자매뉴얼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184853" y="3600306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운영자 교육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184853" y="4057334"/>
            <a:ext cx="1510004" cy="2371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교육결과보고서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3" name="꺾인 연결선 292"/>
          <p:cNvCxnSpPr>
            <a:stCxn id="28" idx="3"/>
            <a:endCxn id="30" idx="1"/>
          </p:cNvCxnSpPr>
          <p:nvPr/>
        </p:nvCxnSpPr>
        <p:spPr>
          <a:xfrm>
            <a:off x="2986134" y="3781108"/>
            <a:ext cx="19871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꺾인 연결선 292"/>
          <p:cNvCxnSpPr>
            <a:stCxn id="325" idx="6"/>
            <a:endCxn id="28" idx="1"/>
          </p:cNvCxnSpPr>
          <p:nvPr/>
        </p:nvCxnSpPr>
        <p:spPr>
          <a:xfrm>
            <a:off x="833706" y="2718181"/>
            <a:ext cx="642424" cy="106292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292"/>
          <p:cNvCxnSpPr>
            <a:stCxn id="30" idx="3"/>
            <a:endCxn id="43" idx="1"/>
          </p:cNvCxnSpPr>
          <p:nvPr/>
        </p:nvCxnSpPr>
        <p:spPr>
          <a:xfrm flipV="1">
            <a:off x="4694857" y="2719816"/>
            <a:ext cx="222790" cy="106129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6794303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안정화 작업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6794303" y="3600305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산출물정리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794303" y="4729346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완료보고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9056238" y="4725964"/>
            <a:ext cx="164351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평가회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60" name="꺾인 연결선 292"/>
          <p:cNvCxnSpPr>
            <a:stCxn id="43" idx="3"/>
            <a:endCxn id="52" idx="1"/>
          </p:cNvCxnSpPr>
          <p:nvPr/>
        </p:nvCxnSpPr>
        <p:spPr>
          <a:xfrm>
            <a:off x="6427651" y="2719816"/>
            <a:ext cx="36665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꺾인 연결선 292"/>
          <p:cNvCxnSpPr>
            <a:stCxn id="43" idx="3"/>
            <a:endCxn id="53" idx="1"/>
          </p:cNvCxnSpPr>
          <p:nvPr/>
        </p:nvCxnSpPr>
        <p:spPr>
          <a:xfrm>
            <a:off x="6427651" y="2719816"/>
            <a:ext cx="366652" cy="106129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꺾인 연결선 292"/>
          <p:cNvCxnSpPr>
            <a:stCxn id="43" idx="3"/>
            <a:endCxn id="54" idx="1"/>
          </p:cNvCxnSpPr>
          <p:nvPr/>
        </p:nvCxnSpPr>
        <p:spPr>
          <a:xfrm>
            <a:off x="6427651" y="2719816"/>
            <a:ext cx="366652" cy="219033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꺾인 연결선 292"/>
          <p:cNvCxnSpPr>
            <a:stCxn id="52" idx="3"/>
            <a:endCxn id="55" idx="1"/>
          </p:cNvCxnSpPr>
          <p:nvPr/>
        </p:nvCxnSpPr>
        <p:spPr>
          <a:xfrm>
            <a:off x="8304307" y="2719816"/>
            <a:ext cx="751931" cy="218695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/>
          <p:cNvSpPr/>
          <p:nvPr/>
        </p:nvSpPr>
        <p:spPr>
          <a:xfrm>
            <a:off x="9056238" y="5543140"/>
            <a:ext cx="164351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내부 종료 미팅 및 해체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6" name="꺾인 연결선 292"/>
          <p:cNvCxnSpPr>
            <a:stCxn id="53" idx="3"/>
            <a:endCxn id="55" idx="1"/>
          </p:cNvCxnSpPr>
          <p:nvPr/>
        </p:nvCxnSpPr>
        <p:spPr>
          <a:xfrm>
            <a:off x="8304307" y="3781107"/>
            <a:ext cx="751931" cy="112565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꺾인 연결선 292"/>
          <p:cNvCxnSpPr>
            <a:stCxn id="54" idx="3"/>
            <a:endCxn id="55" idx="1"/>
          </p:cNvCxnSpPr>
          <p:nvPr/>
        </p:nvCxnSpPr>
        <p:spPr>
          <a:xfrm flipV="1">
            <a:off x="8304307" y="4906766"/>
            <a:ext cx="751931" cy="338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꺾인 연결선 292"/>
          <p:cNvCxnSpPr>
            <a:stCxn id="55" idx="2"/>
            <a:endCxn id="74" idx="0"/>
          </p:cNvCxnSpPr>
          <p:nvPr/>
        </p:nvCxnSpPr>
        <p:spPr>
          <a:xfrm>
            <a:off x="9877994" y="5087567"/>
            <a:ext cx="0" cy="45557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꺾인 연결선 292"/>
          <p:cNvCxnSpPr>
            <a:stCxn id="74" idx="3"/>
            <a:endCxn id="123" idx="2"/>
          </p:cNvCxnSpPr>
          <p:nvPr/>
        </p:nvCxnSpPr>
        <p:spPr>
          <a:xfrm>
            <a:off x="10699749" y="5723942"/>
            <a:ext cx="54847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직사각형 97"/>
          <p:cNvSpPr/>
          <p:nvPr/>
        </p:nvSpPr>
        <p:spPr>
          <a:xfrm>
            <a:off x="6811132" y="4067433"/>
            <a:ext cx="1510004" cy="4811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산출물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출력물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6811132" y="5183612"/>
            <a:ext cx="1510004" cy="2371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완료보고서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9056238" y="5183612"/>
            <a:ext cx="1510004" cy="2371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4915055" y="2996041"/>
            <a:ext cx="151000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이행계획서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07" name="직사각형 106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</p:spTree>
    <p:extLst>
      <p:ext uri="{BB962C8B-B14F-4D97-AF65-F5344CB8AC3E}">
        <p14:creationId xmlns:p14="http://schemas.microsoft.com/office/powerpoint/2010/main" val="22308503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872598" y="2095322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 업무인수인계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11890" y="2137307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L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872597" y="2552349"/>
            <a:ext cx="1708723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유지보수계획서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586253" y="2274489"/>
            <a:ext cx="286345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꺾인 연결선 292"/>
          <p:cNvCxnSpPr>
            <a:stCxn id="288" idx="3"/>
            <a:endCxn id="43" idx="1"/>
          </p:cNvCxnSpPr>
          <p:nvPr/>
        </p:nvCxnSpPr>
        <p:spPr>
          <a:xfrm>
            <a:off x="2605392" y="2276124"/>
            <a:ext cx="24745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2852845" y="2095322"/>
            <a:ext cx="126391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고객미팅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6204381" y="2095322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업무분석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및 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지원여부 검토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5391892" y="3935659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업무지원 요청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6" name="꺾인 연결선 292"/>
          <p:cNvCxnSpPr>
            <a:stCxn id="81" idx="3"/>
            <a:endCxn id="61" idx="1"/>
          </p:cNvCxnSpPr>
          <p:nvPr/>
        </p:nvCxnSpPr>
        <p:spPr>
          <a:xfrm flipV="1">
            <a:off x="8719846" y="2765068"/>
            <a:ext cx="742681" cy="1351393"/>
          </a:xfrm>
          <a:prstGeom prst="bentConnector3">
            <a:avLst>
              <a:gd name="adj1" fmla="val 73328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2852845" y="2552349"/>
            <a:ext cx="1263919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436663" y="2095322"/>
            <a:ext cx="147835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하자보수 사항 접수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436663" y="2552349"/>
            <a:ext cx="147835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작업요청서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204381" y="2552349"/>
            <a:ext cx="147835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작업요청서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50" name="꺾인 연결선 292"/>
          <p:cNvCxnSpPr>
            <a:stCxn id="51" idx="3"/>
            <a:endCxn id="61" idx="1"/>
          </p:cNvCxnSpPr>
          <p:nvPr/>
        </p:nvCxnSpPr>
        <p:spPr>
          <a:xfrm>
            <a:off x="9171333" y="2754215"/>
            <a:ext cx="291194" cy="1085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다이아몬드 50"/>
          <p:cNvSpPr/>
          <p:nvPr/>
        </p:nvSpPr>
        <p:spPr>
          <a:xfrm>
            <a:off x="8039451" y="2436501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고객검수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608727" y="302963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048836" y="2421601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59" name="꺾인 연결선 292"/>
          <p:cNvCxnSpPr>
            <a:stCxn id="52" idx="3"/>
            <a:endCxn id="51" idx="1"/>
          </p:cNvCxnSpPr>
          <p:nvPr/>
        </p:nvCxnSpPr>
        <p:spPr>
          <a:xfrm>
            <a:off x="7714385" y="2276124"/>
            <a:ext cx="325066" cy="47809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9462527" y="2584266"/>
            <a:ext cx="164351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처리방안 및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 수립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9474164" y="3002088"/>
            <a:ext cx="1631873" cy="2405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하자보수 내역서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468240" y="2629134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1" name="꺾인 연결선 292"/>
          <p:cNvCxnSpPr>
            <a:stCxn id="43" idx="3"/>
            <a:endCxn id="47" idx="1"/>
          </p:cNvCxnSpPr>
          <p:nvPr/>
        </p:nvCxnSpPr>
        <p:spPr>
          <a:xfrm>
            <a:off x="4116764" y="2276124"/>
            <a:ext cx="31989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꺾인 연결선 292"/>
          <p:cNvCxnSpPr>
            <a:stCxn id="47" idx="3"/>
            <a:endCxn id="52" idx="1"/>
          </p:cNvCxnSpPr>
          <p:nvPr/>
        </p:nvCxnSpPr>
        <p:spPr>
          <a:xfrm>
            <a:off x="5915017" y="2276124"/>
            <a:ext cx="28936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/>
          <p:cNvSpPr/>
          <p:nvPr/>
        </p:nvSpPr>
        <p:spPr>
          <a:xfrm>
            <a:off x="7209842" y="3935659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업무지원 확인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4" name="꺾인 연결선 292"/>
          <p:cNvCxnSpPr>
            <a:stCxn id="53" idx="3"/>
            <a:endCxn id="81" idx="1"/>
          </p:cNvCxnSpPr>
          <p:nvPr/>
        </p:nvCxnSpPr>
        <p:spPr>
          <a:xfrm>
            <a:off x="6901896" y="4116461"/>
            <a:ext cx="30794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292"/>
          <p:cNvCxnSpPr>
            <a:stCxn id="51" idx="2"/>
            <a:endCxn id="53" idx="1"/>
          </p:cNvCxnSpPr>
          <p:nvPr/>
        </p:nvCxnSpPr>
        <p:spPr>
          <a:xfrm rot="5400000">
            <a:off x="6476376" y="1987445"/>
            <a:ext cx="1044532" cy="3213500"/>
          </a:xfrm>
          <a:prstGeom prst="bentConnector4">
            <a:avLst>
              <a:gd name="adj1" fmla="val 41345"/>
              <a:gd name="adj2" fmla="val 10711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292"/>
          <p:cNvCxnSpPr>
            <a:stCxn id="61" idx="3"/>
            <a:endCxn id="63" idx="2"/>
          </p:cNvCxnSpPr>
          <p:nvPr/>
        </p:nvCxnSpPr>
        <p:spPr>
          <a:xfrm>
            <a:off x="11106038" y="2765068"/>
            <a:ext cx="362202" cy="124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직사각형 101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</p:spTree>
    <p:extLst>
      <p:ext uri="{BB962C8B-B14F-4D97-AF65-F5344CB8AC3E}">
        <p14:creationId xmlns:p14="http://schemas.microsoft.com/office/powerpoint/2010/main" val="11619922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055710" y="2095322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처리계획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고객전달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11890" y="2137307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1055709" y="2552349"/>
            <a:ext cx="1708723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하자보수 내역서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586253" y="2274489"/>
            <a:ext cx="469457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꺾인 연결선 292"/>
          <p:cNvCxnSpPr>
            <a:stCxn id="288" idx="3"/>
            <a:endCxn id="81" idx="1"/>
          </p:cNvCxnSpPr>
          <p:nvPr/>
        </p:nvCxnSpPr>
        <p:spPr>
          <a:xfrm>
            <a:off x="2788504" y="2276124"/>
            <a:ext cx="247453" cy="206343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>
            <a:off x="1055708" y="4158752"/>
            <a:ext cx="1732795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업무지원 최종 요청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6" name="꺾인 연결선 292"/>
          <p:cNvCxnSpPr>
            <a:stCxn id="74" idx="3"/>
          </p:cNvCxnSpPr>
          <p:nvPr/>
        </p:nvCxnSpPr>
        <p:spPr>
          <a:xfrm>
            <a:off x="8792749" y="4348583"/>
            <a:ext cx="283322" cy="792129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/>
          <p:cNvSpPr/>
          <p:nvPr/>
        </p:nvSpPr>
        <p:spPr>
          <a:xfrm>
            <a:off x="3035957" y="4158752"/>
            <a:ext cx="126391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하자처리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4" name="꺾인 연결선 292"/>
          <p:cNvCxnSpPr>
            <a:stCxn id="38" idx="3"/>
            <a:endCxn id="69" idx="1"/>
          </p:cNvCxnSpPr>
          <p:nvPr/>
        </p:nvCxnSpPr>
        <p:spPr>
          <a:xfrm flipV="1">
            <a:off x="5693738" y="4339554"/>
            <a:ext cx="419888" cy="902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다이아몬드 37"/>
          <p:cNvSpPr/>
          <p:nvPr/>
        </p:nvSpPr>
        <p:spPr>
          <a:xfrm>
            <a:off x="4561856" y="4030869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507687" y="404080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148333" y="3812336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5" name="꺾인 연결선 292"/>
          <p:cNvCxnSpPr>
            <a:stCxn id="53" idx="3"/>
            <a:endCxn id="81" idx="1"/>
          </p:cNvCxnSpPr>
          <p:nvPr/>
        </p:nvCxnSpPr>
        <p:spPr>
          <a:xfrm>
            <a:off x="2788503" y="4339554"/>
            <a:ext cx="24745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꺾인 연결선 292"/>
          <p:cNvCxnSpPr>
            <a:stCxn id="81" idx="3"/>
            <a:endCxn id="38" idx="1"/>
          </p:cNvCxnSpPr>
          <p:nvPr/>
        </p:nvCxnSpPr>
        <p:spPr>
          <a:xfrm>
            <a:off x="4299876" y="4339554"/>
            <a:ext cx="261980" cy="902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꺾인 연결선 292"/>
          <p:cNvCxnSpPr>
            <a:stCxn id="325" idx="6"/>
            <a:endCxn id="53" idx="1"/>
          </p:cNvCxnSpPr>
          <p:nvPr/>
        </p:nvCxnSpPr>
        <p:spPr>
          <a:xfrm>
            <a:off x="586253" y="2274489"/>
            <a:ext cx="469455" cy="206506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직사각형 57"/>
          <p:cNvSpPr/>
          <p:nvPr/>
        </p:nvSpPr>
        <p:spPr>
          <a:xfrm>
            <a:off x="1055709" y="4599461"/>
            <a:ext cx="1708723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하자보수 내역서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64" name="꺾인 연결선 292"/>
          <p:cNvCxnSpPr>
            <a:stCxn id="38" idx="0"/>
            <a:endCxn id="81" idx="0"/>
          </p:cNvCxnSpPr>
          <p:nvPr/>
        </p:nvCxnSpPr>
        <p:spPr>
          <a:xfrm rot="16200000" flipH="1" flipV="1">
            <a:off x="4333915" y="3364870"/>
            <a:ext cx="127883" cy="1459880"/>
          </a:xfrm>
          <a:prstGeom prst="bentConnector3">
            <a:avLst>
              <a:gd name="adj1" fmla="val -17875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6113626" y="4158752"/>
            <a:ext cx="126391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결과통보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4" name="다이아몬드 73"/>
          <p:cNvSpPr/>
          <p:nvPr/>
        </p:nvSpPr>
        <p:spPr>
          <a:xfrm>
            <a:off x="7660867" y="4030869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606698" y="404080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247344" y="3812336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9" name="꺾인 연결선 292"/>
          <p:cNvCxnSpPr>
            <a:stCxn id="74" idx="0"/>
          </p:cNvCxnSpPr>
          <p:nvPr/>
        </p:nvCxnSpPr>
        <p:spPr>
          <a:xfrm rot="16200000" flipH="1" flipV="1">
            <a:off x="7432926" y="3364870"/>
            <a:ext cx="127883" cy="1459880"/>
          </a:xfrm>
          <a:prstGeom prst="bentConnector3">
            <a:avLst>
              <a:gd name="adj1" fmla="val -17875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꺾인 연결선 292"/>
          <p:cNvCxnSpPr>
            <a:stCxn id="69" idx="3"/>
            <a:endCxn id="74" idx="1"/>
          </p:cNvCxnSpPr>
          <p:nvPr/>
        </p:nvCxnSpPr>
        <p:spPr>
          <a:xfrm>
            <a:off x="7377545" y="4339554"/>
            <a:ext cx="283322" cy="902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8405400" y="5150013"/>
            <a:ext cx="126391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실서버반영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9945011" y="5150013"/>
            <a:ext cx="126391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최종결과통보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7" name="꺾인 연결선 292"/>
          <p:cNvCxnSpPr>
            <a:stCxn id="85" idx="3"/>
            <a:endCxn id="86" idx="1"/>
          </p:cNvCxnSpPr>
          <p:nvPr/>
        </p:nvCxnSpPr>
        <p:spPr>
          <a:xfrm>
            <a:off x="9669319" y="5330815"/>
            <a:ext cx="27569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292"/>
          <p:cNvCxnSpPr>
            <a:stCxn id="86" idx="2"/>
            <a:endCxn id="93" idx="0"/>
          </p:cNvCxnSpPr>
          <p:nvPr/>
        </p:nvCxnSpPr>
        <p:spPr>
          <a:xfrm>
            <a:off x="10576971" y="5511616"/>
            <a:ext cx="3744" cy="46627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타원 92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0443533" y="5977895"/>
            <a:ext cx="274363" cy="27436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E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119062" y="2169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pc="-150" dirty="0">
                <a:latin typeface="Titillium Web" charset="0"/>
                <a:ea typeface="Titillium Web" charset="0"/>
                <a:cs typeface="Titillium Web" charset="0"/>
              </a:rPr>
              <a:t>-Method</a:t>
            </a:r>
          </a:p>
        </p:txBody>
      </p:sp>
    </p:spTree>
    <p:extLst>
      <p:ext uri="{BB962C8B-B14F-4D97-AF65-F5344CB8AC3E}">
        <p14:creationId xmlns:p14="http://schemas.microsoft.com/office/powerpoint/2010/main" val="27590607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상자 3"/>
          <p:cNvSpPr txBox="1"/>
          <p:nvPr/>
        </p:nvSpPr>
        <p:spPr>
          <a:xfrm>
            <a:off x="1282052" y="739242"/>
            <a:ext cx="41793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2000" b="1" spc="-150" dirty="0" smtClean="0">
                <a:latin typeface="Titillium Web" charset="0"/>
                <a:ea typeface="Titillium Web" charset="0"/>
                <a:cs typeface="Titillium Web" charset="0"/>
              </a:rPr>
              <a:t>Thank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84939" y="5940576"/>
            <a:ext cx="8734960" cy="33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09" rIns="91420" bIns="45709">
            <a:spAutoFit/>
          </a:bodyPr>
          <a:lstStyle>
            <a:lvl1pPr latinLnBrk="1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*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본 문서는 지정된 수신인만을 위한 것이며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부정경쟁방지 및 영업비밀보호에 관한 법률을 포함하여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관련 법령에 따라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보호의 대상이 되는 영업비밀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산업기술 등을 포함하고 있을 수 있습니다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.  </a:t>
            </a:r>
            <a:b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</a:b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 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따라서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본 문서에 포함된 정보의 전부 또는 일부를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무단으로 제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3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자에게 공개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배포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복사 또는 사용하는 것은  엄격히 금지됩니다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.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  <p:sp>
        <p:nvSpPr>
          <p:cNvPr id="10" name="텍스트 상자 2"/>
          <p:cNvSpPr txBox="1"/>
          <p:nvPr/>
        </p:nvSpPr>
        <p:spPr>
          <a:xfrm>
            <a:off x="1282052" y="1836522"/>
            <a:ext cx="26548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2000" b="1" spc="-150" dirty="0" smtClean="0">
                <a:latin typeface="Titillium Web" charset="0"/>
                <a:ea typeface="Titillium Web" charset="0"/>
                <a:cs typeface="Titillium Web" charset="0"/>
              </a:rPr>
              <a:t>You</a:t>
            </a:r>
            <a:endParaRPr kumimoji="1" lang="ko-KR" altLang="en-US" sz="12000" b="1" spc="-150" dirty="0">
              <a:latin typeface="Titillium Web" charset="0"/>
              <a:ea typeface="Titillium Web" charset="0"/>
              <a:cs typeface="Titillium We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64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15364</TotalTime>
  <Words>1711</Words>
  <Application>Microsoft Office PowerPoint</Application>
  <PresentationFormat>와이드스크린</PresentationFormat>
  <Paragraphs>618</Paragraphs>
  <Slides>42</Slides>
  <Notes>29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54" baseType="lpstr">
      <vt:lpstr>Genesis Sans Text Global Bold</vt:lpstr>
      <vt:lpstr>Genesis Sans Head Global</vt:lpstr>
      <vt:lpstr>Trebuchet MS</vt:lpstr>
      <vt:lpstr>Tahoma</vt:lpstr>
      <vt:lpstr>아리따-돋움(TTF)-Medium</vt:lpstr>
      <vt:lpstr>Titillium Web</vt:lpstr>
      <vt:lpstr>제네시스산스 Head Light</vt:lpstr>
      <vt:lpstr>맑은 고딕</vt:lpstr>
      <vt:lpstr>맑은 고딕</vt:lpstr>
      <vt:lpstr>Wingdings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USER</dc:creator>
  <cp:keywords/>
  <dc:description/>
  <cp:lastModifiedBy>Fixframe</cp:lastModifiedBy>
  <cp:revision>690</cp:revision>
  <cp:lastPrinted>2020-12-28T01:52:55Z</cp:lastPrinted>
  <dcterms:created xsi:type="dcterms:W3CDTF">2017-07-25T06:30:04Z</dcterms:created>
  <dcterms:modified xsi:type="dcterms:W3CDTF">2023-07-05T02:49:40Z</dcterms:modified>
  <cp:category/>
</cp:coreProperties>
</file>