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</p:sldIdLst>
  <p:sldSz cy="6858000" cx="12192000"/>
  <p:notesSz cx="6761150" cy="9942500"/>
  <p:embeddedFontLst>
    <p:embeddedFont>
      <p:font typeface="Titillium Web"/>
      <p:regular r:id="rId94"/>
      <p:bold r:id="rId95"/>
      <p:italic r:id="rId96"/>
      <p:boldItalic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18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1706">
          <p15:clr>
            <a:srgbClr val="A4A3A4"/>
          </p15:clr>
        </p15:guide>
        <p15:guide id="5" pos="6221">
          <p15:clr>
            <a:srgbClr val="A4A3A4"/>
          </p15:clr>
        </p15:guide>
        <p15:guide id="6" pos="846">
          <p15:clr>
            <a:srgbClr val="A4A3A4"/>
          </p15:clr>
        </p15:guide>
        <p15:guide id="7" orient="horz" pos="346">
          <p15:clr>
            <a:srgbClr val="A4A3A4"/>
          </p15:clr>
        </p15:guide>
        <p15:guide id="8" orient="horz" pos="1071">
          <p15:clr>
            <a:srgbClr val="A4A3A4"/>
          </p15:clr>
        </p15:guide>
      </p15:sldGuideLst>
    </p:ext>
    <p:ext uri="GoogleSlidesCustomDataVersion2">
      <go:slidesCustomData xmlns:go="http://customooxmlschemas.google.com/" r:id="rId98" roundtripDataSignature="AMtx7mi7uQ3/dZcuFDPsseTNKUvDPmel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19B3C8C-3482-4347-9C26-73045D0BBBAC}">
  <a:tblStyle styleId="{B19B3C8C-3482-4347-9C26-73045D0BBBA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18" orient="horz"/>
        <p:guide pos="2137" orient="horz"/>
        <p:guide pos="3840"/>
        <p:guide pos="1706" orient="horz"/>
        <p:guide pos="6221"/>
        <p:guide pos="846"/>
        <p:guide pos="346" orient="horz"/>
        <p:guide pos="1071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TitilliumWeb-bold.fntdata"/><Relationship Id="rId94" Type="http://schemas.openxmlformats.org/officeDocument/2006/relationships/font" Target="fonts/TitilliumWeb-regular.fntdata"/><Relationship Id="rId97" Type="http://schemas.openxmlformats.org/officeDocument/2006/relationships/font" Target="fonts/TitilliumWeb-boldItalic.fntdata"/><Relationship Id="rId96" Type="http://schemas.openxmlformats.org/officeDocument/2006/relationships/font" Target="fonts/TitilliumWeb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98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29761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600"/>
          </a:p>
        </p:txBody>
      </p:sp>
      <p:sp>
        <p:nvSpPr>
          <p:cNvPr id="30" name="Google Shape;30;p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5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7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8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9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1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0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2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4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5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7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8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2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0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2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2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2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3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4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2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5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2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6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2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7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2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8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2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3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0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3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3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32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p3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3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3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4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3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5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3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6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3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7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3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8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4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4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4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4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4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4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4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4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4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5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5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5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5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5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5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5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5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5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5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5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5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5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5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5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5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5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5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5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5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6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p6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6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5" name="Google Shape;1515;p6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6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6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6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6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6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6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6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6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6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6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6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6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6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6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6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6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6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7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7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7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7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7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7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7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7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7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7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7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7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7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7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7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7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7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7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7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7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8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8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8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8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8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8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8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8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8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8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6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8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8" name="Google Shape;1728;p8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8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8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8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4" name="Google Shape;1744;p8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87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4"/>
              <a:buFont typeface="Trebuchet MS"/>
              <a:buNone/>
              <a:defRPr b="1" i="0" sz="2004" u="sng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9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2">
                <a:solidFill>
                  <a:srgbClr val="CC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38172" marR="0" algn="r">
              <a:lnSpc>
                <a:spcPct val="117184"/>
              </a:lnSpc>
              <a:spcBef>
                <a:spcPts val="0"/>
              </a:spcBef>
              <a:buNone/>
              <a:defRPr b="0" i="0" sz="902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38172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제목 슬라이드">
  <p:cSld name="1_제목 슬라이드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>
  <p:cSld name="제목 슬라이드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2"/>
          <p:cNvSpPr txBox="1"/>
          <p:nvPr/>
        </p:nvSpPr>
        <p:spPr>
          <a:xfrm>
            <a:off x="10458433" y="96893"/>
            <a:ext cx="1579238" cy="276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ko-KR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Platform</a:t>
            </a:r>
            <a:r>
              <a:rPr b="0" lang="ko-KR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0" lang="ko-KR" sz="12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NEUROGAIT</a:t>
            </a:r>
            <a:endParaRPr b="0" sz="12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26" name="Google Shape;26;p92"/>
          <p:cNvCxnSpPr/>
          <p:nvPr/>
        </p:nvCxnSpPr>
        <p:spPr>
          <a:xfrm>
            <a:off x="128468" y="476672"/>
            <a:ext cx="11909203" cy="0"/>
          </a:xfrm>
          <a:prstGeom prst="straightConnector1">
            <a:avLst/>
          </a:prstGeom>
          <a:noFill/>
          <a:ln cap="flat" cmpd="sng" w="9525">
            <a:solidFill>
              <a:srgbClr val="D0CECE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2" name="Google Shape;12;p8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3" name="Google Shape;13;p8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8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3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Relationship Id="rId6" Type="http://schemas.openxmlformats.org/officeDocument/2006/relationships/image" Target="../media/image10.png"/><Relationship Id="rId7" Type="http://schemas.openxmlformats.org/officeDocument/2006/relationships/hyperlink" Target="about:blank" TargetMode="Externa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5.png"/><Relationship Id="rId4" Type="http://schemas.openxmlformats.org/officeDocument/2006/relationships/image" Target="../media/image52.png"/><Relationship Id="rId10" Type="http://schemas.openxmlformats.org/officeDocument/2006/relationships/hyperlink" Target="about:blank" TargetMode="External"/><Relationship Id="rId9" Type="http://schemas.openxmlformats.org/officeDocument/2006/relationships/hyperlink" Target="about:blank" TargetMode="External"/><Relationship Id="rId5" Type="http://schemas.openxmlformats.org/officeDocument/2006/relationships/image" Target="../media/image28.jpg"/><Relationship Id="rId6" Type="http://schemas.openxmlformats.org/officeDocument/2006/relationships/image" Target="../media/image35.png"/><Relationship Id="rId7" Type="http://schemas.openxmlformats.org/officeDocument/2006/relationships/hyperlink" Target="about:blank" TargetMode="External"/><Relationship Id="rId8" Type="http://schemas.openxmlformats.org/officeDocument/2006/relationships/hyperlink" Target="about:blank" TargetMode="Externa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6.png"/><Relationship Id="rId4" Type="http://schemas.openxmlformats.org/officeDocument/2006/relationships/hyperlink" Target="about:blank" TargetMode="Externa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hyperlink" Target="about:blank" TargetMode="Externa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0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0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7.png"/><Relationship Id="rId4" Type="http://schemas.openxmlformats.org/officeDocument/2006/relationships/image" Target="../media/image56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hyperlink" Target="about:blank" TargetMode="Externa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3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5.png"/><Relationship Id="rId4" Type="http://schemas.openxmlformats.org/officeDocument/2006/relationships/hyperlink" Target="about:blank" TargetMode="Externa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4.png"/><Relationship Id="rId4" Type="http://schemas.openxmlformats.org/officeDocument/2006/relationships/hyperlink" Target="about:blank" TargetMode="Externa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5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3.png"/><Relationship Id="rId4" Type="http://schemas.openxmlformats.org/officeDocument/2006/relationships/image" Target="../media/image38.png"/><Relationship Id="rId5" Type="http://schemas.openxmlformats.org/officeDocument/2006/relationships/hyperlink" Target="about:blank" TargetMode="External"/><Relationship Id="rId6" Type="http://schemas.openxmlformats.org/officeDocument/2006/relationships/hyperlink" Target="about:blank" TargetMode="Externa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9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hyperlink" Target="about:blank" TargetMode="Externa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6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7.png"/><Relationship Id="rId4" Type="http://schemas.openxmlformats.org/officeDocument/2006/relationships/image" Target="../media/image45.png"/><Relationship Id="rId5" Type="http://schemas.openxmlformats.org/officeDocument/2006/relationships/hyperlink" Target="about:blank" TargetMode="Externa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4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Relationship Id="rId5" Type="http://schemas.openxmlformats.org/officeDocument/2006/relationships/image" Target="../media/image49.png"/><Relationship Id="rId6" Type="http://schemas.openxmlformats.org/officeDocument/2006/relationships/image" Target="../media/image53.png"/><Relationship Id="rId7" Type="http://schemas.openxmlformats.org/officeDocument/2006/relationships/image" Target="../media/image50.png"/><Relationship Id="rId8" Type="http://schemas.openxmlformats.org/officeDocument/2006/relationships/hyperlink" Target="about:blank" TargetMode="Externa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48.png"/><Relationship Id="rId4" Type="http://schemas.openxmlformats.org/officeDocument/2006/relationships/hyperlink" Target="about:blank" TargetMode="Externa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51.png"/><Relationship Id="rId4" Type="http://schemas.openxmlformats.org/officeDocument/2006/relationships/hyperlink" Target="about:blank" TargetMode="Externa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"/>
          <p:cNvSpPr txBox="1"/>
          <p:nvPr/>
        </p:nvSpPr>
        <p:spPr>
          <a:xfrm>
            <a:off x="969683" y="5655162"/>
            <a:ext cx="81144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2023.07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874751" y="901199"/>
            <a:ext cx="679705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</a:t>
            </a:r>
            <a:br>
              <a:rPr b="1" lang="ko-KR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ko-KR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basic_INternational</a:t>
            </a:r>
            <a:r>
              <a:rPr b="1" lang="ko-K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6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/>
        </p:nvSpPr>
        <p:spPr>
          <a:xfrm>
            <a:off x="3514043" y="3343814"/>
            <a:ext cx="516391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41338" lvl="0" marL="5413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 Management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1338" lvl="0" marL="5413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AutoNum type="arabicPeriod"/>
            </a:pP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Basic Method</a:t>
            </a:r>
            <a:endParaRPr/>
          </a:p>
          <a:p>
            <a:pPr indent="-541338" lvl="0" marL="541338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AutoNum type="arabicPeriod"/>
            </a:pPr>
            <a:r>
              <a:rPr b="1" lang="ko-KR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Document Template</a:t>
            </a:r>
            <a:endParaRPr b="1" sz="3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3126277" y="1759861"/>
            <a:ext cx="593944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Table of Contents</a:t>
            </a:r>
            <a:endParaRPr sz="6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5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Chapter 1 </a:t>
            </a:r>
            <a:endParaRPr sz="5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874751" y="2527868"/>
            <a:ext cx="1096486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9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Management</a:t>
            </a:r>
            <a:endParaRPr b="1" sz="9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/>
        </p:nvSpPr>
        <p:spPr>
          <a:xfrm>
            <a:off x="3371537" y="2767281"/>
            <a:ext cx="54489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란?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5"/>
          <p:cNvGrpSpPr/>
          <p:nvPr/>
        </p:nvGrpSpPr>
        <p:grpSpPr>
          <a:xfrm>
            <a:off x="1715715" y="2921169"/>
            <a:ext cx="8167460" cy="1015663"/>
            <a:chOff x="1492033" y="3665192"/>
            <a:chExt cx="8167460" cy="1015663"/>
          </a:xfrm>
        </p:grpSpPr>
        <p:pic>
          <p:nvPicPr>
            <p:cNvPr id="60" name="Google Shape;60;p5"/>
            <p:cNvPicPr preferRelativeResize="0"/>
            <p:nvPr/>
          </p:nvPicPr>
          <p:blipFill rotWithShape="1">
            <a:blip r:embed="rId3">
              <a:alphaModFix/>
            </a:blip>
            <a:srcRect b="21263" l="0" r="0" t="7719"/>
            <a:stretch/>
          </p:blipFill>
          <p:spPr>
            <a:xfrm>
              <a:off x="1492033" y="3732897"/>
              <a:ext cx="1239486" cy="880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5"/>
            <p:cNvSpPr txBox="1"/>
            <p:nvPr/>
          </p:nvSpPr>
          <p:spPr>
            <a:xfrm>
              <a:off x="3062815" y="3665192"/>
              <a:ext cx="659667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3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라틴어에서 유례,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3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미래를 향해(pro-) 던지다(-jacere)의 합성어</a:t>
              </a:r>
              <a:endParaRPr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/>
        </p:nvSpPr>
        <p:spPr>
          <a:xfrm>
            <a:off x="3281772" y="1018572"/>
            <a:ext cx="562846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어떤 목적을 위해서 던지다. 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6"/>
          <p:cNvGrpSpPr/>
          <p:nvPr/>
        </p:nvGrpSpPr>
        <p:grpSpPr>
          <a:xfrm>
            <a:off x="1460163" y="2441507"/>
            <a:ext cx="9271674" cy="2632536"/>
            <a:chOff x="1749253" y="2441507"/>
            <a:chExt cx="9271674" cy="2632536"/>
          </a:xfrm>
        </p:grpSpPr>
        <p:grpSp>
          <p:nvGrpSpPr>
            <p:cNvPr id="69" name="Google Shape;69;p6"/>
            <p:cNvGrpSpPr/>
            <p:nvPr/>
          </p:nvGrpSpPr>
          <p:grpSpPr>
            <a:xfrm>
              <a:off x="1749253" y="2441507"/>
              <a:ext cx="3506141" cy="2632536"/>
              <a:chOff x="1749253" y="2441507"/>
              <a:chExt cx="3506141" cy="2632536"/>
            </a:xfrm>
          </p:grpSpPr>
          <p:sp>
            <p:nvSpPr>
              <p:cNvPr id="70" name="Google Shape;70;p6"/>
              <p:cNvSpPr txBox="1"/>
              <p:nvPr/>
            </p:nvSpPr>
            <p:spPr>
              <a:xfrm>
                <a:off x="1749253" y="2441507"/>
                <a:ext cx="3506141" cy="477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ko-KR" sz="25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Pro – 미리 또는 ~을 위해서</a:t>
                </a:r>
                <a:endParaRPr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1" name="Google Shape;71;p6"/>
              <p:cNvPicPr preferRelativeResize="0"/>
              <p:nvPr/>
            </p:nvPicPr>
            <p:blipFill rotWithShape="1">
              <a:blip r:embed="rId3">
                <a:alphaModFix/>
              </a:blip>
              <a:srcRect b="20371" l="14761" r="15054" t="5000"/>
              <a:stretch/>
            </p:blipFill>
            <p:spPr>
              <a:xfrm>
                <a:off x="2533924" y="3014598"/>
                <a:ext cx="1936798" cy="205944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" name="Google Shape;72;p6"/>
            <p:cNvGrpSpPr/>
            <p:nvPr/>
          </p:nvGrpSpPr>
          <p:grpSpPr>
            <a:xfrm>
              <a:off x="7065393" y="2441507"/>
              <a:ext cx="3955534" cy="2632536"/>
              <a:chOff x="7065393" y="2441507"/>
              <a:chExt cx="3955534" cy="2632536"/>
            </a:xfrm>
          </p:grpSpPr>
          <p:sp>
            <p:nvSpPr>
              <p:cNvPr id="73" name="Google Shape;73;p6"/>
              <p:cNvSpPr txBox="1"/>
              <p:nvPr/>
            </p:nvSpPr>
            <p:spPr>
              <a:xfrm>
                <a:off x="7065393" y="2441507"/>
                <a:ext cx="3955534" cy="477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ko-KR" sz="25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Ject – 던지다 또는 해보다</a:t>
                </a:r>
                <a:endParaRPr sz="2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4" name="Google Shape;74;p6"/>
              <p:cNvPicPr preferRelativeResize="0"/>
              <p:nvPr/>
            </p:nvPicPr>
            <p:blipFill rotWithShape="1">
              <a:blip r:embed="rId4">
                <a:alphaModFix/>
              </a:blip>
              <a:srcRect b="25637" l="6981" r="7094" t="11213"/>
              <a:stretch/>
            </p:blipFill>
            <p:spPr>
              <a:xfrm>
                <a:off x="7720397" y="3129810"/>
                <a:ext cx="2645526" cy="19442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/>
        </p:nvSpPr>
        <p:spPr>
          <a:xfrm>
            <a:off x="863644" y="2767281"/>
            <a:ext cx="1046472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인류 역사 속의 프로젝트?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 txBox="1"/>
          <p:nvPr/>
        </p:nvSpPr>
        <p:spPr>
          <a:xfrm>
            <a:off x="3925393" y="1018572"/>
            <a:ext cx="434125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쿠프왕의 대피라미드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/>
        </p:nvSpPr>
        <p:spPr>
          <a:xfrm>
            <a:off x="347568" y="2022660"/>
            <a:ext cx="4507461" cy="337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4천 7백년 전 건설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넓이 : 227m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높이 : 148m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돌하나의 평균 무게 : 2.5 톤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동원 인력 : 10만 명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제작 기간 : 20년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356" y="2022659"/>
            <a:ext cx="6696075" cy="4097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9"/>
          <p:cNvSpPr txBox="1"/>
          <p:nvPr/>
        </p:nvSpPr>
        <p:spPr>
          <a:xfrm>
            <a:off x="5099594" y="1018572"/>
            <a:ext cx="199285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만리장성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9"/>
          <p:cNvSpPr txBox="1"/>
          <p:nvPr/>
        </p:nvSpPr>
        <p:spPr>
          <a:xfrm>
            <a:off x="347568" y="2022660"/>
            <a:ext cx="450746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기원전 220년 건설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길이 : 5,000~6,000km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동원 인력 : 150만 명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제작 기간 : 1,000년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356" y="2022659"/>
            <a:ext cx="6696075" cy="4097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8356" y="2022659"/>
            <a:ext cx="6696075" cy="3540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0"/>
          <p:cNvSpPr txBox="1"/>
          <p:nvPr/>
        </p:nvSpPr>
        <p:spPr>
          <a:xfrm>
            <a:off x="2446610" y="2767281"/>
            <a:ext cx="729879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현대의 프로젝트?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"/>
          <p:cNvSpPr txBox="1"/>
          <p:nvPr/>
        </p:nvSpPr>
        <p:spPr>
          <a:xfrm>
            <a:off x="2347634" y="1884383"/>
            <a:ext cx="7496732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유일한 </a:t>
            </a: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제품, 서비스 또는 결과를 창출하기 위하여 수행하는 </a:t>
            </a:r>
            <a:r>
              <a:rPr lang="ko-KR" sz="4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한시적인 활동</a:t>
            </a:r>
            <a:endParaRPr sz="4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1"/>
          <p:cNvSpPr/>
          <p:nvPr/>
        </p:nvSpPr>
        <p:spPr>
          <a:xfrm>
            <a:off x="2518317" y="4024480"/>
            <a:ext cx="71553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project is a temporary endeavor undertaken to create a unique project, service, or result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PMI, pmbok Guide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/>
          <p:nvPr/>
        </p:nvSpPr>
        <p:spPr>
          <a:xfrm>
            <a:off x="484148" y="1817475"/>
            <a:ext cx="1137517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프로젝트의 목표 달성을 위하여 수행되는 </a:t>
            </a:r>
            <a:r>
              <a:rPr lang="ko-KR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고유한 프로세스</a:t>
            </a: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의 집합으로 구성되며, 프로세스는 </a:t>
            </a:r>
            <a:r>
              <a:rPr lang="ko-KR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시작일과 종료일이 </a:t>
            </a:r>
            <a:endParaRPr sz="4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정해져 있고 </a:t>
            </a: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조정되고 통제 되는 활동으로 이루어진다.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/>
          <p:nvPr/>
        </p:nvSpPr>
        <p:spPr>
          <a:xfrm>
            <a:off x="1799063" y="4399635"/>
            <a:ext cx="859387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project consists of a unique set of processes consisting of coordinated and controlled activities with start and end dates, performed to achieve project objectives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2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 21500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/>
        </p:nvSpPr>
        <p:spPr>
          <a:xfrm>
            <a:off x="3655270" y="1018572"/>
            <a:ext cx="48814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프로젝트의 세가지 특징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3"/>
          <p:cNvGrpSpPr/>
          <p:nvPr/>
        </p:nvGrpSpPr>
        <p:grpSpPr>
          <a:xfrm>
            <a:off x="1343025" y="1955140"/>
            <a:ext cx="6585492" cy="1125386"/>
            <a:chOff x="1343025" y="1955140"/>
            <a:chExt cx="6585492" cy="1125386"/>
          </a:xfrm>
        </p:grpSpPr>
        <p:sp>
          <p:nvSpPr>
            <p:cNvPr id="127" name="Google Shape;127;p13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Temporary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3"/>
            <p:cNvSpPr txBox="1"/>
            <p:nvPr/>
          </p:nvSpPr>
          <p:spPr>
            <a:xfrm>
              <a:off x="1343025" y="2557306"/>
              <a:ext cx="6585492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프로젝트는 명확한 시작과 종료가 있다.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" name="Google Shape;129;p13"/>
          <p:cNvGrpSpPr/>
          <p:nvPr/>
        </p:nvGrpSpPr>
        <p:grpSpPr>
          <a:xfrm>
            <a:off x="1343025" y="3463383"/>
            <a:ext cx="8759980" cy="1125386"/>
            <a:chOff x="1343025" y="3538613"/>
            <a:chExt cx="8759980" cy="1125386"/>
          </a:xfrm>
        </p:grpSpPr>
        <p:sp>
          <p:nvSpPr>
            <p:cNvPr id="130" name="Google Shape;130;p13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Unique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1343025" y="4140779"/>
              <a:ext cx="8759980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프로젝트는 유일한 Product 이나 Service 를 만든다.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" name="Google Shape;132;p13"/>
          <p:cNvGrpSpPr/>
          <p:nvPr/>
        </p:nvGrpSpPr>
        <p:grpSpPr>
          <a:xfrm>
            <a:off x="1343024" y="4971627"/>
            <a:ext cx="9808195" cy="1125386"/>
            <a:chOff x="1343024" y="4971627"/>
            <a:chExt cx="9808195" cy="1125386"/>
          </a:xfrm>
        </p:grpSpPr>
        <p:sp>
          <p:nvSpPr>
            <p:cNvPr id="133" name="Google Shape;133;p13"/>
            <p:cNvSpPr txBox="1"/>
            <p:nvPr/>
          </p:nvSpPr>
          <p:spPr>
            <a:xfrm>
              <a:off x="1343025" y="4971627"/>
              <a:ext cx="4062267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Progressive Elaboration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 txBox="1"/>
            <p:nvPr/>
          </p:nvSpPr>
          <p:spPr>
            <a:xfrm>
              <a:off x="1343024" y="5573793"/>
              <a:ext cx="9808195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프로젝트는 계획수립과정 등은 점진적으로 구체화된다.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 dir="l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Project와 Operation의 차이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" name="Google Shape;141;p14"/>
          <p:cNvGrpSpPr/>
          <p:nvPr/>
        </p:nvGrpSpPr>
        <p:grpSpPr>
          <a:xfrm>
            <a:off x="1343024" y="2778859"/>
            <a:ext cx="10231941" cy="1125386"/>
            <a:chOff x="1343024" y="1955140"/>
            <a:chExt cx="10231941" cy="1125386"/>
          </a:xfrm>
        </p:grpSpPr>
        <p:sp>
          <p:nvSpPr>
            <p:cNvPr id="142" name="Google Shape;142;p14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Project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4"/>
            <p:cNvSpPr txBox="1"/>
            <p:nvPr/>
          </p:nvSpPr>
          <p:spPr>
            <a:xfrm>
              <a:off x="1343024" y="2557306"/>
              <a:ext cx="102319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사업의 목적 달성을 위한 일시적(Temporary)이며, 유일한(Unique) 업무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" name="Google Shape;144;p14"/>
          <p:cNvGrpSpPr/>
          <p:nvPr/>
        </p:nvGrpSpPr>
        <p:grpSpPr>
          <a:xfrm>
            <a:off x="1343025" y="4287102"/>
            <a:ext cx="10388058" cy="1125386"/>
            <a:chOff x="1343025" y="3538613"/>
            <a:chExt cx="10388058" cy="1125386"/>
          </a:xfrm>
        </p:grpSpPr>
        <p:sp>
          <p:nvSpPr>
            <p:cNvPr id="145" name="Google Shape;145;p14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Operation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4"/>
            <p:cNvSpPr txBox="1"/>
            <p:nvPr/>
          </p:nvSpPr>
          <p:spPr>
            <a:xfrm>
              <a:off x="1343025" y="4140779"/>
              <a:ext cx="10388058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사업의 목적 달성을 위한 지속적(On-Going)이며, 반복적(Repetitive)인 업무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 dir="l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Project와 Operation의 차이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15"/>
          <p:cNvGrpSpPr/>
          <p:nvPr/>
        </p:nvGrpSpPr>
        <p:grpSpPr>
          <a:xfrm>
            <a:off x="929216" y="2419816"/>
            <a:ext cx="10333568" cy="3833748"/>
            <a:chOff x="1138311" y="2419816"/>
            <a:chExt cx="10333568" cy="3833748"/>
          </a:xfrm>
        </p:grpSpPr>
        <p:sp>
          <p:nvSpPr>
            <p:cNvPr id="154" name="Google Shape;154;p15"/>
            <p:cNvSpPr txBox="1"/>
            <p:nvPr/>
          </p:nvSpPr>
          <p:spPr>
            <a:xfrm>
              <a:off x="1258668" y="3941414"/>
              <a:ext cx="1796883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Project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5"/>
            <p:cNvSpPr txBox="1"/>
            <p:nvPr/>
          </p:nvSpPr>
          <p:spPr>
            <a:xfrm>
              <a:off x="9114869" y="3941414"/>
              <a:ext cx="1701258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Operation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6" name="Google Shape;156;p15"/>
            <p:cNvPicPr preferRelativeResize="0"/>
            <p:nvPr/>
          </p:nvPicPr>
          <p:blipFill rotWithShape="1">
            <a:blip r:embed="rId3">
              <a:alphaModFix/>
            </a:blip>
            <a:srcRect b="14959" l="0" r="0" t="22113"/>
            <a:stretch/>
          </p:blipFill>
          <p:spPr>
            <a:xfrm>
              <a:off x="5015261" y="2419816"/>
              <a:ext cx="2161478" cy="13601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57" name="Google Shape;157;p15"/>
            <p:cNvCxnSpPr>
              <a:stCxn id="156" idx="3"/>
              <a:endCxn id="155" idx="0"/>
            </p:cNvCxnSpPr>
            <p:nvPr/>
          </p:nvCxnSpPr>
          <p:spPr>
            <a:xfrm>
              <a:off x="7176739" y="3099891"/>
              <a:ext cx="2788800" cy="841500"/>
            </a:xfrm>
            <a:prstGeom prst="bentConnector2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58" name="Google Shape;158;p15"/>
            <p:cNvCxnSpPr>
              <a:stCxn id="156" idx="1"/>
              <a:endCxn id="154" idx="0"/>
            </p:cNvCxnSpPr>
            <p:nvPr/>
          </p:nvCxnSpPr>
          <p:spPr>
            <a:xfrm flipH="1">
              <a:off x="2157161" y="3099891"/>
              <a:ext cx="2858100" cy="841500"/>
            </a:xfrm>
            <a:prstGeom prst="bentConnector2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59" name="Google Shape;159;p15"/>
            <p:cNvSpPr txBox="1"/>
            <p:nvPr/>
          </p:nvSpPr>
          <p:spPr>
            <a:xfrm>
              <a:off x="1138311" y="4499238"/>
              <a:ext cx="3357489" cy="1754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Temporary(일시적)</a:t>
              </a:r>
              <a:endParaRPr/>
            </a:p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Unique(유일성)</a:t>
              </a:r>
              <a:endParaRPr/>
            </a:p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Progressive Elaboration(점진적 구체화)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5"/>
            <p:cNvSpPr txBox="1"/>
            <p:nvPr/>
          </p:nvSpPr>
          <p:spPr>
            <a:xfrm>
              <a:off x="9052104" y="4499238"/>
              <a:ext cx="2419775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On-Going(지속적)</a:t>
              </a:r>
              <a:endParaRPr/>
            </a:p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Repetitive(반복적)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5"/>
            <p:cNvSpPr txBox="1"/>
            <p:nvPr/>
          </p:nvSpPr>
          <p:spPr>
            <a:xfrm>
              <a:off x="5249263" y="4499238"/>
              <a:ext cx="3170837" cy="13388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사람이 수행한다.</a:t>
              </a:r>
              <a:endParaRPr/>
            </a:p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제한된 자원에 제약을 받는다.</a:t>
              </a:r>
              <a:endParaRPr/>
            </a:p>
            <a:p>
              <a:pPr indent="-457200" lvl="0" marL="45720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AutoNum type="arabicPeriod"/>
              </a:pP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계획, 실행 및 통제된다.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5"/>
            <p:cNvSpPr txBox="1"/>
            <p:nvPr/>
          </p:nvSpPr>
          <p:spPr>
            <a:xfrm>
              <a:off x="5427668" y="3941414"/>
              <a:ext cx="1796883" cy="4770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25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공통점</a:t>
              </a:r>
              <a:endParaRPr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 dir="l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/>
          <p:nvPr/>
        </p:nvSpPr>
        <p:spPr>
          <a:xfrm>
            <a:off x="2348822" y="2767281"/>
            <a:ext cx="749436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 란?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/>
          <p:nvPr/>
        </p:nvSpPr>
        <p:spPr>
          <a:xfrm>
            <a:off x="1419921" y="1884383"/>
            <a:ext cx="968669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관리는 프로젝트 요구사항을 충족시키기 위하여 </a:t>
            </a:r>
            <a:r>
              <a:rPr lang="ko-KR" sz="4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지식, 기능, 도구 및 기법</a:t>
            </a:r>
            <a:r>
              <a:rPr lang="ko-KR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을 프로젝트 활동에 적용시키는 것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1319561" y="4024480"/>
            <a:ext cx="95528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application of knowledge, skills, tools, and techniques to project activities to meet project requirements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PMI, pmbok Guide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 txBox="1"/>
          <p:nvPr/>
        </p:nvSpPr>
        <p:spPr>
          <a:xfrm>
            <a:off x="3385170" y="1018572"/>
            <a:ext cx="54216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관리의 구성 요소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8"/>
          <p:cNvSpPr txBox="1"/>
          <p:nvPr/>
        </p:nvSpPr>
        <p:spPr>
          <a:xfrm>
            <a:off x="1343024" y="2164618"/>
            <a:ext cx="10231941" cy="3497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AutoNum type="arabicPeriod"/>
            </a:pPr>
            <a:r>
              <a:rPr lang="ko-KR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요구사항(Requirement)의 정의 및 식별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AutoNum type="arabicPeriod"/>
            </a:pPr>
            <a:r>
              <a:rPr lang="ko-KR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명확하고 달성 가능한 프로젝트 목표 수립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AutoNum type="arabicPeriod"/>
            </a:pPr>
            <a:r>
              <a:rPr lang="ko-KR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품질, 범위, 일정, 원가에 대한 경쟁적 요구에 대한 균현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AutoNum type="arabicPeriod"/>
            </a:pPr>
            <a:r>
              <a:rPr lang="ko-KR"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다양한 이해관계자들의 서로 다른 관심과 기대에 대한 사양(Specification), 계획(Plan), 접근 방법(Approach)을 적용</a:t>
            </a:r>
            <a:endParaRPr sz="3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PMI, pmbok Guide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/>
          <p:nvPr/>
        </p:nvSpPr>
        <p:spPr>
          <a:xfrm>
            <a:off x="3385171" y="1018572"/>
            <a:ext cx="542167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관리의 제약 조건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1343024" y="1763192"/>
            <a:ext cx="10231941" cy="888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프로젝트의 범위, 일정, 원가는 서로 상충 관계로, 어느 한 가지가 변경될 경우 다른 요소에 영향을 미친다.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3가지 요소 사이의 균형이 프로젝트의 품질에 영향을 준다.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4650063" y="3095130"/>
            <a:ext cx="2891874" cy="2492994"/>
          </a:xfrm>
          <a:prstGeom prst="triangle">
            <a:avLst>
              <a:gd fmla="val 50000" name="adj"/>
            </a:avLst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3385171" y="4195064"/>
            <a:ext cx="146032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범위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(Scope)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9"/>
          <p:cNvSpPr txBox="1"/>
          <p:nvPr/>
        </p:nvSpPr>
        <p:spPr>
          <a:xfrm>
            <a:off x="7210039" y="4195064"/>
            <a:ext cx="146032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일정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(Time)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5365840" y="5766544"/>
            <a:ext cx="146032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원가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(Cost)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5380223" y="4195064"/>
            <a:ext cx="146032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품질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5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(Quality)</a:t>
            </a:r>
            <a:endParaRPr sz="25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 txBox="1"/>
          <p:nvPr/>
        </p:nvSpPr>
        <p:spPr>
          <a:xfrm>
            <a:off x="2663019" y="1018572"/>
            <a:ext cx="686598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관리에 필요한 전문 지식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PMI, pmbok Guide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20"/>
          <p:cNvGrpSpPr/>
          <p:nvPr/>
        </p:nvGrpSpPr>
        <p:grpSpPr>
          <a:xfrm>
            <a:off x="347568" y="1984416"/>
            <a:ext cx="11496864" cy="4131727"/>
            <a:chOff x="471720" y="1856448"/>
            <a:chExt cx="11496864" cy="4131727"/>
          </a:xfrm>
        </p:grpSpPr>
        <p:sp>
          <p:nvSpPr>
            <p:cNvPr id="205" name="Google Shape;205;p20"/>
            <p:cNvSpPr txBox="1"/>
            <p:nvPr/>
          </p:nvSpPr>
          <p:spPr>
            <a:xfrm>
              <a:off x="471720" y="1894692"/>
              <a:ext cx="5650300" cy="3970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5143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Malgun Gothic"/>
                <a:buAutoNum type="arabicPeriod"/>
              </a:pPr>
              <a:r>
                <a:rPr lang="ko-KR" sz="1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프로젝트관리 지식 체계 </a:t>
              </a:r>
              <a:b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(The Project Management Body of Knowledge)</a:t>
              </a:r>
              <a:endParaRPr/>
            </a:p>
            <a:p>
              <a:pPr indent="-4000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algun Gothic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5143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Malgun Gothic"/>
                <a:buAutoNum type="arabicPeriod"/>
              </a:pPr>
              <a:r>
                <a:rPr lang="ko-KR" sz="1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응용 분야의 지식,  표준, 법규</a:t>
              </a:r>
              <a:b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(Application area knowledge, standards, and requlations)</a:t>
              </a:r>
              <a:endParaRPr/>
            </a:p>
            <a:p>
              <a:pPr indent="-4000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algun Gothic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5143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Malgun Gothic"/>
                <a:buAutoNum type="arabicPeriod"/>
              </a:pPr>
              <a:r>
                <a:rPr lang="ko-KR" sz="1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프로젝트 환경에 대한 이해 </a:t>
              </a:r>
              <a:b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(Understanding the project environment)</a:t>
              </a:r>
              <a:endParaRPr/>
            </a:p>
            <a:p>
              <a:pPr indent="-4000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algun Gothic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5143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Malgun Gothic"/>
                <a:buAutoNum type="arabicPeriod"/>
              </a:pPr>
              <a:r>
                <a:rPr lang="ko-KR" sz="1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일반적인 관리 지식 및 기술</a:t>
              </a:r>
              <a:b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(General management knowledge and skills)</a:t>
              </a:r>
              <a:endParaRPr/>
            </a:p>
            <a:p>
              <a:pPr indent="-4000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Malgun Gothic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514350" lvl="0" marL="514350" marR="0" rtl="0" algn="l"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1800"/>
                <a:buFont typeface="Malgun Gothic"/>
                <a:buAutoNum type="arabicPeriod"/>
              </a:pPr>
              <a:r>
                <a:rPr lang="ko-KR" sz="1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대인관계 기술</a:t>
              </a:r>
              <a:b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ko-K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(Interpersonal Skils)</a:t>
              </a:r>
              <a:endParaRPr/>
            </a:p>
          </p:txBody>
        </p:sp>
        <p:pic>
          <p:nvPicPr>
            <p:cNvPr descr="https://img1.daumcdn.net/thumb/R1280x0/?scode=mtistory2&amp;fname=https%3A%2F%2Ft1.daumcdn.net%2Fcfile%2Ftistory%2F266E554156022DB818" id="206" name="Google Shape;20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93933" y="1856448"/>
              <a:ext cx="5674651" cy="413172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 dir="l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"/>
          <p:cNvSpPr txBox="1"/>
          <p:nvPr/>
        </p:nvSpPr>
        <p:spPr>
          <a:xfrm>
            <a:off x="2468257" y="1018572"/>
            <a:ext cx="725551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1. 대표적인 프로젝트 관리 지식 체계</a:t>
            </a:r>
            <a:endParaRPr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1343024" y="2164618"/>
            <a:ext cx="1023194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Symbols"/>
              <a:buChar char="✔"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PMI의 PMBOK Guide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Symbols"/>
              <a:buChar char="✔"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 21500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Symbols"/>
              <a:buChar char="✔"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PRINCE2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/>
          <p:nvPr/>
        </p:nvSpPr>
        <p:spPr>
          <a:xfrm>
            <a:off x="4500864" y="1018572"/>
            <a:ext cx="319029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PMBOk Guide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357" y="2022659"/>
            <a:ext cx="6696075" cy="462851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347568" y="2022660"/>
            <a:ext cx="4507461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미국 PMI에서 1983년 발간을 시작하여 계속된 개정을 거쳐 현재 7판 (2019년) 까지 발간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10개의 지식영역과 5개의 프로세스 그룹에 따라 47개의 논리적으로 연결된 프로세스로 구성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357" y="2022659"/>
            <a:ext cx="6696075" cy="462851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/>
        </p:nvSpPr>
        <p:spPr>
          <a:xfrm>
            <a:off x="4948907" y="1018572"/>
            <a:ext cx="229421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ISO 21500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>
            <a:off x="347568" y="2022660"/>
            <a:ext cx="450746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국제표준화기구(ISO)에 의해 개발된 프로젝트관리 국제표준(37개국에서 참여하여 2012년 9월1일에 발표)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PMBOK Guide 와 유사하게 10개 주제 그룹과 5개의 프로세스그룹에 따라 논리적으로 연결된 39개의 프로세스들로 구성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우리나라는 2013년 11월에 ISO 21500 이행 가이드 개발(기술표준원)</a:t>
            </a:r>
            <a:endParaRPr/>
          </a:p>
        </p:txBody>
      </p:sp>
    </p:spTree>
  </p:cSld>
  <p:clrMapOvr>
    <a:masterClrMapping/>
  </p:clrMapOvr>
  <p:transition spd="slow">
    <p:wipe dir="l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357" y="2022658"/>
            <a:ext cx="6696076" cy="462851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 txBox="1"/>
          <p:nvPr/>
        </p:nvSpPr>
        <p:spPr>
          <a:xfrm>
            <a:off x="5043485" y="1018572"/>
            <a:ext cx="210506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PRINCE2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347568" y="2022660"/>
            <a:ext cx="4507461" cy="4628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PRINCE : PRojects IN Controlled Enviroments(통제된 환경에서의 프로젝트)의 약자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1989년 영국의 OGC(Office of Government Commerce)에서 개발되어 1996년 PRINCE2로 개정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원래는 IT 프로젝트 관리를 위한 영국 정부의 표준으로 개발되었으나 IT 이외의 프로젝트에도 확대 적용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프로세스 기반 프로젝트 관리 방법으로 8개의 프로세스 45개의 활동으로 구성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5"/>
          <p:cNvSpPr txBox="1"/>
          <p:nvPr/>
        </p:nvSpPr>
        <p:spPr>
          <a:xfrm>
            <a:off x="3610394" y="1018572"/>
            <a:ext cx="497123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2. 적용 분야에 대한 지식</a:t>
            </a:r>
            <a:endParaRPr/>
          </a:p>
        </p:txBody>
      </p:sp>
      <p:sp>
        <p:nvSpPr>
          <p:cNvPr id="244" name="Google Shape;244;p25"/>
          <p:cNvSpPr txBox="1"/>
          <p:nvPr/>
        </p:nvSpPr>
        <p:spPr>
          <a:xfrm>
            <a:off x="1343024" y="2164618"/>
            <a:ext cx="1023194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소프트웨어 개발, 건설 엔지니어링과 같이 프로젝트와 관련된 기술적 구성요소(technical element)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정부 계약, 커뮤니티 개발 또는 새로운 제품 개발과 같은 관리 기법 (management specialization)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각 응용 분야별 표준, best practices, 규정 등의 지식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정부가 강제하는 법규 요건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"/>
          <p:cNvSpPr txBox="1"/>
          <p:nvPr/>
        </p:nvSpPr>
        <p:spPr>
          <a:xfrm>
            <a:off x="3652074" y="1018572"/>
            <a:ext cx="488787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3. 프로젝트 환경의 이해</a:t>
            </a:r>
            <a:endParaRPr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6"/>
          <p:cNvSpPr txBox="1"/>
          <p:nvPr/>
        </p:nvSpPr>
        <p:spPr>
          <a:xfrm>
            <a:off x="1343024" y="2164618"/>
            <a:ext cx="10231941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프로젝트에 영향을 미치는 조직 문화적, 사회적 환경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국제적, 정치적 환경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프로젝트가 영향 받는, 또는 프로젝트 의해 영향 미치는 물리적 환경의 이해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/>
          <p:nvPr/>
        </p:nvSpPr>
        <p:spPr>
          <a:xfrm>
            <a:off x="3412428" y="1018572"/>
            <a:ext cx="536717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4. 일반적인 기업경영 지식</a:t>
            </a:r>
            <a:endParaRPr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1343024" y="2164618"/>
            <a:ext cx="10231941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재무 및 회계, 구매 및 조달, 계약 및 상법, 제조 및 유통전략 기획과 운영 기획, 조직구조 / 조직 행위 / 직원관리 / 보상 / 복지, 건강 및 안전 실무, 정보 기술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 txBox="1"/>
          <p:nvPr/>
        </p:nvSpPr>
        <p:spPr>
          <a:xfrm>
            <a:off x="4373430" y="1018572"/>
            <a:ext cx="34451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5. 대인관계 기술</a:t>
            </a:r>
            <a:endParaRPr sz="4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8"/>
          <p:cNvSpPr txBox="1"/>
          <p:nvPr/>
        </p:nvSpPr>
        <p:spPr>
          <a:xfrm>
            <a:off x="1343024" y="2164618"/>
            <a:ext cx="10231941" cy="2816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효과적인 의사소통 (정보 교류)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조직에의 영향 (일이 되게 하는 능력)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리더십과 동기부여 (비전, 전략 개발과 이의 달성을 위한 동기부여)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협상과 갈등관리 (합의를 이끌어내기 위한 협의)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문제 해결 (문제 정의 / 대안 식별과 분석 / 의사결정의 조합)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/>
          <p:nvPr/>
        </p:nvSpPr>
        <p:spPr>
          <a:xfrm>
            <a:off x="3173581" y="1018572"/>
            <a:ext cx="584487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프로그램(Program) 관리란?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1343024" y="1763192"/>
            <a:ext cx="10231941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oto Sans Symbols"/>
              <a:buChar char="✔"/>
            </a:pPr>
            <a:r>
              <a:rPr lang="ko-K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프로그램(program)은 </a:t>
            </a:r>
            <a:r>
              <a:rPr lang="ko-KR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상호 관련된 프로젝트들의 집합</a:t>
            </a:r>
            <a:r>
              <a:rPr lang="ko-K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으로, 각 프로젝트를 개별적으로 관리해서는 얻을 수 없는 편익과 통제를 통합적 관리를 통해 얻을 수 있음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4" name="Google Shape;274;p29"/>
          <p:cNvSpPr/>
          <p:nvPr/>
        </p:nvSpPr>
        <p:spPr>
          <a:xfrm>
            <a:off x="4603750" y="4318888"/>
            <a:ext cx="2984500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신차 개발 프로그램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29"/>
          <p:cNvGrpSpPr/>
          <p:nvPr/>
        </p:nvGrpSpPr>
        <p:grpSpPr>
          <a:xfrm>
            <a:off x="1844213" y="5061174"/>
            <a:ext cx="8503575" cy="1085850"/>
            <a:chOff x="2514600" y="5061174"/>
            <a:chExt cx="8503575" cy="1085850"/>
          </a:xfrm>
        </p:grpSpPr>
        <p:sp>
          <p:nvSpPr>
            <p:cNvPr id="276" name="Google Shape;276;p29"/>
            <p:cNvSpPr/>
            <p:nvPr/>
          </p:nvSpPr>
          <p:spPr>
            <a:xfrm>
              <a:off x="2514600" y="5061174"/>
              <a:ext cx="2222500" cy="457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디자인 프로젝트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9"/>
            <p:cNvSpPr/>
            <p:nvPr/>
          </p:nvSpPr>
          <p:spPr>
            <a:xfrm>
              <a:off x="5032834" y="5061174"/>
              <a:ext cx="2888358" cy="457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트랜드미션 개선 프로젝트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9"/>
            <p:cNvSpPr/>
            <p:nvPr/>
          </p:nvSpPr>
          <p:spPr>
            <a:xfrm>
              <a:off x="8129817" y="5061174"/>
              <a:ext cx="2888358" cy="457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엔진 개선 프로젝트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3461564" y="5689824"/>
              <a:ext cx="2888358" cy="457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인터레어 개선 프로젝트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9"/>
            <p:cNvSpPr/>
            <p:nvPr/>
          </p:nvSpPr>
          <p:spPr>
            <a:xfrm>
              <a:off x="6648450" y="5689824"/>
              <a:ext cx="2888358" cy="4572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ko-K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wipe dir="l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0"/>
          <p:cNvSpPr txBox="1"/>
          <p:nvPr/>
        </p:nvSpPr>
        <p:spPr>
          <a:xfrm>
            <a:off x="2957979" y="1018572"/>
            <a:ext cx="62760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포트폴리오(Portfolio) 관리란?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0"/>
          <p:cNvSpPr txBox="1"/>
          <p:nvPr/>
        </p:nvSpPr>
        <p:spPr>
          <a:xfrm>
            <a:off x="1343024" y="1763192"/>
            <a:ext cx="10231941" cy="24468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포트폴리오는 효율적 관리를 목적으로 기업의 </a:t>
            </a:r>
            <a:r>
              <a:rPr lang="ko-K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전략적 목표를 달성하는데 필요한 프로젝트나 프로그램들을 모아 놓은 집합체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프로그램과 달리, 포트폴리오에 포함된 프로젝트나 프로그램들은 반드시 서로 관련되어 있을 필요는 없음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✔"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포트폴리오 관리의 목적은 기업의 전략적 목표 달성을 위해 제안된 프로젝트나 프로그램의 최적 조합과 순서를 결정하고 자원을 할당하고 성과를 평가하는 것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0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9" name="Google Shape;289;p30"/>
          <p:cNvSpPr/>
          <p:nvPr/>
        </p:nvSpPr>
        <p:spPr>
          <a:xfrm>
            <a:off x="4603750" y="4318888"/>
            <a:ext cx="2984500" cy="564377"/>
          </a:xfrm>
          <a:prstGeom prst="roundRect">
            <a:avLst>
              <a:gd fmla="val 16667" name="adj"/>
            </a:avLst>
          </a:prstGeom>
          <a:solidFill>
            <a:srgbClr val="00B05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세단 포트폴리오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1924050" y="5025313"/>
            <a:ext cx="2622550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신차 개발 프로그램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0"/>
          <p:cNvSpPr/>
          <p:nvPr/>
        </p:nvSpPr>
        <p:spPr>
          <a:xfrm>
            <a:off x="4784725" y="5025313"/>
            <a:ext cx="2622550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그랜저 프로그램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0"/>
          <p:cNvSpPr/>
          <p:nvPr/>
        </p:nvSpPr>
        <p:spPr>
          <a:xfrm>
            <a:off x="7645400" y="5025313"/>
            <a:ext cx="2622550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아슬란 프로그램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0"/>
          <p:cNvSpPr/>
          <p:nvPr/>
        </p:nvSpPr>
        <p:spPr>
          <a:xfrm>
            <a:off x="4784725" y="5643575"/>
            <a:ext cx="2622550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…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/>
          <p:nvPr/>
        </p:nvSpPr>
        <p:spPr>
          <a:xfrm>
            <a:off x="4998910" y="1135836"/>
            <a:ext cx="2428394" cy="564377"/>
          </a:xfrm>
          <a:prstGeom prst="roundRect">
            <a:avLst>
              <a:gd fmla="val 16667" name="adj"/>
            </a:avLst>
          </a:prstGeom>
          <a:solidFill>
            <a:srgbClr val="00B05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1"/>
          <p:cNvSpPr/>
          <p:nvPr/>
        </p:nvSpPr>
        <p:spPr>
          <a:xfrm>
            <a:off x="2376073" y="2426086"/>
            <a:ext cx="2133887" cy="564377"/>
          </a:xfrm>
          <a:prstGeom prst="roundRect">
            <a:avLst>
              <a:gd fmla="val 16667" name="adj"/>
            </a:avLst>
          </a:prstGeom>
          <a:solidFill>
            <a:srgbClr val="00B05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7886465" y="2426086"/>
            <a:ext cx="2133887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1"/>
          <p:cNvSpPr/>
          <p:nvPr/>
        </p:nvSpPr>
        <p:spPr>
          <a:xfrm>
            <a:off x="4957693" y="3632586"/>
            <a:ext cx="2133887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"/>
          <p:cNvSpPr/>
          <p:nvPr/>
        </p:nvSpPr>
        <p:spPr>
          <a:xfrm>
            <a:off x="362722" y="3632585"/>
            <a:ext cx="2133887" cy="564377"/>
          </a:xfrm>
          <a:prstGeom prst="roundRect">
            <a:avLst>
              <a:gd fmla="val 16667" name="adj"/>
            </a:avLst>
          </a:prstGeom>
          <a:solidFill>
            <a:srgbClr val="2E75B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Programs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1"/>
          <p:cNvSpPr/>
          <p:nvPr/>
        </p:nvSpPr>
        <p:spPr>
          <a:xfrm>
            <a:off x="5083867" y="2426086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1"/>
          <p:cNvSpPr/>
          <p:nvPr/>
        </p:nvSpPr>
        <p:spPr>
          <a:xfrm>
            <a:off x="2636751" y="3632584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1"/>
          <p:cNvSpPr/>
          <p:nvPr/>
        </p:nvSpPr>
        <p:spPr>
          <a:xfrm>
            <a:off x="7312558" y="3632584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1"/>
          <p:cNvSpPr/>
          <p:nvPr/>
        </p:nvSpPr>
        <p:spPr>
          <a:xfrm>
            <a:off x="9762227" y="3632584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1"/>
          <p:cNvSpPr/>
          <p:nvPr/>
        </p:nvSpPr>
        <p:spPr>
          <a:xfrm>
            <a:off x="4062766" y="5016425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1"/>
          <p:cNvSpPr/>
          <p:nvPr/>
        </p:nvSpPr>
        <p:spPr>
          <a:xfrm>
            <a:off x="6468971" y="5016425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1"/>
          <p:cNvSpPr/>
          <p:nvPr/>
        </p:nvSpPr>
        <p:spPr>
          <a:xfrm>
            <a:off x="315319" y="5016425"/>
            <a:ext cx="2228691" cy="564377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31"/>
          <p:cNvCxnSpPr>
            <a:stCxn id="299" idx="2"/>
            <a:endCxn id="300" idx="0"/>
          </p:cNvCxnSpPr>
          <p:nvPr/>
        </p:nvCxnSpPr>
        <p:spPr>
          <a:xfrm rot="5400000">
            <a:off x="4465007" y="678113"/>
            <a:ext cx="726000" cy="2770200"/>
          </a:xfrm>
          <a:prstGeom prst="bentConnector3">
            <a:avLst>
              <a:gd fmla="val 49991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2" name="Google Shape;312;p31"/>
          <p:cNvCxnSpPr>
            <a:stCxn id="299" idx="2"/>
            <a:endCxn id="301" idx="0"/>
          </p:cNvCxnSpPr>
          <p:nvPr/>
        </p:nvCxnSpPr>
        <p:spPr>
          <a:xfrm flipH="1" rot="-5400000">
            <a:off x="7220207" y="693113"/>
            <a:ext cx="726000" cy="2740200"/>
          </a:xfrm>
          <a:prstGeom prst="bentConnector3">
            <a:avLst>
              <a:gd fmla="val 49991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3" name="Google Shape;313;p31"/>
          <p:cNvCxnSpPr>
            <a:stCxn id="299" idx="2"/>
            <a:endCxn id="304" idx="0"/>
          </p:cNvCxnSpPr>
          <p:nvPr/>
        </p:nvCxnSpPr>
        <p:spPr>
          <a:xfrm rot="5400000">
            <a:off x="5842607" y="2055713"/>
            <a:ext cx="726000" cy="15000"/>
          </a:xfrm>
          <a:prstGeom prst="bentConnector3">
            <a:avLst>
              <a:gd fmla="val 49991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4" name="Google Shape;314;p31"/>
          <p:cNvCxnSpPr>
            <a:stCxn id="301" idx="2"/>
            <a:endCxn id="307" idx="0"/>
          </p:cNvCxnSpPr>
          <p:nvPr/>
        </p:nvCxnSpPr>
        <p:spPr>
          <a:xfrm flipH="1" rot="-5400000">
            <a:off x="9594059" y="2349813"/>
            <a:ext cx="642000" cy="1923300"/>
          </a:xfrm>
          <a:prstGeom prst="bentConnector3">
            <a:avLst>
              <a:gd fmla="val 50009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5" name="Google Shape;315;p31"/>
          <p:cNvCxnSpPr>
            <a:stCxn id="301" idx="2"/>
            <a:endCxn id="302" idx="0"/>
          </p:cNvCxnSpPr>
          <p:nvPr/>
        </p:nvCxnSpPr>
        <p:spPr>
          <a:xfrm rot="5400000">
            <a:off x="7167959" y="1847013"/>
            <a:ext cx="642000" cy="2928900"/>
          </a:xfrm>
          <a:prstGeom prst="bentConnector3">
            <a:avLst>
              <a:gd fmla="val 50010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6" name="Google Shape;316;p31"/>
          <p:cNvCxnSpPr>
            <a:stCxn id="301" idx="2"/>
            <a:endCxn id="306" idx="0"/>
          </p:cNvCxnSpPr>
          <p:nvPr/>
        </p:nvCxnSpPr>
        <p:spPr>
          <a:xfrm rot="5400000">
            <a:off x="8369159" y="3048213"/>
            <a:ext cx="642000" cy="526500"/>
          </a:xfrm>
          <a:prstGeom prst="bentConnector3">
            <a:avLst>
              <a:gd fmla="val 50009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7" name="Google Shape;317;p31"/>
          <p:cNvCxnSpPr>
            <a:stCxn id="300" idx="2"/>
            <a:endCxn id="305" idx="0"/>
          </p:cNvCxnSpPr>
          <p:nvPr/>
        </p:nvCxnSpPr>
        <p:spPr>
          <a:xfrm flipH="1" rot="-5400000">
            <a:off x="3276067" y="3157413"/>
            <a:ext cx="642000" cy="308100"/>
          </a:xfrm>
          <a:prstGeom prst="bentConnector3">
            <a:avLst>
              <a:gd fmla="val 50009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8" name="Google Shape;318;p31"/>
          <p:cNvCxnSpPr>
            <a:stCxn id="300" idx="2"/>
            <a:endCxn id="303" idx="0"/>
          </p:cNvCxnSpPr>
          <p:nvPr/>
        </p:nvCxnSpPr>
        <p:spPr>
          <a:xfrm rot="5400000">
            <a:off x="2115367" y="2304813"/>
            <a:ext cx="642000" cy="2013300"/>
          </a:xfrm>
          <a:prstGeom prst="bentConnector3">
            <a:avLst>
              <a:gd fmla="val 50010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19" name="Google Shape;319;p31"/>
          <p:cNvCxnSpPr>
            <a:stCxn id="302" idx="2"/>
            <a:endCxn id="308" idx="0"/>
          </p:cNvCxnSpPr>
          <p:nvPr/>
        </p:nvCxnSpPr>
        <p:spPr>
          <a:xfrm rot="5400000">
            <a:off x="5191087" y="4183013"/>
            <a:ext cx="819600" cy="847500"/>
          </a:xfrm>
          <a:prstGeom prst="bentConnector3">
            <a:avLst>
              <a:gd fmla="val 49992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0" name="Google Shape;320;p31"/>
          <p:cNvCxnSpPr>
            <a:stCxn id="302" idx="2"/>
            <a:endCxn id="309" idx="0"/>
          </p:cNvCxnSpPr>
          <p:nvPr/>
        </p:nvCxnSpPr>
        <p:spPr>
          <a:xfrm flipH="1" rot="-5400000">
            <a:off x="6394236" y="3827363"/>
            <a:ext cx="819600" cy="1558800"/>
          </a:xfrm>
          <a:prstGeom prst="bentConnector3">
            <a:avLst>
              <a:gd fmla="val 49992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21" name="Google Shape;321;p31"/>
          <p:cNvCxnSpPr>
            <a:stCxn id="303" idx="2"/>
            <a:endCxn id="310" idx="0"/>
          </p:cNvCxnSpPr>
          <p:nvPr/>
        </p:nvCxnSpPr>
        <p:spPr>
          <a:xfrm flipH="1" rot="-5400000">
            <a:off x="1020166" y="4606462"/>
            <a:ext cx="819600" cy="600"/>
          </a:xfrm>
          <a:prstGeom prst="bentConnector3">
            <a:avLst>
              <a:gd fmla="val 49992" name="adj1"/>
            </a:avLst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  <p:transition spd="slow">
    <p:wipe dir="l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2"/>
          <p:cNvSpPr txBox="1"/>
          <p:nvPr/>
        </p:nvSpPr>
        <p:spPr>
          <a:xfrm>
            <a:off x="3156756" y="1018572"/>
            <a:ext cx="587853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관리 오피스 (PMO)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2"/>
          <p:cNvSpPr txBox="1"/>
          <p:nvPr/>
        </p:nvSpPr>
        <p:spPr>
          <a:xfrm>
            <a:off x="980030" y="2164618"/>
            <a:ext cx="10231941" cy="38779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PMO는 같은 영역 하에 있는 프로젝트들의 관리를 조정(Coordinate)하고 집중화(Centralize)하기 위한 조직 단위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PMO는 프로젝트들의 조정, 기획, 우선 순위화, 실행에 초점을 두며, 그것을 상위 조직 또는 고객의 사업 목표에 일치시키는 역할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✔"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일부 PMO는 각 프로젝트 착수 동안, 권한을 위임 받으며, 지속적인 사업 목표를 유지하기 위해 프로젝트를 중단할 수 있는 권한 보유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rgbClr val="F3E9EE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3"/>
          <p:cNvPicPr preferRelativeResize="0"/>
          <p:nvPr/>
        </p:nvPicPr>
        <p:blipFill rotWithShape="1">
          <a:blip r:embed="rId3">
            <a:alphaModFix/>
          </a:blip>
          <a:srcRect b="0" l="3896" r="3797" t="0"/>
          <a:stretch/>
        </p:blipFill>
        <p:spPr>
          <a:xfrm>
            <a:off x="-9626" y="0"/>
            <a:ext cx="1222408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4"/>
          <p:cNvSpPr txBox="1"/>
          <p:nvPr/>
        </p:nvSpPr>
        <p:spPr>
          <a:xfrm>
            <a:off x="3881313" y="1018572"/>
            <a:ext cx="442941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실패와 교훈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4"/>
          <p:cNvSpPr/>
          <p:nvPr/>
        </p:nvSpPr>
        <p:spPr>
          <a:xfrm>
            <a:off x="734992" y="2084626"/>
            <a:ext cx="10631347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 Management Institute Studies and Standish Reports 2015에 따르면 </a:t>
            </a:r>
            <a:r>
              <a:rPr lang="ko-KR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평균 성공률은 30%</a:t>
            </a:r>
            <a:r>
              <a:rPr lang="ko-K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 반면 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실패율은 70%</a:t>
            </a:r>
            <a:r>
              <a:rPr lang="ko-K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임</a:t>
            </a:r>
            <a:endParaRPr/>
          </a:p>
        </p:txBody>
      </p:sp>
      <p:pic>
        <p:nvPicPr>
          <p:cNvPr id="342" name="Google Shape;34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6078" y="4035721"/>
            <a:ext cx="6559887" cy="2502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5"/>
          <p:cNvSpPr txBox="1"/>
          <p:nvPr/>
        </p:nvSpPr>
        <p:spPr>
          <a:xfrm>
            <a:off x="4603468" y="1018572"/>
            <a:ext cx="29851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크리스탈 팹시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mblogthumb-phinf.pstatic.net/MjAyMDA3MTRfMTA2/MDAxNTk0NjgwMjc4MjY3.Iy8_YjdYZyKqO_N5Cy-3Bmiv210-GPpUMGoiCKc2iC8g.NyRT50FSmjRTtLBwgEQnMi435IpCeazq5QEWaP4ezWcg.JPEG.templeuniv/1594680277592.jpg?type=w800" id="349" name="Google Shape;34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301" y="3107919"/>
            <a:ext cx="5172075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5"/>
          <p:cNvSpPr txBox="1"/>
          <p:nvPr/>
        </p:nvSpPr>
        <p:spPr>
          <a:xfrm>
            <a:off x="5952066" y="4552218"/>
            <a:ext cx="5858933" cy="198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Crystal Pepsi는 처음에 인기를 끌었고 사람들은 열광했습니다. 그러나 사람들은 곧 흥미를 잃었고 참신함은 사라졌고 Crystal Pepsi는 강력한 시장 점유율을 확보할 수 없었습니다.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David Novak은 프로젝트 기간 동안 PepsiCo의 COO였으며 보틀러가 Crystal Pepsi 맛이 옳지 않다고 말했을 때 듣지 않았습니다.</a:t>
            </a:r>
            <a:endParaRPr sz="14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1" name="Google Shape;351;p35"/>
          <p:cNvSpPr/>
          <p:nvPr/>
        </p:nvSpPr>
        <p:spPr>
          <a:xfrm>
            <a:off x="1380067" y="2169841"/>
            <a:ext cx="943186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사람들이 문제를 제기할 때 그들이 옳을 수도 있다는 것을 인식해야 한다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6"/>
          <p:cNvSpPr txBox="1"/>
          <p:nvPr/>
        </p:nvSpPr>
        <p:spPr>
          <a:xfrm>
            <a:off x="4603470" y="1018572"/>
            <a:ext cx="29851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다이슨 전기차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6"/>
          <p:cNvSpPr txBox="1"/>
          <p:nvPr/>
        </p:nvSpPr>
        <p:spPr>
          <a:xfrm>
            <a:off x="5952066" y="4552218"/>
            <a:ext cx="5858933" cy="198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가전제품으로 유명한 다이슨(Dyson) 이 전기차를 만들겠다며, 2016년도부터 25억 파운드. 한화로 약 3조 8천억원을 투자했었지만, 3년만인 2019년에 돌연 전기자동차 프로젝트를 포기하겠다고 밝힌 바 있었다. 당시, 다양한 추측이 있었지만, 제임스 다이슨(James Dyson) 이 영국의 자동차 매체인 오토카(Autocar) 와의 인터뷰를 통해 전기차 프로젝트를 포기한 이유가 '배터리' 때문임을 밝혔다.</a:t>
            </a:r>
            <a:endParaRPr/>
          </a:p>
        </p:txBody>
      </p:sp>
      <p:sp>
        <p:nvSpPr>
          <p:cNvPr id="359" name="Google Shape;359;p36"/>
          <p:cNvSpPr/>
          <p:nvPr/>
        </p:nvSpPr>
        <p:spPr>
          <a:xfrm>
            <a:off x="1380067" y="2169841"/>
            <a:ext cx="943186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환경 분석을 통한 설계 진행이 프로젝트의 성공을 가져온다.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blog.kakaocdn.net/dn/b6qYpr/btqEDTo2F3F/pvPhh7kwB35Me2ZuiYMrq0/img.jpg" id="360" name="Google Shape;36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910" y="3705566"/>
            <a:ext cx="5042958" cy="2836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7"/>
          <p:cNvSpPr txBox="1"/>
          <p:nvPr/>
        </p:nvSpPr>
        <p:spPr>
          <a:xfrm>
            <a:off x="2909904" y="1018572"/>
            <a:ext cx="637225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맥도날드 Arch Deluxe Burger 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7"/>
          <p:cNvSpPr txBox="1"/>
          <p:nvPr/>
        </p:nvSpPr>
        <p:spPr>
          <a:xfrm>
            <a:off x="5952066" y="4552218"/>
            <a:ext cx="5858933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1996년 미국 최대 패스트푸드 회사인 '맥도널드'는 고급 햄버거, '아치 디럭스(Arch Deluxe)' 햄버거를 출시한다. 기성세대를 위한 고급 햄버거 콘셉트로 개발된 이 햄버거는 엄청난 개발비와 더불어 광고비에만 약 1억5000만달러를 쏟아부었다. 하지만 아치 디럭스는 출시 1년 만에 시장에서 완전히 철수했다. 맥도널드가 약 2년의 시간 동안 온갖 정성을 들여 개발했음에도 실패로 돌아간 것이다. </a:t>
            </a:r>
            <a:endParaRPr/>
          </a:p>
        </p:txBody>
      </p:sp>
      <p:sp>
        <p:nvSpPr>
          <p:cNvPr id="368" name="Google Shape;368;p37"/>
          <p:cNvSpPr/>
          <p:nvPr/>
        </p:nvSpPr>
        <p:spPr>
          <a:xfrm>
            <a:off x="1380067" y="2169841"/>
            <a:ext cx="943186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사용자의 요구분석이 프로젝트의 성공을 가져온다.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member the McDonald's burger made exclusively for adults? Yea, neither  does anyone else. | by Rilla Peng | Medium" id="369" name="Google Shape;36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309" y="3768196"/>
            <a:ext cx="5212291" cy="2692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 dir="l"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8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5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Chapter 2 </a:t>
            </a:r>
            <a:endParaRPr sz="5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76" name="Google Shape;376;p38"/>
          <p:cNvSpPr txBox="1"/>
          <p:nvPr/>
        </p:nvSpPr>
        <p:spPr>
          <a:xfrm>
            <a:off x="874751" y="2527868"/>
            <a:ext cx="864210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9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BasicIT-Method</a:t>
            </a:r>
            <a:endParaRPr b="1" sz="9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" name="Google Shape;381;p39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82" name="Google Shape;382;p39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9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39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39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9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9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39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39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39"/>
          <p:cNvSpPr/>
          <p:nvPr/>
        </p:nvSpPr>
        <p:spPr>
          <a:xfrm>
            <a:off x="593072" y="2479040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고객응대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9"/>
          <p:cNvSpPr/>
          <p:nvPr/>
        </p:nvSpPr>
        <p:spPr>
          <a:xfrm>
            <a:off x="2346074" y="2479040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영업분석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9"/>
          <p:cNvSpPr/>
          <p:nvPr/>
        </p:nvSpPr>
        <p:spPr>
          <a:xfrm>
            <a:off x="4144062" y="2479040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1차 영업평가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9"/>
          <p:cNvSpPr/>
          <p:nvPr/>
        </p:nvSpPr>
        <p:spPr>
          <a:xfrm>
            <a:off x="5942050" y="234742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진행여부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4" name="Google Shape;394;p39"/>
          <p:cNvCxnSpPr>
            <a:stCxn id="390" idx="3"/>
            <a:endCxn id="391" idx="1"/>
          </p:cNvCxnSpPr>
          <p:nvPr/>
        </p:nvCxnSpPr>
        <p:spPr>
          <a:xfrm>
            <a:off x="2085456" y="2659842"/>
            <a:ext cx="260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395" name="Google Shape;395;p39"/>
          <p:cNvSpPr/>
          <p:nvPr/>
        </p:nvSpPr>
        <p:spPr>
          <a:xfrm>
            <a:off x="7523681" y="184873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고객통보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39"/>
          <p:cNvSpPr/>
          <p:nvPr/>
        </p:nvSpPr>
        <p:spPr>
          <a:xfrm>
            <a:off x="9302078" y="184873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영업종료보고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39"/>
          <p:cNvSpPr/>
          <p:nvPr/>
        </p:nvSpPr>
        <p:spPr>
          <a:xfrm>
            <a:off x="11080475" y="1892354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8" name="Google Shape;398;p39"/>
          <p:cNvCxnSpPr>
            <a:stCxn id="391" idx="3"/>
            <a:endCxn id="392" idx="1"/>
          </p:cNvCxnSpPr>
          <p:nvPr/>
        </p:nvCxnSpPr>
        <p:spPr>
          <a:xfrm>
            <a:off x="3838458" y="2659842"/>
            <a:ext cx="305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99" name="Google Shape;399;p39"/>
          <p:cNvCxnSpPr>
            <a:stCxn id="392" idx="3"/>
            <a:endCxn id="393" idx="1"/>
          </p:cNvCxnSpPr>
          <p:nvPr/>
        </p:nvCxnSpPr>
        <p:spPr>
          <a:xfrm>
            <a:off x="5636446" y="2659842"/>
            <a:ext cx="305700" cy="5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0" name="Google Shape;400;p39"/>
          <p:cNvCxnSpPr>
            <a:stCxn id="393" idx="0"/>
            <a:endCxn id="395" idx="1"/>
          </p:cNvCxnSpPr>
          <p:nvPr/>
        </p:nvCxnSpPr>
        <p:spPr>
          <a:xfrm rot="-5400000">
            <a:off x="6856891" y="1680522"/>
            <a:ext cx="318000" cy="10158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401" name="Google Shape;401;p39"/>
          <p:cNvCxnSpPr>
            <a:stCxn id="395" idx="3"/>
            <a:endCxn id="396" idx="1"/>
          </p:cNvCxnSpPr>
          <p:nvPr/>
        </p:nvCxnSpPr>
        <p:spPr>
          <a:xfrm>
            <a:off x="9016065" y="2029536"/>
            <a:ext cx="285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2" name="Google Shape;402;p39"/>
          <p:cNvCxnSpPr>
            <a:stCxn id="396" idx="3"/>
            <a:endCxn id="397" idx="2"/>
          </p:cNvCxnSpPr>
          <p:nvPr/>
        </p:nvCxnSpPr>
        <p:spPr>
          <a:xfrm>
            <a:off x="10794462" y="2029536"/>
            <a:ext cx="285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03" name="Google Shape;403;p39"/>
          <p:cNvSpPr/>
          <p:nvPr/>
        </p:nvSpPr>
        <p:spPr>
          <a:xfrm>
            <a:off x="7523681" y="336774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2차 영업평가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9"/>
          <p:cNvSpPr/>
          <p:nvPr/>
        </p:nvSpPr>
        <p:spPr>
          <a:xfrm>
            <a:off x="9351613" y="3243844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 결정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39"/>
          <p:cNvSpPr/>
          <p:nvPr/>
        </p:nvSpPr>
        <p:spPr>
          <a:xfrm>
            <a:off x="9171363" y="4458931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제안팀 구성협의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39"/>
          <p:cNvSpPr/>
          <p:nvPr/>
        </p:nvSpPr>
        <p:spPr>
          <a:xfrm>
            <a:off x="11080474" y="4502551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7" name="Google Shape;407;p39"/>
          <p:cNvCxnSpPr>
            <a:stCxn id="404" idx="0"/>
            <a:endCxn id="395" idx="1"/>
          </p:cNvCxnSpPr>
          <p:nvPr/>
        </p:nvCxnSpPr>
        <p:spPr>
          <a:xfrm flipH="1" rot="5400000">
            <a:off x="8113354" y="1439644"/>
            <a:ext cx="1214400" cy="2394000"/>
          </a:xfrm>
          <a:prstGeom prst="bentConnector4">
            <a:avLst>
              <a:gd fmla="val 42552" name="adj1"/>
              <a:gd fmla="val 109543" name="adj2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408" name="Google Shape;408;p39"/>
          <p:cNvCxnSpPr>
            <a:stCxn id="393" idx="2"/>
            <a:endCxn id="403" idx="1"/>
          </p:cNvCxnSpPr>
          <p:nvPr/>
        </p:nvCxnSpPr>
        <p:spPr>
          <a:xfrm flipH="1" rot="-5400000">
            <a:off x="6732991" y="2757850"/>
            <a:ext cx="565800" cy="10158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09" name="Google Shape;409;p39"/>
          <p:cNvCxnSpPr>
            <a:stCxn id="403" idx="3"/>
            <a:endCxn id="404" idx="1"/>
          </p:cNvCxnSpPr>
          <p:nvPr/>
        </p:nvCxnSpPr>
        <p:spPr>
          <a:xfrm>
            <a:off x="9016065" y="3548546"/>
            <a:ext cx="335400" cy="12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10" name="Google Shape;410;p39"/>
          <p:cNvCxnSpPr>
            <a:stCxn id="404" idx="2"/>
            <a:endCxn id="405" idx="0"/>
          </p:cNvCxnSpPr>
          <p:nvPr/>
        </p:nvCxnSpPr>
        <p:spPr>
          <a:xfrm>
            <a:off x="9917554" y="3879272"/>
            <a:ext cx="0" cy="579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11" name="Google Shape;411;p39"/>
          <p:cNvCxnSpPr>
            <a:stCxn id="405" idx="3"/>
            <a:endCxn id="406" idx="2"/>
          </p:cNvCxnSpPr>
          <p:nvPr/>
        </p:nvCxnSpPr>
        <p:spPr>
          <a:xfrm>
            <a:off x="10663747" y="4639733"/>
            <a:ext cx="416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12" name="Google Shape;412;p39"/>
          <p:cNvSpPr txBox="1"/>
          <p:nvPr/>
        </p:nvSpPr>
        <p:spPr>
          <a:xfrm>
            <a:off x="6525457" y="2936067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9"/>
          <p:cNvSpPr txBox="1"/>
          <p:nvPr/>
        </p:nvSpPr>
        <p:spPr>
          <a:xfrm>
            <a:off x="6511326" y="2056448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39"/>
          <p:cNvSpPr txBox="1"/>
          <p:nvPr/>
        </p:nvSpPr>
        <p:spPr>
          <a:xfrm>
            <a:off x="9947172" y="3871473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9933041" y="2991854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9"/>
          <p:cNvSpPr/>
          <p:nvPr/>
        </p:nvSpPr>
        <p:spPr>
          <a:xfrm>
            <a:off x="2336827" y="2936067"/>
            <a:ext cx="1501631" cy="873933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자료요청서 (RFI)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제안요청서 (RFP)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실행 예산서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질의서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9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2" name="Google Shape;422;p40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3" name="Google Shape;423;p40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40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40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40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40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40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40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0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제안팀 Kick-off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 미팅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0"/>
          <p:cNvSpPr/>
          <p:nvPr/>
        </p:nvSpPr>
        <p:spPr>
          <a:xfrm>
            <a:off x="5316016" y="259167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 기획 회의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4" name="Google Shape;434;p40"/>
          <p:cNvCxnSpPr>
            <a:stCxn id="431" idx="3"/>
            <a:endCxn id="432" idx="1"/>
          </p:cNvCxnSpPr>
          <p:nvPr/>
        </p:nvCxnSpPr>
        <p:spPr>
          <a:xfrm>
            <a:off x="2946796" y="2166621"/>
            <a:ext cx="438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35" name="Google Shape;435;p40"/>
          <p:cNvSpPr/>
          <p:nvPr/>
        </p:nvSpPr>
        <p:spPr>
          <a:xfrm>
            <a:off x="9232817" y="2591673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제안서 초안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40"/>
          <p:cNvSpPr/>
          <p:nvPr/>
        </p:nvSpPr>
        <p:spPr>
          <a:xfrm>
            <a:off x="11334211" y="3502800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7" name="Google Shape;437;p40"/>
          <p:cNvCxnSpPr>
            <a:stCxn id="432" idx="3"/>
            <a:endCxn id="433" idx="1"/>
          </p:cNvCxnSpPr>
          <p:nvPr/>
        </p:nvCxnSpPr>
        <p:spPr>
          <a:xfrm>
            <a:off x="4877598" y="2166621"/>
            <a:ext cx="438300" cy="606000"/>
          </a:xfrm>
          <a:prstGeom prst="bentConnector3">
            <a:avLst>
              <a:gd fmla="val 5001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38" name="Google Shape;438;p40"/>
          <p:cNvCxnSpPr>
            <a:stCxn id="433" idx="3"/>
            <a:endCxn id="439" idx="1"/>
          </p:cNvCxnSpPr>
          <p:nvPr/>
        </p:nvCxnSpPr>
        <p:spPr>
          <a:xfrm>
            <a:off x="6808400" y="2772476"/>
            <a:ext cx="447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40" name="Google Shape;440;p40"/>
          <p:cNvSpPr/>
          <p:nvPr/>
        </p:nvSpPr>
        <p:spPr>
          <a:xfrm>
            <a:off x="9232817" y="3459181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 시안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40"/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2" name="Google Shape;442;p40"/>
          <p:cNvCxnSpPr>
            <a:stCxn id="439" idx="3"/>
            <a:endCxn id="440" idx="1"/>
          </p:cNvCxnSpPr>
          <p:nvPr/>
        </p:nvCxnSpPr>
        <p:spPr>
          <a:xfrm>
            <a:off x="8748449" y="2772475"/>
            <a:ext cx="484500" cy="867600"/>
          </a:xfrm>
          <a:prstGeom prst="bentConnector3">
            <a:avLst>
              <a:gd fmla="val 4998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43" name="Google Shape;443;p40"/>
          <p:cNvCxnSpPr>
            <a:stCxn id="440" idx="3"/>
            <a:endCxn id="436" idx="2"/>
          </p:cNvCxnSpPr>
          <p:nvPr/>
        </p:nvCxnSpPr>
        <p:spPr>
          <a:xfrm>
            <a:off x="10725201" y="3639982"/>
            <a:ext cx="609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44" name="Google Shape;444;p40"/>
          <p:cNvSpPr/>
          <p:nvPr/>
        </p:nvSpPr>
        <p:spPr>
          <a:xfrm>
            <a:off x="3375967" y="2442846"/>
            <a:ext cx="1501631" cy="43167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질의서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40"/>
          <p:cNvSpPr/>
          <p:nvPr/>
        </p:nvSpPr>
        <p:spPr>
          <a:xfrm>
            <a:off x="1469264" y="2442847"/>
            <a:ext cx="1501631" cy="2432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6" name="Google Shape;446;p40"/>
          <p:cNvCxnSpPr>
            <a:stCxn id="441" idx="6"/>
            <a:endCxn id="431" idx="1"/>
          </p:cNvCxnSpPr>
          <p:nvPr/>
        </p:nvCxnSpPr>
        <p:spPr>
          <a:xfrm>
            <a:off x="867435" y="2164986"/>
            <a:ext cx="587100" cy="1500"/>
          </a:xfrm>
          <a:prstGeom prst="bentConnector3">
            <a:avLst>
              <a:gd fmla="val 4999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47" name="Google Shape;447;p40"/>
          <p:cNvSpPr/>
          <p:nvPr/>
        </p:nvSpPr>
        <p:spPr>
          <a:xfrm>
            <a:off x="3385214" y="3290331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분석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8" name="Google Shape;448;p40"/>
          <p:cNvCxnSpPr>
            <a:stCxn id="431" idx="3"/>
            <a:endCxn id="447" idx="1"/>
          </p:cNvCxnSpPr>
          <p:nvPr/>
        </p:nvCxnSpPr>
        <p:spPr>
          <a:xfrm>
            <a:off x="2946796" y="2166621"/>
            <a:ext cx="438300" cy="1304400"/>
          </a:xfrm>
          <a:prstGeom prst="bentConnector3">
            <a:avLst>
              <a:gd fmla="val 5001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39" name="Google Shape;439;p40"/>
          <p:cNvSpPr/>
          <p:nvPr/>
        </p:nvSpPr>
        <p:spPr>
          <a:xfrm>
            <a:off x="7256065" y="259167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 계획 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9" name="Google Shape;449;p40"/>
          <p:cNvCxnSpPr>
            <a:stCxn id="447" idx="3"/>
            <a:endCxn id="433" idx="1"/>
          </p:cNvCxnSpPr>
          <p:nvPr/>
        </p:nvCxnSpPr>
        <p:spPr>
          <a:xfrm flipH="1" rot="10800000">
            <a:off x="4877598" y="2772432"/>
            <a:ext cx="438300" cy="698700"/>
          </a:xfrm>
          <a:prstGeom prst="bentConnector3">
            <a:avLst>
              <a:gd fmla="val 5001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50" name="Google Shape;450;p40"/>
          <p:cNvCxnSpPr>
            <a:stCxn id="439" idx="3"/>
            <a:endCxn id="435" idx="1"/>
          </p:cNvCxnSpPr>
          <p:nvPr/>
        </p:nvCxnSpPr>
        <p:spPr>
          <a:xfrm>
            <a:off x="8748449" y="2772476"/>
            <a:ext cx="484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51" name="Google Shape;451;p40"/>
          <p:cNvCxnSpPr>
            <a:stCxn id="435" idx="3"/>
            <a:endCxn id="436" idx="2"/>
          </p:cNvCxnSpPr>
          <p:nvPr/>
        </p:nvCxnSpPr>
        <p:spPr>
          <a:xfrm>
            <a:off x="10725201" y="2772475"/>
            <a:ext cx="609000" cy="867600"/>
          </a:xfrm>
          <a:prstGeom prst="bentConnector3">
            <a:avLst>
              <a:gd fmla="val 5000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52" name="Google Shape;452;p40"/>
          <p:cNvSpPr/>
          <p:nvPr/>
        </p:nvSpPr>
        <p:spPr>
          <a:xfrm>
            <a:off x="5316016" y="3026159"/>
            <a:ext cx="1501631" cy="21583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40"/>
          <p:cNvSpPr/>
          <p:nvPr/>
        </p:nvSpPr>
        <p:spPr>
          <a:xfrm>
            <a:off x="7265312" y="3023307"/>
            <a:ext cx="1501631" cy="2432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40"/>
          <p:cNvSpPr/>
          <p:nvPr/>
        </p:nvSpPr>
        <p:spPr>
          <a:xfrm>
            <a:off x="9232817" y="3038704"/>
            <a:ext cx="1501631" cy="2432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제안서(초안)</a:t>
            </a:r>
            <a:endParaRPr/>
          </a:p>
        </p:txBody>
      </p:sp>
      <p:sp>
        <p:nvSpPr>
          <p:cNvPr id="455" name="Google Shape;455;p40"/>
          <p:cNvSpPr/>
          <p:nvPr/>
        </p:nvSpPr>
        <p:spPr>
          <a:xfrm>
            <a:off x="9232817" y="3876454"/>
            <a:ext cx="1501631" cy="2432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40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1" name="Google Shape;461;p41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2" name="Google Shape;462;p41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41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1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1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41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41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41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41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41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제안서 융합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41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 평가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41"/>
          <p:cNvCxnSpPr>
            <a:stCxn id="470" idx="3"/>
            <a:endCxn id="471" idx="1"/>
          </p:cNvCxnSpPr>
          <p:nvPr/>
        </p:nvCxnSpPr>
        <p:spPr>
          <a:xfrm>
            <a:off x="2946796" y="2166621"/>
            <a:ext cx="438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73" name="Google Shape;473;p41"/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41"/>
          <p:cNvSpPr/>
          <p:nvPr/>
        </p:nvSpPr>
        <p:spPr>
          <a:xfrm>
            <a:off x="3375967" y="2442847"/>
            <a:ext cx="1501631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1"/>
          <p:cNvSpPr/>
          <p:nvPr/>
        </p:nvSpPr>
        <p:spPr>
          <a:xfrm>
            <a:off x="1469264" y="2442846"/>
            <a:ext cx="1501631" cy="376553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견적서(최종)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6" name="Google Shape;476;p41"/>
          <p:cNvCxnSpPr>
            <a:stCxn id="473" idx="6"/>
            <a:endCxn id="470" idx="1"/>
          </p:cNvCxnSpPr>
          <p:nvPr/>
        </p:nvCxnSpPr>
        <p:spPr>
          <a:xfrm>
            <a:off x="867435" y="2164986"/>
            <a:ext cx="587100" cy="1500"/>
          </a:xfrm>
          <a:prstGeom prst="bentConnector3">
            <a:avLst>
              <a:gd fmla="val 4999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77" name="Google Shape;477;p41"/>
          <p:cNvSpPr/>
          <p:nvPr/>
        </p:nvSpPr>
        <p:spPr>
          <a:xfrm>
            <a:off x="5449972" y="184727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통과여부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41"/>
          <p:cNvSpPr txBox="1"/>
          <p:nvPr/>
        </p:nvSpPr>
        <p:spPr>
          <a:xfrm>
            <a:off x="6033379" y="2435917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1"/>
          <p:cNvSpPr txBox="1"/>
          <p:nvPr/>
        </p:nvSpPr>
        <p:spPr>
          <a:xfrm>
            <a:off x="6019248" y="1556298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0" name="Google Shape;480;p41"/>
          <p:cNvCxnSpPr>
            <a:stCxn id="471" idx="3"/>
            <a:endCxn id="477" idx="1"/>
          </p:cNvCxnSpPr>
          <p:nvPr/>
        </p:nvCxnSpPr>
        <p:spPr>
          <a:xfrm flipH="1" rot="10800000">
            <a:off x="4877598" y="2165121"/>
            <a:ext cx="5724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81" name="Google Shape;481;p41"/>
          <p:cNvCxnSpPr>
            <a:stCxn id="477" idx="0"/>
            <a:endCxn id="470" idx="0"/>
          </p:cNvCxnSpPr>
          <p:nvPr/>
        </p:nvCxnSpPr>
        <p:spPr>
          <a:xfrm rot="5400000">
            <a:off x="4038913" y="8872"/>
            <a:ext cx="138600" cy="3815400"/>
          </a:xfrm>
          <a:prstGeom prst="bentConnector3">
            <a:avLst>
              <a:gd fmla="val -16493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482" name="Google Shape;482;p41"/>
          <p:cNvSpPr/>
          <p:nvPr/>
        </p:nvSpPr>
        <p:spPr>
          <a:xfrm>
            <a:off x="5269721" y="2773674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제안서 제출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3" name="Google Shape;483;p41"/>
          <p:cNvCxnSpPr>
            <a:stCxn id="477" idx="2"/>
            <a:endCxn id="482" idx="0"/>
          </p:cNvCxnSpPr>
          <p:nvPr/>
        </p:nvCxnSpPr>
        <p:spPr>
          <a:xfrm>
            <a:off x="6015913" y="2482700"/>
            <a:ext cx="0" cy="291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84" name="Google Shape;484;p41"/>
          <p:cNvSpPr/>
          <p:nvPr/>
        </p:nvSpPr>
        <p:spPr>
          <a:xfrm>
            <a:off x="5269721" y="4171372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PT준비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41"/>
          <p:cNvSpPr/>
          <p:nvPr/>
        </p:nvSpPr>
        <p:spPr>
          <a:xfrm>
            <a:off x="5282563" y="4639947"/>
            <a:ext cx="1501631" cy="25463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 자료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41"/>
          <p:cNvSpPr/>
          <p:nvPr/>
        </p:nvSpPr>
        <p:spPr>
          <a:xfrm>
            <a:off x="7056261" y="263732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선정여부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1"/>
          <p:cNvSpPr txBox="1"/>
          <p:nvPr/>
        </p:nvSpPr>
        <p:spPr>
          <a:xfrm>
            <a:off x="7639668" y="322597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41"/>
          <p:cNvSpPr txBox="1"/>
          <p:nvPr/>
        </p:nvSpPr>
        <p:spPr>
          <a:xfrm>
            <a:off x="8033987" y="263732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41"/>
          <p:cNvSpPr/>
          <p:nvPr/>
        </p:nvSpPr>
        <p:spPr>
          <a:xfrm>
            <a:off x="7185544" y="4171372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 PT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0" name="Google Shape;490;p41"/>
          <p:cNvCxnSpPr>
            <a:stCxn id="482" idx="3"/>
            <a:endCxn id="486" idx="1"/>
          </p:cNvCxnSpPr>
          <p:nvPr/>
        </p:nvCxnSpPr>
        <p:spPr>
          <a:xfrm>
            <a:off x="6762105" y="2954476"/>
            <a:ext cx="294300" cy="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91" name="Google Shape;491;p41"/>
          <p:cNvCxnSpPr>
            <a:stCxn id="486" idx="2"/>
            <a:endCxn id="484" idx="0"/>
          </p:cNvCxnSpPr>
          <p:nvPr/>
        </p:nvCxnSpPr>
        <p:spPr>
          <a:xfrm rot="5400000">
            <a:off x="6369852" y="2918907"/>
            <a:ext cx="898500" cy="1606200"/>
          </a:xfrm>
          <a:prstGeom prst="bentConnector3">
            <a:avLst>
              <a:gd fmla="val 5000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92" name="Google Shape;492;p41"/>
          <p:cNvSpPr/>
          <p:nvPr/>
        </p:nvSpPr>
        <p:spPr>
          <a:xfrm>
            <a:off x="8942271" y="2776933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영업종료보고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1"/>
          <p:cNvSpPr/>
          <p:nvPr/>
        </p:nvSpPr>
        <p:spPr>
          <a:xfrm>
            <a:off x="10700099" y="2814203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4" name="Google Shape;494;p41"/>
          <p:cNvCxnSpPr>
            <a:stCxn id="492" idx="3"/>
          </p:cNvCxnSpPr>
          <p:nvPr/>
        </p:nvCxnSpPr>
        <p:spPr>
          <a:xfrm>
            <a:off x="10434655" y="2957735"/>
            <a:ext cx="285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95" name="Google Shape;495;p41"/>
          <p:cNvCxnSpPr>
            <a:stCxn id="486" idx="3"/>
            <a:endCxn id="492" idx="1"/>
          </p:cNvCxnSpPr>
          <p:nvPr/>
        </p:nvCxnSpPr>
        <p:spPr>
          <a:xfrm>
            <a:off x="8188143" y="2955043"/>
            <a:ext cx="7542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496" name="Google Shape;496;p41"/>
          <p:cNvCxnSpPr>
            <a:stCxn id="484" idx="3"/>
            <a:endCxn id="489" idx="1"/>
          </p:cNvCxnSpPr>
          <p:nvPr/>
        </p:nvCxnSpPr>
        <p:spPr>
          <a:xfrm>
            <a:off x="6762105" y="4352174"/>
            <a:ext cx="423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97" name="Google Shape;497;p41"/>
          <p:cNvSpPr/>
          <p:nvPr/>
        </p:nvSpPr>
        <p:spPr>
          <a:xfrm>
            <a:off x="9105056" y="4038601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수주여부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41"/>
          <p:cNvSpPr txBox="1"/>
          <p:nvPr/>
        </p:nvSpPr>
        <p:spPr>
          <a:xfrm>
            <a:off x="9688463" y="462724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1"/>
          <p:cNvSpPr txBox="1"/>
          <p:nvPr/>
        </p:nvSpPr>
        <p:spPr>
          <a:xfrm>
            <a:off x="9688463" y="3800258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0" name="Google Shape;500;p41"/>
          <p:cNvCxnSpPr>
            <a:stCxn id="489" idx="3"/>
            <a:endCxn id="497" idx="1"/>
          </p:cNvCxnSpPr>
          <p:nvPr/>
        </p:nvCxnSpPr>
        <p:spPr>
          <a:xfrm>
            <a:off x="8677928" y="4352174"/>
            <a:ext cx="427200" cy="4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01" name="Google Shape;501;p41"/>
          <p:cNvCxnSpPr>
            <a:stCxn id="497" idx="0"/>
            <a:endCxn id="492" idx="2"/>
          </p:cNvCxnSpPr>
          <p:nvPr/>
        </p:nvCxnSpPr>
        <p:spPr>
          <a:xfrm flipH="1" rot="10800000">
            <a:off x="9670997" y="3138601"/>
            <a:ext cx="17400" cy="900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502" name="Google Shape;502;p41"/>
          <p:cNvSpPr/>
          <p:nvPr/>
        </p:nvSpPr>
        <p:spPr>
          <a:xfrm>
            <a:off x="10614252" y="4935023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3" name="Google Shape;503;p41"/>
          <p:cNvCxnSpPr>
            <a:stCxn id="497" idx="2"/>
            <a:endCxn id="502" idx="2"/>
          </p:cNvCxnSpPr>
          <p:nvPr/>
        </p:nvCxnSpPr>
        <p:spPr>
          <a:xfrm flipH="1" rot="-5400000">
            <a:off x="9943547" y="4401479"/>
            <a:ext cx="398100" cy="9432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04" name="Google Shape;504;p41"/>
          <p:cNvSpPr/>
          <p:nvPr/>
        </p:nvSpPr>
        <p:spPr>
          <a:xfrm>
            <a:off x="6921500" y="2347421"/>
            <a:ext cx="1524000" cy="1186329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05" name="Google Shape;505;p41"/>
          <p:cNvSpPr txBox="1"/>
          <p:nvPr/>
        </p:nvSpPr>
        <p:spPr>
          <a:xfrm>
            <a:off x="6992035" y="2333416"/>
            <a:ext cx="135806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제안 내용에 따라 선택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6" name="Google Shape;506;p41"/>
          <p:cNvCxnSpPr>
            <a:stCxn id="482" idx="2"/>
            <a:endCxn id="484" idx="0"/>
          </p:cNvCxnSpPr>
          <p:nvPr/>
        </p:nvCxnSpPr>
        <p:spPr>
          <a:xfrm>
            <a:off x="6015913" y="3135277"/>
            <a:ext cx="0" cy="1036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507" name="Google Shape;507;p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" name="Google Shape;512;p42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13" name="Google Shape;513;p42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514" name="Google Shape;514;p42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2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2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2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42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42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42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42"/>
          <p:cNvSpPr/>
          <p:nvPr/>
        </p:nvSpPr>
        <p:spPr>
          <a:xfrm>
            <a:off x="839029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수행PM 선정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42"/>
          <p:cNvSpPr/>
          <p:nvPr/>
        </p:nvSpPr>
        <p:spPr>
          <a:xfrm>
            <a:off x="2658328" y="1985819"/>
            <a:ext cx="16545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관리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계획 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3" name="Google Shape;523;p42"/>
          <p:cNvCxnSpPr>
            <a:stCxn id="521" idx="3"/>
            <a:endCxn id="522" idx="1"/>
          </p:cNvCxnSpPr>
          <p:nvPr/>
        </p:nvCxnSpPr>
        <p:spPr>
          <a:xfrm>
            <a:off x="2331413" y="2166621"/>
            <a:ext cx="327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24" name="Google Shape;524;p42"/>
          <p:cNvSpPr/>
          <p:nvPr/>
        </p:nvSpPr>
        <p:spPr>
          <a:xfrm>
            <a:off x="283227" y="2027804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2"/>
          <p:cNvSpPr/>
          <p:nvPr/>
        </p:nvSpPr>
        <p:spPr>
          <a:xfrm>
            <a:off x="2649082" y="2442847"/>
            <a:ext cx="1663823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6" name="Google Shape;526;p42"/>
          <p:cNvCxnSpPr>
            <a:stCxn id="524" idx="6"/>
            <a:endCxn id="521" idx="1"/>
          </p:cNvCxnSpPr>
          <p:nvPr/>
        </p:nvCxnSpPr>
        <p:spPr>
          <a:xfrm>
            <a:off x="557590" y="2164986"/>
            <a:ext cx="281400" cy="15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27" name="Google Shape;527;p42"/>
          <p:cNvCxnSpPr>
            <a:stCxn id="522" idx="3"/>
            <a:endCxn id="528" idx="1"/>
          </p:cNvCxnSpPr>
          <p:nvPr/>
        </p:nvCxnSpPr>
        <p:spPr>
          <a:xfrm>
            <a:off x="4312905" y="2166621"/>
            <a:ext cx="327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28" name="Google Shape;528;p42"/>
          <p:cNvSpPr/>
          <p:nvPr/>
        </p:nvSpPr>
        <p:spPr>
          <a:xfrm>
            <a:off x="4639820" y="1985819"/>
            <a:ext cx="16545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2"/>
          <p:cNvSpPr/>
          <p:nvPr/>
        </p:nvSpPr>
        <p:spPr>
          <a:xfrm>
            <a:off x="6603293" y="1985819"/>
            <a:ext cx="178212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수행계획서 및 가격 협상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2"/>
          <p:cNvSpPr/>
          <p:nvPr/>
        </p:nvSpPr>
        <p:spPr>
          <a:xfrm>
            <a:off x="8689374" y="184890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2"/>
          <p:cNvSpPr txBox="1"/>
          <p:nvPr/>
        </p:nvSpPr>
        <p:spPr>
          <a:xfrm>
            <a:off x="9258650" y="245554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42"/>
          <p:cNvSpPr txBox="1"/>
          <p:nvPr/>
        </p:nvSpPr>
        <p:spPr>
          <a:xfrm>
            <a:off x="9258650" y="155793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3" name="Google Shape;533;p42"/>
          <p:cNvCxnSpPr>
            <a:stCxn id="530" idx="0"/>
            <a:endCxn id="528" idx="0"/>
          </p:cNvCxnSpPr>
          <p:nvPr/>
        </p:nvCxnSpPr>
        <p:spPr>
          <a:xfrm rot="5400000">
            <a:off x="7292865" y="23257"/>
            <a:ext cx="136800" cy="3788100"/>
          </a:xfrm>
          <a:prstGeom prst="bentConnector3">
            <a:avLst>
              <a:gd fmla="val -16710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534" name="Google Shape;534;p42"/>
          <p:cNvSpPr/>
          <p:nvPr/>
        </p:nvSpPr>
        <p:spPr>
          <a:xfrm>
            <a:off x="4640154" y="2442847"/>
            <a:ext cx="1663823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5" name="Google Shape;535;p42"/>
          <p:cNvCxnSpPr>
            <a:stCxn id="528" idx="3"/>
            <a:endCxn id="529" idx="1"/>
          </p:cNvCxnSpPr>
          <p:nvPr/>
        </p:nvCxnSpPr>
        <p:spPr>
          <a:xfrm>
            <a:off x="6294397" y="2166621"/>
            <a:ext cx="309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36" name="Google Shape;536;p42"/>
          <p:cNvCxnSpPr>
            <a:stCxn id="529" idx="3"/>
            <a:endCxn id="530" idx="1"/>
          </p:cNvCxnSpPr>
          <p:nvPr/>
        </p:nvCxnSpPr>
        <p:spPr>
          <a:xfrm>
            <a:off x="8385422" y="2166621"/>
            <a:ext cx="303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37" name="Google Shape;537;p42"/>
          <p:cNvSpPr/>
          <p:nvPr/>
        </p:nvSpPr>
        <p:spPr>
          <a:xfrm>
            <a:off x="9398473" y="2734540"/>
            <a:ext cx="118780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계약서 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2"/>
          <p:cNvSpPr/>
          <p:nvPr/>
        </p:nvSpPr>
        <p:spPr>
          <a:xfrm>
            <a:off x="6603293" y="2442847"/>
            <a:ext cx="1782129" cy="37750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 (내용 검수)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9" name="Google Shape;539;p42"/>
          <p:cNvCxnSpPr>
            <a:stCxn id="530" idx="2"/>
            <a:endCxn id="537" idx="1"/>
          </p:cNvCxnSpPr>
          <p:nvPr/>
        </p:nvCxnSpPr>
        <p:spPr>
          <a:xfrm flipH="1" rot="-5400000">
            <a:off x="9111315" y="2628335"/>
            <a:ext cx="431100" cy="1431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40" name="Google Shape;540;p42"/>
          <p:cNvSpPr/>
          <p:nvPr/>
        </p:nvSpPr>
        <p:spPr>
          <a:xfrm>
            <a:off x="10708680" y="2734540"/>
            <a:ext cx="118780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계약서 체결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42"/>
          <p:cNvSpPr/>
          <p:nvPr/>
        </p:nvSpPr>
        <p:spPr>
          <a:xfrm>
            <a:off x="9429078" y="3181215"/>
            <a:ext cx="2467408" cy="55258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세금계산서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통장사본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42"/>
          <p:cNvSpPr/>
          <p:nvPr/>
        </p:nvSpPr>
        <p:spPr>
          <a:xfrm>
            <a:off x="6176003" y="4359717"/>
            <a:ext cx="136767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프로젝트팀 빌딩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42"/>
          <p:cNvSpPr/>
          <p:nvPr/>
        </p:nvSpPr>
        <p:spPr>
          <a:xfrm>
            <a:off x="7757097" y="4359717"/>
            <a:ext cx="136767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착수보고회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42"/>
          <p:cNvSpPr/>
          <p:nvPr/>
        </p:nvSpPr>
        <p:spPr>
          <a:xfrm>
            <a:off x="9400867" y="4359717"/>
            <a:ext cx="136767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WorkShop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42"/>
          <p:cNvSpPr/>
          <p:nvPr/>
        </p:nvSpPr>
        <p:spPr>
          <a:xfrm>
            <a:off x="9338191" y="4115877"/>
            <a:ext cx="1524000" cy="1186329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46" name="Google Shape;546;p42"/>
          <p:cNvSpPr txBox="1"/>
          <p:nvPr/>
        </p:nvSpPr>
        <p:spPr>
          <a:xfrm>
            <a:off x="9552437" y="4101872"/>
            <a:ext cx="108555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상황에 따라 진행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7" name="Google Shape;547;p42"/>
          <p:cNvCxnSpPr>
            <a:stCxn id="542" idx="3"/>
            <a:endCxn id="543" idx="1"/>
          </p:cNvCxnSpPr>
          <p:nvPr/>
        </p:nvCxnSpPr>
        <p:spPr>
          <a:xfrm>
            <a:off x="7543674" y="4540519"/>
            <a:ext cx="213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48" name="Google Shape;548;p42"/>
          <p:cNvCxnSpPr>
            <a:stCxn id="530" idx="2"/>
            <a:endCxn id="542" idx="1"/>
          </p:cNvCxnSpPr>
          <p:nvPr/>
        </p:nvCxnSpPr>
        <p:spPr>
          <a:xfrm rot="5400000">
            <a:off x="6687615" y="1972835"/>
            <a:ext cx="2056200" cy="3079200"/>
          </a:xfrm>
          <a:prstGeom prst="bentConnector4">
            <a:avLst>
              <a:gd fmla="val 45603" name="adj1"/>
              <a:gd fmla="val 107428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49" name="Google Shape;549;p42"/>
          <p:cNvCxnSpPr>
            <a:stCxn id="543" idx="3"/>
            <a:endCxn id="544" idx="1"/>
          </p:cNvCxnSpPr>
          <p:nvPr/>
        </p:nvCxnSpPr>
        <p:spPr>
          <a:xfrm>
            <a:off x="9124768" y="4540519"/>
            <a:ext cx="276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50" name="Google Shape;550;p42"/>
          <p:cNvSpPr/>
          <p:nvPr/>
        </p:nvSpPr>
        <p:spPr>
          <a:xfrm>
            <a:off x="9420171" y="4763705"/>
            <a:ext cx="1348367" cy="42377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워크샵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42"/>
          <p:cNvSpPr/>
          <p:nvPr/>
        </p:nvSpPr>
        <p:spPr>
          <a:xfrm>
            <a:off x="11148922" y="4403336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2" name="Google Shape;552;p42"/>
          <p:cNvCxnSpPr>
            <a:stCxn id="544" idx="3"/>
            <a:endCxn id="551" idx="2"/>
          </p:cNvCxnSpPr>
          <p:nvPr/>
        </p:nvCxnSpPr>
        <p:spPr>
          <a:xfrm>
            <a:off x="10768538" y="4540519"/>
            <a:ext cx="380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53" name="Google Shape;553;p42"/>
          <p:cNvSpPr/>
          <p:nvPr/>
        </p:nvSpPr>
        <p:spPr>
          <a:xfrm>
            <a:off x="7766749" y="4763704"/>
            <a:ext cx="1358019" cy="5385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수행계획서(착수보고서)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4" name="Google Shape;554;p42"/>
          <p:cNvCxnSpPr>
            <a:stCxn id="537" idx="3"/>
            <a:endCxn id="540" idx="1"/>
          </p:cNvCxnSpPr>
          <p:nvPr/>
        </p:nvCxnSpPr>
        <p:spPr>
          <a:xfrm>
            <a:off x="10586279" y="2915342"/>
            <a:ext cx="122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55" name="Google Shape;555;p42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0" name="Google Shape;560;p43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1" name="Google Shape;561;p43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562" name="Google Shape;562;p43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43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564" name="Google Shape;564;p43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43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43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43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43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3"/>
          <p:cNvSpPr/>
          <p:nvPr/>
        </p:nvSpPr>
        <p:spPr>
          <a:xfrm>
            <a:off x="1202676" y="1985819"/>
            <a:ext cx="149238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43"/>
          <p:cNvSpPr/>
          <p:nvPr/>
        </p:nvSpPr>
        <p:spPr>
          <a:xfrm>
            <a:off x="3021975" y="1985819"/>
            <a:ext cx="16545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환경분석 및 자료수집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1" name="Google Shape;571;p43"/>
          <p:cNvCxnSpPr>
            <a:stCxn id="569" idx="3"/>
            <a:endCxn id="570" idx="1"/>
          </p:cNvCxnSpPr>
          <p:nvPr/>
        </p:nvCxnSpPr>
        <p:spPr>
          <a:xfrm>
            <a:off x="2695060" y="2166621"/>
            <a:ext cx="327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72" name="Google Shape;572;p43"/>
          <p:cNvSpPr/>
          <p:nvPr/>
        </p:nvSpPr>
        <p:spPr>
          <a:xfrm>
            <a:off x="646874" y="2027804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43"/>
          <p:cNvSpPr/>
          <p:nvPr/>
        </p:nvSpPr>
        <p:spPr>
          <a:xfrm>
            <a:off x="3012729" y="2442846"/>
            <a:ext cx="1663823" cy="41186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환경분석서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콘텐츠 수급 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4" name="Google Shape;574;p43"/>
          <p:cNvCxnSpPr>
            <a:stCxn id="572" idx="6"/>
            <a:endCxn id="569" idx="1"/>
          </p:cNvCxnSpPr>
          <p:nvPr/>
        </p:nvCxnSpPr>
        <p:spPr>
          <a:xfrm>
            <a:off x="921237" y="2164986"/>
            <a:ext cx="281400" cy="15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75" name="Google Shape;575;p43"/>
          <p:cNvSpPr/>
          <p:nvPr/>
        </p:nvSpPr>
        <p:spPr>
          <a:xfrm>
            <a:off x="3021975" y="3900175"/>
            <a:ext cx="16545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요구사항정의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43"/>
          <p:cNvSpPr/>
          <p:nvPr/>
        </p:nvSpPr>
        <p:spPr>
          <a:xfrm>
            <a:off x="5058504" y="3969493"/>
            <a:ext cx="178212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요구사항분석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43"/>
          <p:cNvSpPr/>
          <p:nvPr/>
        </p:nvSpPr>
        <p:spPr>
          <a:xfrm>
            <a:off x="8874641" y="3832581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3"/>
          <p:cNvSpPr txBox="1"/>
          <p:nvPr/>
        </p:nvSpPr>
        <p:spPr>
          <a:xfrm>
            <a:off x="9512161" y="4439223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43"/>
          <p:cNvSpPr txBox="1"/>
          <p:nvPr/>
        </p:nvSpPr>
        <p:spPr>
          <a:xfrm>
            <a:off x="9443917" y="3541607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0" name="Google Shape;580;p43"/>
          <p:cNvCxnSpPr>
            <a:stCxn id="570" idx="3"/>
            <a:endCxn id="576" idx="1"/>
          </p:cNvCxnSpPr>
          <p:nvPr/>
        </p:nvCxnSpPr>
        <p:spPr>
          <a:xfrm>
            <a:off x="4676552" y="2166621"/>
            <a:ext cx="381900" cy="19836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81" name="Google Shape;581;p43"/>
          <p:cNvSpPr/>
          <p:nvPr/>
        </p:nvSpPr>
        <p:spPr>
          <a:xfrm>
            <a:off x="5081613" y="4439223"/>
            <a:ext cx="1782129" cy="37750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 (내용 검수)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p43"/>
          <p:cNvCxnSpPr>
            <a:stCxn id="577" idx="2"/>
            <a:endCxn id="583" idx="2"/>
          </p:cNvCxnSpPr>
          <p:nvPr/>
        </p:nvCxnSpPr>
        <p:spPr>
          <a:xfrm flipH="1" rot="-5400000">
            <a:off x="9607832" y="4300759"/>
            <a:ext cx="416100" cy="7506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84" name="Google Shape;584;p43"/>
          <p:cNvSpPr/>
          <p:nvPr/>
        </p:nvSpPr>
        <p:spPr>
          <a:xfrm>
            <a:off x="7212699" y="3969493"/>
            <a:ext cx="136767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5" name="Google Shape;585;p43"/>
          <p:cNvCxnSpPr>
            <a:stCxn id="584" idx="3"/>
            <a:endCxn id="577" idx="1"/>
          </p:cNvCxnSpPr>
          <p:nvPr/>
        </p:nvCxnSpPr>
        <p:spPr>
          <a:xfrm>
            <a:off x="8580370" y="4150295"/>
            <a:ext cx="294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83" name="Google Shape;583;p43"/>
          <p:cNvSpPr/>
          <p:nvPr/>
        </p:nvSpPr>
        <p:spPr>
          <a:xfrm>
            <a:off x="10191296" y="4747000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6" name="Google Shape;586;p43"/>
          <p:cNvCxnSpPr>
            <a:stCxn id="569" idx="3"/>
            <a:endCxn id="575" idx="1"/>
          </p:cNvCxnSpPr>
          <p:nvPr/>
        </p:nvCxnSpPr>
        <p:spPr>
          <a:xfrm>
            <a:off x="2695060" y="2166621"/>
            <a:ext cx="327000" cy="1914300"/>
          </a:xfrm>
          <a:prstGeom prst="bentConnector3">
            <a:avLst>
              <a:gd fmla="val 4998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87" name="Google Shape;587;p43"/>
          <p:cNvSpPr/>
          <p:nvPr/>
        </p:nvSpPr>
        <p:spPr>
          <a:xfrm>
            <a:off x="1209348" y="2442846"/>
            <a:ext cx="1482377" cy="57913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질의서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 스케줄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43"/>
          <p:cNvSpPr/>
          <p:nvPr/>
        </p:nvSpPr>
        <p:spPr>
          <a:xfrm>
            <a:off x="3012729" y="4373826"/>
            <a:ext cx="1663823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9" name="Google Shape;589;p43"/>
          <p:cNvCxnSpPr>
            <a:stCxn id="576" idx="3"/>
            <a:endCxn id="584" idx="1"/>
          </p:cNvCxnSpPr>
          <p:nvPr/>
        </p:nvCxnSpPr>
        <p:spPr>
          <a:xfrm>
            <a:off x="6840633" y="4150295"/>
            <a:ext cx="372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590" name="Google Shape;590;p43"/>
          <p:cNvCxnSpPr>
            <a:stCxn id="577" idx="0"/>
            <a:endCxn id="569" idx="0"/>
          </p:cNvCxnSpPr>
          <p:nvPr/>
        </p:nvCxnSpPr>
        <p:spPr>
          <a:xfrm flipH="1" rot="5400000">
            <a:off x="4771382" y="-836619"/>
            <a:ext cx="1846800" cy="7491600"/>
          </a:xfrm>
          <a:prstGeom prst="bentConnector3">
            <a:avLst>
              <a:gd fmla="val 11237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591" name="Google Shape;591;p43"/>
          <p:cNvCxnSpPr>
            <a:stCxn id="575" idx="3"/>
            <a:endCxn id="576" idx="1"/>
          </p:cNvCxnSpPr>
          <p:nvPr/>
        </p:nvCxnSpPr>
        <p:spPr>
          <a:xfrm>
            <a:off x="4676552" y="4080977"/>
            <a:ext cx="381900" cy="693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92" name="Google Shape;592;p43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7" name="Google Shape;597;p44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8" name="Google Shape;598;p44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599" name="Google Shape;599;p44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44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601" name="Google Shape;601;p44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602" name="Google Shape;602;p44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44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4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4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4"/>
          <p:cNvSpPr/>
          <p:nvPr/>
        </p:nvSpPr>
        <p:spPr>
          <a:xfrm>
            <a:off x="730712" y="2539014"/>
            <a:ext cx="11003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프로젝트기획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44"/>
          <p:cNvSpPr/>
          <p:nvPr/>
        </p:nvSpPr>
        <p:spPr>
          <a:xfrm>
            <a:off x="2049110" y="2539014"/>
            <a:ext cx="117213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IA설계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8" name="Google Shape;608;p44"/>
          <p:cNvCxnSpPr>
            <a:stCxn id="606" idx="3"/>
            <a:endCxn id="607" idx="1"/>
          </p:cNvCxnSpPr>
          <p:nvPr/>
        </p:nvCxnSpPr>
        <p:spPr>
          <a:xfrm>
            <a:off x="1831031" y="2719816"/>
            <a:ext cx="218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09" name="Google Shape;609;p44"/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44"/>
          <p:cNvSpPr/>
          <p:nvPr/>
        </p:nvSpPr>
        <p:spPr>
          <a:xfrm>
            <a:off x="2039864" y="2996042"/>
            <a:ext cx="1181383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정보구조도(IA)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1" name="Google Shape;611;p44"/>
          <p:cNvCxnSpPr>
            <a:stCxn id="609" idx="6"/>
            <a:endCxn id="606" idx="1"/>
          </p:cNvCxnSpPr>
          <p:nvPr/>
        </p:nvCxnSpPr>
        <p:spPr>
          <a:xfrm>
            <a:off x="578371" y="2718181"/>
            <a:ext cx="152400" cy="1500"/>
          </a:xfrm>
          <a:prstGeom prst="bentConnector3">
            <a:avLst>
              <a:gd fmla="val 762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12" name="Google Shape;612;p44"/>
          <p:cNvSpPr/>
          <p:nvPr/>
        </p:nvSpPr>
        <p:spPr>
          <a:xfrm>
            <a:off x="1151306" y="3812290"/>
            <a:ext cx="16545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아키텍처 설계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44"/>
          <p:cNvSpPr/>
          <p:nvPr/>
        </p:nvSpPr>
        <p:spPr>
          <a:xfrm>
            <a:off x="4746675" y="5503846"/>
            <a:ext cx="132637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44"/>
          <p:cNvSpPr/>
          <p:nvPr/>
        </p:nvSpPr>
        <p:spPr>
          <a:xfrm>
            <a:off x="8256646" y="5366934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44"/>
          <p:cNvSpPr txBox="1"/>
          <p:nvPr/>
        </p:nvSpPr>
        <p:spPr>
          <a:xfrm>
            <a:off x="9396071" y="540603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44"/>
          <p:cNvSpPr txBox="1"/>
          <p:nvPr/>
        </p:nvSpPr>
        <p:spPr>
          <a:xfrm>
            <a:off x="8819308" y="509826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7" name="Google Shape;617;p44"/>
          <p:cNvCxnSpPr>
            <a:stCxn id="614" idx="3"/>
            <a:endCxn id="618" idx="2"/>
          </p:cNvCxnSpPr>
          <p:nvPr/>
        </p:nvCxnSpPr>
        <p:spPr>
          <a:xfrm>
            <a:off x="9388528" y="5684648"/>
            <a:ext cx="2161200" cy="22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19" name="Google Shape;619;p44"/>
          <p:cNvSpPr/>
          <p:nvPr/>
        </p:nvSpPr>
        <p:spPr>
          <a:xfrm>
            <a:off x="6449260" y="5503846"/>
            <a:ext cx="136767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0" name="Google Shape;620;p44"/>
          <p:cNvCxnSpPr>
            <a:stCxn id="619" idx="3"/>
            <a:endCxn id="614" idx="1"/>
          </p:cNvCxnSpPr>
          <p:nvPr/>
        </p:nvCxnSpPr>
        <p:spPr>
          <a:xfrm>
            <a:off x="7816931" y="5684648"/>
            <a:ext cx="439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21" name="Google Shape;621;p44"/>
          <p:cNvSpPr/>
          <p:nvPr/>
        </p:nvSpPr>
        <p:spPr>
          <a:xfrm>
            <a:off x="1142060" y="4276510"/>
            <a:ext cx="1663823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시스템아키텍처정의서</a:t>
            </a:r>
            <a:endParaRPr/>
          </a:p>
        </p:txBody>
      </p:sp>
      <p:cxnSp>
        <p:nvCxnSpPr>
          <p:cNvPr id="622" name="Google Shape;622;p44"/>
          <p:cNvCxnSpPr>
            <a:stCxn id="613" idx="3"/>
            <a:endCxn id="619" idx="1"/>
          </p:cNvCxnSpPr>
          <p:nvPr/>
        </p:nvCxnSpPr>
        <p:spPr>
          <a:xfrm>
            <a:off x="6073054" y="5684648"/>
            <a:ext cx="376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23" name="Google Shape;623;p44"/>
          <p:cNvSpPr/>
          <p:nvPr/>
        </p:nvSpPr>
        <p:spPr>
          <a:xfrm>
            <a:off x="3442969" y="185335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44"/>
          <p:cNvSpPr txBox="1"/>
          <p:nvPr/>
        </p:nvSpPr>
        <p:spPr>
          <a:xfrm>
            <a:off x="4574851" y="189909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44"/>
          <p:cNvSpPr txBox="1"/>
          <p:nvPr/>
        </p:nvSpPr>
        <p:spPr>
          <a:xfrm>
            <a:off x="4012245" y="156238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6" name="Google Shape;626;p44"/>
          <p:cNvCxnSpPr>
            <a:stCxn id="607" idx="3"/>
            <a:endCxn id="623" idx="1"/>
          </p:cNvCxnSpPr>
          <p:nvPr/>
        </p:nvCxnSpPr>
        <p:spPr>
          <a:xfrm flipH="1" rot="10800000">
            <a:off x="3221247" y="2171116"/>
            <a:ext cx="221700" cy="548700"/>
          </a:xfrm>
          <a:prstGeom prst="bentConnector3">
            <a:avLst>
              <a:gd fmla="val 5000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27" name="Google Shape;627;p44"/>
          <p:cNvCxnSpPr>
            <a:stCxn id="623" idx="0"/>
            <a:endCxn id="607" idx="0"/>
          </p:cNvCxnSpPr>
          <p:nvPr/>
        </p:nvCxnSpPr>
        <p:spPr>
          <a:xfrm rot="5400000">
            <a:off x="2979160" y="1509407"/>
            <a:ext cx="685800" cy="1373700"/>
          </a:xfrm>
          <a:prstGeom prst="bentConnector3">
            <a:avLst>
              <a:gd fmla="val -33333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28" name="Google Shape;628;p44"/>
          <p:cNvSpPr/>
          <p:nvPr/>
        </p:nvSpPr>
        <p:spPr>
          <a:xfrm>
            <a:off x="3473253" y="2547288"/>
            <a:ext cx="119341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44"/>
          <p:cNvSpPr/>
          <p:nvPr/>
        </p:nvSpPr>
        <p:spPr>
          <a:xfrm>
            <a:off x="4818338" y="2005193"/>
            <a:ext cx="123634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기획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44"/>
          <p:cNvSpPr/>
          <p:nvPr/>
        </p:nvSpPr>
        <p:spPr>
          <a:xfrm>
            <a:off x="4809091" y="2478844"/>
            <a:ext cx="1243249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프로세스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1" name="Google Shape;631;p44"/>
          <p:cNvCxnSpPr>
            <a:stCxn id="623" idx="3"/>
            <a:endCxn id="629" idx="1"/>
          </p:cNvCxnSpPr>
          <p:nvPr/>
        </p:nvCxnSpPr>
        <p:spPr>
          <a:xfrm>
            <a:off x="4574851" y="2171071"/>
            <a:ext cx="243600" cy="15000"/>
          </a:xfrm>
          <a:prstGeom prst="bentConnector3">
            <a:avLst>
              <a:gd fmla="val 4997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32" name="Google Shape;632;p44"/>
          <p:cNvSpPr/>
          <p:nvPr/>
        </p:nvSpPr>
        <p:spPr>
          <a:xfrm>
            <a:off x="6233041" y="240210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44"/>
          <p:cNvSpPr txBox="1"/>
          <p:nvPr/>
        </p:nvSpPr>
        <p:spPr>
          <a:xfrm>
            <a:off x="7364923" y="2447841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44"/>
          <p:cNvSpPr txBox="1"/>
          <p:nvPr/>
        </p:nvSpPr>
        <p:spPr>
          <a:xfrm>
            <a:off x="6802317" y="2111128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5" name="Google Shape;635;p44"/>
          <p:cNvCxnSpPr>
            <a:stCxn id="629" idx="3"/>
            <a:endCxn id="632" idx="1"/>
          </p:cNvCxnSpPr>
          <p:nvPr/>
        </p:nvCxnSpPr>
        <p:spPr>
          <a:xfrm>
            <a:off x="6054678" y="2185995"/>
            <a:ext cx="178500" cy="533700"/>
          </a:xfrm>
          <a:prstGeom prst="bentConnector3">
            <a:avLst>
              <a:gd fmla="val 4996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36" name="Google Shape;636;p44"/>
          <p:cNvCxnSpPr>
            <a:stCxn id="632" idx="0"/>
            <a:endCxn id="629" idx="0"/>
          </p:cNvCxnSpPr>
          <p:nvPr/>
        </p:nvCxnSpPr>
        <p:spPr>
          <a:xfrm flipH="1" rot="5400000">
            <a:off x="5919232" y="1522352"/>
            <a:ext cx="396900" cy="1362600"/>
          </a:xfrm>
          <a:prstGeom prst="bentConnector3">
            <a:avLst>
              <a:gd fmla="val 157598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37" name="Google Shape;637;p44"/>
          <p:cNvSpPr/>
          <p:nvPr/>
        </p:nvSpPr>
        <p:spPr>
          <a:xfrm>
            <a:off x="6233041" y="3134619"/>
            <a:ext cx="119341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4"/>
          <p:cNvSpPr/>
          <p:nvPr/>
        </p:nvSpPr>
        <p:spPr>
          <a:xfrm>
            <a:off x="7712868" y="2548727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44"/>
          <p:cNvSpPr/>
          <p:nvPr/>
        </p:nvSpPr>
        <p:spPr>
          <a:xfrm>
            <a:off x="7703622" y="3022378"/>
            <a:ext cx="1304958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0" name="Google Shape;640;p44"/>
          <p:cNvCxnSpPr>
            <a:stCxn id="632" idx="3"/>
            <a:endCxn id="638" idx="1"/>
          </p:cNvCxnSpPr>
          <p:nvPr/>
        </p:nvCxnSpPr>
        <p:spPr>
          <a:xfrm>
            <a:off x="7364923" y="2719816"/>
            <a:ext cx="348000" cy="9600"/>
          </a:xfrm>
          <a:prstGeom prst="bentConnector3">
            <a:avLst>
              <a:gd fmla="val 4999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41" name="Google Shape;641;p44"/>
          <p:cNvCxnSpPr>
            <a:stCxn id="639" idx="2"/>
            <a:endCxn id="612" idx="0"/>
          </p:cNvCxnSpPr>
          <p:nvPr/>
        </p:nvCxnSpPr>
        <p:spPr>
          <a:xfrm rot="5400000">
            <a:off x="4897251" y="353382"/>
            <a:ext cx="540300" cy="6377400"/>
          </a:xfrm>
          <a:prstGeom prst="bentConnector3">
            <a:avLst>
              <a:gd fmla="val 5000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42" name="Google Shape;642;p44"/>
          <p:cNvSpPr/>
          <p:nvPr/>
        </p:nvSpPr>
        <p:spPr>
          <a:xfrm>
            <a:off x="9304923" y="2911407"/>
            <a:ext cx="1235113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기획 설계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44"/>
          <p:cNvSpPr/>
          <p:nvPr/>
        </p:nvSpPr>
        <p:spPr>
          <a:xfrm>
            <a:off x="10730855" y="2769818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44"/>
          <p:cNvSpPr txBox="1"/>
          <p:nvPr/>
        </p:nvSpPr>
        <p:spPr>
          <a:xfrm>
            <a:off x="11300131" y="2478844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5" name="Google Shape;645;p44"/>
          <p:cNvCxnSpPr>
            <a:stCxn id="643" idx="0"/>
            <a:endCxn id="638" idx="0"/>
          </p:cNvCxnSpPr>
          <p:nvPr/>
        </p:nvCxnSpPr>
        <p:spPr>
          <a:xfrm flipH="1" rot="5400000">
            <a:off x="9718346" y="1191368"/>
            <a:ext cx="221100" cy="2935800"/>
          </a:xfrm>
          <a:prstGeom prst="bentConnector3">
            <a:avLst>
              <a:gd fmla="val 203387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46" name="Google Shape;646;p44"/>
          <p:cNvSpPr/>
          <p:nvPr/>
        </p:nvSpPr>
        <p:spPr>
          <a:xfrm>
            <a:off x="7712868" y="3779848"/>
            <a:ext cx="129143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 화면설계서 </a:t>
            </a:r>
            <a:b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7" name="Google Shape;647;p44"/>
          <p:cNvCxnSpPr>
            <a:stCxn id="632" idx="3"/>
            <a:endCxn id="646" idx="1"/>
          </p:cNvCxnSpPr>
          <p:nvPr/>
        </p:nvCxnSpPr>
        <p:spPr>
          <a:xfrm>
            <a:off x="7364923" y="2719816"/>
            <a:ext cx="348000" cy="1240800"/>
          </a:xfrm>
          <a:prstGeom prst="bentConnector3">
            <a:avLst>
              <a:gd fmla="val 4999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48" name="Google Shape;648;p44"/>
          <p:cNvCxnSpPr>
            <a:stCxn id="638" idx="3"/>
            <a:endCxn id="642" idx="1"/>
          </p:cNvCxnSpPr>
          <p:nvPr/>
        </p:nvCxnSpPr>
        <p:spPr>
          <a:xfrm>
            <a:off x="9009272" y="2729529"/>
            <a:ext cx="295800" cy="362700"/>
          </a:xfrm>
          <a:prstGeom prst="bentConnector3">
            <a:avLst>
              <a:gd fmla="val 4997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49" name="Google Shape;649;p44"/>
          <p:cNvSpPr/>
          <p:nvPr/>
        </p:nvSpPr>
        <p:spPr>
          <a:xfrm>
            <a:off x="9304923" y="3352559"/>
            <a:ext cx="1242311" cy="57148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정보구조도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프로세스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0" name="Google Shape;650;p44"/>
          <p:cNvCxnSpPr>
            <a:stCxn id="642" idx="3"/>
            <a:endCxn id="643" idx="1"/>
          </p:cNvCxnSpPr>
          <p:nvPr/>
        </p:nvCxnSpPr>
        <p:spPr>
          <a:xfrm flipH="1" rot="10800000">
            <a:off x="10540036" y="3087409"/>
            <a:ext cx="190800" cy="4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51" name="Google Shape;651;p44"/>
          <p:cNvCxnSpPr>
            <a:stCxn id="646" idx="3"/>
            <a:endCxn id="642" idx="1"/>
          </p:cNvCxnSpPr>
          <p:nvPr/>
        </p:nvCxnSpPr>
        <p:spPr>
          <a:xfrm flipH="1" rot="10800000">
            <a:off x="9004304" y="3092150"/>
            <a:ext cx="300600" cy="8685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52" name="Google Shape;652;p44"/>
          <p:cNvSpPr/>
          <p:nvPr/>
        </p:nvSpPr>
        <p:spPr>
          <a:xfrm>
            <a:off x="7703622" y="4208384"/>
            <a:ext cx="1304958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44"/>
          <p:cNvSpPr txBox="1"/>
          <p:nvPr/>
        </p:nvSpPr>
        <p:spPr>
          <a:xfrm>
            <a:off x="11300131" y="339286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4" name="Google Shape;654;p44"/>
          <p:cNvCxnSpPr>
            <a:stCxn id="643" idx="2"/>
            <a:endCxn id="618" idx="2"/>
          </p:cNvCxnSpPr>
          <p:nvPr/>
        </p:nvCxnSpPr>
        <p:spPr>
          <a:xfrm flipH="1" rot="-5400000">
            <a:off x="10272296" y="4429746"/>
            <a:ext cx="2301900" cy="2529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18" name="Google Shape;618;p44"/>
          <p:cNvSpPr/>
          <p:nvPr/>
        </p:nvSpPr>
        <p:spPr>
          <a:xfrm>
            <a:off x="11549729" y="5569865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44"/>
          <p:cNvSpPr/>
          <p:nvPr/>
        </p:nvSpPr>
        <p:spPr>
          <a:xfrm>
            <a:off x="10703426" y="3687272"/>
            <a:ext cx="119341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44"/>
          <p:cNvSpPr/>
          <p:nvPr/>
        </p:nvSpPr>
        <p:spPr>
          <a:xfrm>
            <a:off x="3073476" y="5503846"/>
            <a:ext cx="132637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디자인전략수립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7" name="Google Shape;657;p44"/>
          <p:cNvCxnSpPr>
            <a:stCxn id="656" idx="3"/>
            <a:endCxn id="613" idx="1"/>
          </p:cNvCxnSpPr>
          <p:nvPr/>
        </p:nvCxnSpPr>
        <p:spPr>
          <a:xfrm>
            <a:off x="4399855" y="5684648"/>
            <a:ext cx="346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58" name="Google Shape;658;p44"/>
          <p:cNvCxnSpPr>
            <a:stCxn id="646" idx="3"/>
            <a:endCxn id="656" idx="0"/>
          </p:cNvCxnSpPr>
          <p:nvPr/>
        </p:nvCxnSpPr>
        <p:spPr>
          <a:xfrm flipH="1">
            <a:off x="3736604" y="3960650"/>
            <a:ext cx="5267700" cy="1543200"/>
          </a:xfrm>
          <a:prstGeom prst="bentConnector4">
            <a:avLst>
              <a:gd fmla="val -4340" name="adj1"/>
              <a:gd fmla="val 55858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59" name="Google Shape;659;p44"/>
          <p:cNvCxnSpPr>
            <a:stCxn id="614" idx="0"/>
            <a:endCxn id="613" idx="0"/>
          </p:cNvCxnSpPr>
          <p:nvPr/>
        </p:nvCxnSpPr>
        <p:spPr>
          <a:xfrm rot="5400000">
            <a:off x="7047787" y="3728934"/>
            <a:ext cx="136800" cy="3412800"/>
          </a:xfrm>
          <a:prstGeom prst="bentConnector3">
            <a:avLst>
              <a:gd fmla="val -16710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60" name="Google Shape;660;p44"/>
          <p:cNvSpPr/>
          <p:nvPr/>
        </p:nvSpPr>
        <p:spPr>
          <a:xfrm>
            <a:off x="8256646" y="6118252"/>
            <a:ext cx="119341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4"/>
          <p:cNvSpPr/>
          <p:nvPr/>
        </p:nvSpPr>
        <p:spPr>
          <a:xfrm>
            <a:off x="4746675" y="5956995"/>
            <a:ext cx="134877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4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7" name="Google Shape;667;p45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8" name="Google Shape;668;p45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669" name="Google Shape;669;p45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45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671" name="Google Shape;671;p45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672" name="Google Shape;672;p45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45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5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45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45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화면설계서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45"/>
          <p:cNvSpPr/>
          <p:nvPr/>
        </p:nvSpPr>
        <p:spPr>
          <a:xfrm>
            <a:off x="2695528" y="1901482"/>
            <a:ext cx="137710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콘텐츠 화면설계서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8" name="Google Shape;678;p45"/>
          <p:cNvCxnSpPr>
            <a:stCxn id="676" idx="3"/>
            <a:endCxn id="677" idx="1"/>
          </p:cNvCxnSpPr>
          <p:nvPr/>
        </p:nvCxnSpPr>
        <p:spPr>
          <a:xfrm flipH="1" rot="10800000">
            <a:off x="2245300" y="2082316"/>
            <a:ext cx="450300" cy="637500"/>
          </a:xfrm>
          <a:prstGeom prst="bentConnector3">
            <a:avLst>
              <a:gd fmla="val 4999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79" name="Google Shape;679;p45"/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45"/>
          <p:cNvSpPr/>
          <p:nvPr/>
        </p:nvSpPr>
        <p:spPr>
          <a:xfrm>
            <a:off x="948896" y="2996041"/>
            <a:ext cx="1296404" cy="35651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정보구조도(IA)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1" name="Google Shape;681;p45"/>
          <p:cNvCxnSpPr>
            <a:stCxn id="679" idx="6"/>
            <a:endCxn id="676" idx="1"/>
          </p:cNvCxnSpPr>
          <p:nvPr/>
        </p:nvCxnSpPr>
        <p:spPr>
          <a:xfrm>
            <a:off x="578371" y="2718181"/>
            <a:ext cx="370500" cy="15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82" name="Google Shape;682;p45"/>
          <p:cNvSpPr/>
          <p:nvPr/>
        </p:nvSpPr>
        <p:spPr>
          <a:xfrm>
            <a:off x="948897" y="4231335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페이지 디자인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5"/>
          <p:cNvSpPr/>
          <p:nvPr/>
        </p:nvSpPr>
        <p:spPr>
          <a:xfrm>
            <a:off x="4369040" y="5526245"/>
            <a:ext cx="132637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데이터 모델 설계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4" name="Google Shape;684;p45"/>
          <p:cNvCxnSpPr>
            <a:stCxn id="685" idx="3"/>
            <a:endCxn id="686" idx="2"/>
          </p:cNvCxnSpPr>
          <p:nvPr/>
        </p:nvCxnSpPr>
        <p:spPr>
          <a:xfrm flipH="1" rot="10800000">
            <a:off x="10456483" y="5698840"/>
            <a:ext cx="346800" cy="8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87" name="Google Shape;687;p45"/>
          <p:cNvSpPr/>
          <p:nvPr/>
        </p:nvSpPr>
        <p:spPr>
          <a:xfrm>
            <a:off x="6123874" y="5526738"/>
            <a:ext cx="190734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데이터베이스 및 기능 설계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8" name="Google Shape;688;p45"/>
          <p:cNvCxnSpPr>
            <a:stCxn id="687" idx="3"/>
            <a:endCxn id="685" idx="1"/>
          </p:cNvCxnSpPr>
          <p:nvPr/>
        </p:nvCxnSpPr>
        <p:spPr>
          <a:xfrm>
            <a:off x="8031214" y="5707540"/>
            <a:ext cx="517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89" name="Google Shape;689;p45"/>
          <p:cNvSpPr/>
          <p:nvPr/>
        </p:nvSpPr>
        <p:spPr>
          <a:xfrm>
            <a:off x="951280" y="4695555"/>
            <a:ext cx="1294022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0" name="Google Shape;690;p45"/>
          <p:cNvCxnSpPr>
            <a:stCxn id="683" idx="3"/>
            <a:endCxn id="687" idx="1"/>
          </p:cNvCxnSpPr>
          <p:nvPr/>
        </p:nvCxnSpPr>
        <p:spPr>
          <a:xfrm>
            <a:off x="5695419" y="5707047"/>
            <a:ext cx="428400" cy="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91" name="Google Shape;691;p45"/>
          <p:cNvSpPr/>
          <p:nvPr/>
        </p:nvSpPr>
        <p:spPr>
          <a:xfrm>
            <a:off x="4403200" y="2344997"/>
            <a:ext cx="148318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프로토타입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45"/>
          <p:cNvSpPr/>
          <p:nvPr/>
        </p:nvSpPr>
        <p:spPr>
          <a:xfrm>
            <a:off x="4407434" y="2818648"/>
            <a:ext cx="1477850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프로세스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45"/>
          <p:cNvSpPr/>
          <p:nvPr/>
        </p:nvSpPr>
        <p:spPr>
          <a:xfrm>
            <a:off x="6451225" y="2203516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45"/>
          <p:cNvSpPr txBox="1"/>
          <p:nvPr/>
        </p:nvSpPr>
        <p:spPr>
          <a:xfrm>
            <a:off x="7435976" y="217235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45"/>
          <p:cNvSpPr txBox="1"/>
          <p:nvPr/>
        </p:nvSpPr>
        <p:spPr>
          <a:xfrm>
            <a:off x="7020501" y="18998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6" name="Google Shape;696;p45"/>
          <p:cNvCxnSpPr>
            <a:stCxn id="691" idx="3"/>
            <a:endCxn id="693" idx="1"/>
          </p:cNvCxnSpPr>
          <p:nvPr/>
        </p:nvCxnSpPr>
        <p:spPr>
          <a:xfrm flipH="1" rot="10800000">
            <a:off x="5886381" y="2521299"/>
            <a:ext cx="564900" cy="4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697" name="Google Shape;697;p45"/>
          <p:cNvCxnSpPr>
            <a:stCxn id="693" idx="0"/>
            <a:endCxn id="676" idx="0"/>
          </p:cNvCxnSpPr>
          <p:nvPr/>
        </p:nvCxnSpPr>
        <p:spPr>
          <a:xfrm rot="5400000">
            <a:off x="4139416" y="-338834"/>
            <a:ext cx="335400" cy="5420100"/>
          </a:xfrm>
          <a:prstGeom prst="bentConnector3">
            <a:avLst>
              <a:gd fmla="val -18808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98" name="Google Shape;698;p45"/>
          <p:cNvSpPr/>
          <p:nvPr/>
        </p:nvSpPr>
        <p:spPr>
          <a:xfrm>
            <a:off x="6451225" y="2918458"/>
            <a:ext cx="1193410" cy="24459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Google Shape;699;p45"/>
          <p:cNvCxnSpPr>
            <a:stCxn id="693" idx="3"/>
            <a:endCxn id="700" idx="2"/>
          </p:cNvCxnSpPr>
          <p:nvPr/>
        </p:nvCxnSpPr>
        <p:spPr>
          <a:xfrm>
            <a:off x="7583107" y="2521230"/>
            <a:ext cx="2258700" cy="1671900"/>
          </a:xfrm>
          <a:prstGeom prst="bentConnector3">
            <a:avLst>
              <a:gd fmla="val 7940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00" name="Google Shape;700;p45"/>
          <p:cNvSpPr/>
          <p:nvPr/>
        </p:nvSpPr>
        <p:spPr>
          <a:xfrm>
            <a:off x="9841897" y="4055842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45"/>
          <p:cNvSpPr/>
          <p:nvPr/>
        </p:nvSpPr>
        <p:spPr>
          <a:xfrm>
            <a:off x="2644381" y="5526245"/>
            <a:ext cx="132637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환경 세팅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2" name="Google Shape;702;p45"/>
          <p:cNvCxnSpPr>
            <a:stCxn id="701" idx="3"/>
            <a:endCxn id="683" idx="1"/>
          </p:cNvCxnSpPr>
          <p:nvPr/>
        </p:nvCxnSpPr>
        <p:spPr>
          <a:xfrm>
            <a:off x="3970760" y="5707047"/>
            <a:ext cx="398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03" name="Google Shape;703;p45"/>
          <p:cNvCxnSpPr>
            <a:stCxn id="704" idx="3"/>
            <a:endCxn id="700" idx="2"/>
          </p:cNvCxnSpPr>
          <p:nvPr/>
        </p:nvCxnSpPr>
        <p:spPr>
          <a:xfrm flipH="1" rot="10800000">
            <a:off x="8942242" y="4192991"/>
            <a:ext cx="899700" cy="210900"/>
          </a:xfrm>
          <a:prstGeom prst="bentConnector3">
            <a:avLst>
              <a:gd fmla="val 4999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05" name="Google Shape;705;p45"/>
          <p:cNvSpPr/>
          <p:nvPr/>
        </p:nvSpPr>
        <p:spPr>
          <a:xfrm>
            <a:off x="6130652" y="5964974"/>
            <a:ext cx="1900562" cy="39013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테이블정의서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컴포넌트 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45"/>
          <p:cNvSpPr/>
          <p:nvPr/>
        </p:nvSpPr>
        <p:spPr>
          <a:xfrm>
            <a:off x="4369040" y="5979394"/>
            <a:ext cx="1348770" cy="28937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ERD 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45"/>
          <p:cNvSpPr/>
          <p:nvPr/>
        </p:nvSpPr>
        <p:spPr>
          <a:xfrm>
            <a:off x="2695528" y="2334084"/>
            <a:ext cx="1377106" cy="35651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정보구조도(IA)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5"/>
          <p:cNvSpPr/>
          <p:nvPr/>
        </p:nvSpPr>
        <p:spPr>
          <a:xfrm>
            <a:off x="2695528" y="2903194"/>
            <a:ext cx="137710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콘텐츠 화면설계서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45"/>
          <p:cNvSpPr/>
          <p:nvPr/>
        </p:nvSpPr>
        <p:spPr>
          <a:xfrm>
            <a:off x="2695528" y="3335796"/>
            <a:ext cx="1377106" cy="35651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정보구조도(IA)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0" name="Google Shape;710;p45"/>
          <p:cNvCxnSpPr>
            <a:stCxn id="676" idx="3"/>
            <a:endCxn id="708" idx="1"/>
          </p:cNvCxnSpPr>
          <p:nvPr/>
        </p:nvCxnSpPr>
        <p:spPr>
          <a:xfrm>
            <a:off x="2245300" y="2719816"/>
            <a:ext cx="450300" cy="364200"/>
          </a:xfrm>
          <a:prstGeom prst="bentConnector3">
            <a:avLst>
              <a:gd fmla="val 4999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11" name="Google Shape;711;p45"/>
          <p:cNvCxnSpPr>
            <a:stCxn id="677" idx="3"/>
            <a:endCxn id="691" idx="1"/>
          </p:cNvCxnSpPr>
          <p:nvPr/>
        </p:nvCxnSpPr>
        <p:spPr>
          <a:xfrm>
            <a:off x="4072634" y="2082284"/>
            <a:ext cx="330600" cy="443400"/>
          </a:xfrm>
          <a:prstGeom prst="bentConnector3">
            <a:avLst>
              <a:gd fmla="val 4999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12" name="Google Shape;712;p45"/>
          <p:cNvCxnSpPr>
            <a:stCxn id="708" idx="3"/>
            <a:endCxn id="691" idx="1"/>
          </p:cNvCxnSpPr>
          <p:nvPr/>
        </p:nvCxnSpPr>
        <p:spPr>
          <a:xfrm flipH="1" rot="10800000">
            <a:off x="4072634" y="2525696"/>
            <a:ext cx="330600" cy="558300"/>
          </a:xfrm>
          <a:prstGeom prst="bentConnector3">
            <a:avLst>
              <a:gd fmla="val 4999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13" name="Google Shape;713;p45"/>
          <p:cNvCxnSpPr>
            <a:stCxn id="679" idx="6"/>
            <a:endCxn id="682" idx="1"/>
          </p:cNvCxnSpPr>
          <p:nvPr/>
        </p:nvCxnSpPr>
        <p:spPr>
          <a:xfrm>
            <a:off x="578371" y="2718181"/>
            <a:ext cx="370500" cy="1694100"/>
          </a:xfrm>
          <a:prstGeom prst="bentConnector3">
            <a:avLst>
              <a:gd fmla="val 50004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14" name="Google Shape;714;p45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전략수립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45"/>
          <p:cNvSpPr/>
          <p:nvPr/>
        </p:nvSpPr>
        <p:spPr>
          <a:xfrm>
            <a:off x="2525369" y="409837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45"/>
          <p:cNvSpPr txBox="1"/>
          <p:nvPr/>
        </p:nvSpPr>
        <p:spPr>
          <a:xfrm>
            <a:off x="3664794" y="413748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45"/>
          <p:cNvSpPr txBox="1"/>
          <p:nvPr/>
        </p:nvSpPr>
        <p:spPr>
          <a:xfrm>
            <a:off x="3088031" y="3829707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8" name="Google Shape;718;p45"/>
          <p:cNvCxnSpPr>
            <a:stCxn id="715" idx="0"/>
            <a:endCxn id="682" idx="0"/>
          </p:cNvCxnSpPr>
          <p:nvPr/>
        </p:nvCxnSpPr>
        <p:spPr>
          <a:xfrm rot="5400000">
            <a:off x="2277710" y="3417679"/>
            <a:ext cx="132900" cy="1494300"/>
          </a:xfrm>
          <a:prstGeom prst="bentConnector3">
            <a:avLst>
              <a:gd fmla="val -17201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719" name="Google Shape;719;p45"/>
          <p:cNvSpPr/>
          <p:nvPr/>
        </p:nvSpPr>
        <p:spPr>
          <a:xfrm>
            <a:off x="4037439" y="4223089"/>
            <a:ext cx="132637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디자인가이드작성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45"/>
          <p:cNvSpPr/>
          <p:nvPr/>
        </p:nvSpPr>
        <p:spPr>
          <a:xfrm>
            <a:off x="5664591" y="4223089"/>
            <a:ext cx="166942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기본 설계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45"/>
          <p:cNvSpPr/>
          <p:nvPr/>
        </p:nvSpPr>
        <p:spPr>
          <a:xfrm>
            <a:off x="7649448" y="4223089"/>
            <a:ext cx="129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샘플코딩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1" name="Google Shape;721;p45"/>
          <p:cNvCxnSpPr>
            <a:stCxn id="682" idx="3"/>
            <a:endCxn id="715" idx="1"/>
          </p:cNvCxnSpPr>
          <p:nvPr/>
        </p:nvCxnSpPr>
        <p:spPr>
          <a:xfrm>
            <a:off x="2245301" y="4412137"/>
            <a:ext cx="280200" cy="3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22" name="Google Shape;722;p45"/>
          <p:cNvCxnSpPr>
            <a:stCxn id="715" idx="3"/>
            <a:endCxn id="719" idx="1"/>
          </p:cNvCxnSpPr>
          <p:nvPr/>
        </p:nvCxnSpPr>
        <p:spPr>
          <a:xfrm flipH="1" rot="10800000">
            <a:off x="3657251" y="4403793"/>
            <a:ext cx="380100" cy="123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23" name="Google Shape;723;p45"/>
          <p:cNvCxnSpPr>
            <a:stCxn id="719" idx="3"/>
            <a:endCxn id="720" idx="1"/>
          </p:cNvCxnSpPr>
          <p:nvPr/>
        </p:nvCxnSpPr>
        <p:spPr>
          <a:xfrm>
            <a:off x="5363818" y="4403891"/>
            <a:ext cx="300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24" name="Google Shape;724;p45"/>
          <p:cNvCxnSpPr>
            <a:stCxn id="720" idx="3"/>
            <a:endCxn id="704" idx="1"/>
          </p:cNvCxnSpPr>
          <p:nvPr/>
        </p:nvCxnSpPr>
        <p:spPr>
          <a:xfrm>
            <a:off x="7334020" y="4403891"/>
            <a:ext cx="315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25" name="Google Shape;725;p45"/>
          <p:cNvSpPr/>
          <p:nvPr/>
        </p:nvSpPr>
        <p:spPr>
          <a:xfrm>
            <a:off x="2528152" y="4869272"/>
            <a:ext cx="1129099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45"/>
          <p:cNvSpPr/>
          <p:nvPr/>
        </p:nvSpPr>
        <p:spPr>
          <a:xfrm>
            <a:off x="4037439" y="4650605"/>
            <a:ext cx="1326379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45"/>
          <p:cNvSpPr/>
          <p:nvPr/>
        </p:nvSpPr>
        <p:spPr>
          <a:xfrm>
            <a:off x="5664591" y="4650604"/>
            <a:ext cx="1669429" cy="40086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45"/>
          <p:cNvSpPr/>
          <p:nvPr/>
        </p:nvSpPr>
        <p:spPr>
          <a:xfrm>
            <a:off x="7649448" y="4650605"/>
            <a:ext cx="1292793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Html 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45"/>
          <p:cNvSpPr/>
          <p:nvPr/>
        </p:nvSpPr>
        <p:spPr>
          <a:xfrm>
            <a:off x="951280" y="6002362"/>
            <a:ext cx="1336289" cy="36048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개발표준정의서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일정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0" name="Google Shape;730;p45"/>
          <p:cNvCxnSpPr>
            <a:stCxn id="679" idx="6"/>
            <a:endCxn id="714" idx="1"/>
          </p:cNvCxnSpPr>
          <p:nvPr/>
        </p:nvCxnSpPr>
        <p:spPr>
          <a:xfrm>
            <a:off x="578371" y="2718181"/>
            <a:ext cx="371400" cy="29889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31" name="Google Shape;731;p45"/>
          <p:cNvCxnSpPr>
            <a:stCxn id="714" idx="3"/>
            <a:endCxn id="701" idx="1"/>
          </p:cNvCxnSpPr>
          <p:nvPr/>
        </p:nvCxnSpPr>
        <p:spPr>
          <a:xfrm>
            <a:off x="2246225" y="5707047"/>
            <a:ext cx="398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32" name="Google Shape;732;p45"/>
          <p:cNvSpPr/>
          <p:nvPr/>
        </p:nvSpPr>
        <p:spPr>
          <a:xfrm>
            <a:off x="2639425" y="6002362"/>
            <a:ext cx="1336289" cy="360488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개발환경정의서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45"/>
          <p:cNvSpPr/>
          <p:nvPr/>
        </p:nvSpPr>
        <p:spPr>
          <a:xfrm>
            <a:off x="10803217" y="5561543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45"/>
          <p:cNvSpPr/>
          <p:nvPr/>
        </p:nvSpPr>
        <p:spPr>
          <a:xfrm>
            <a:off x="8549143" y="5526738"/>
            <a:ext cx="190734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기본 설계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45"/>
          <p:cNvSpPr/>
          <p:nvPr/>
        </p:nvSpPr>
        <p:spPr>
          <a:xfrm>
            <a:off x="8568566" y="5964975"/>
            <a:ext cx="1900562" cy="30379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45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9" name="Google Shape;739;p46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40" name="Google Shape;740;p46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741" name="Google Shape;741;p46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46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743" name="Google Shape;743;p46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744" name="Google Shape;744;p46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745" name="Google Shape;745;p46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46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46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46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페이지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46"/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46"/>
          <p:cNvSpPr/>
          <p:nvPr/>
        </p:nvSpPr>
        <p:spPr>
          <a:xfrm>
            <a:off x="948896" y="2996041"/>
            <a:ext cx="12964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1" name="Google Shape;751;p46"/>
          <p:cNvCxnSpPr>
            <a:stCxn id="749" idx="6"/>
            <a:endCxn id="748" idx="1"/>
          </p:cNvCxnSpPr>
          <p:nvPr/>
        </p:nvCxnSpPr>
        <p:spPr>
          <a:xfrm>
            <a:off x="578371" y="2718181"/>
            <a:ext cx="3705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52" name="Google Shape;752;p46"/>
          <p:cNvSpPr/>
          <p:nvPr/>
        </p:nvSpPr>
        <p:spPr>
          <a:xfrm>
            <a:off x="5965727" y="5526738"/>
            <a:ext cx="190734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 모듈 디자인 융합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46"/>
          <p:cNvSpPr/>
          <p:nvPr/>
        </p:nvSpPr>
        <p:spPr>
          <a:xfrm>
            <a:off x="3886571" y="2542562"/>
            <a:ext cx="122714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콘텐츠 페이지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46"/>
          <p:cNvSpPr/>
          <p:nvPr/>
        </p:nvSpPr>
        <p:spPr>
          <a:xfrm>
            <a:off x="3890805" y="3016213"/>
            <a:ext cx="1222736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5" name="Google Shape;755;p46"/>
          <p:cNvCxnSpPr>
            <a:stCxn id="756" idx="0"/>
            <a:endCxn id="748" idx="0"/>
          </p:cNvCxnSpPr>
          <p:nvPr/>
        </p:nvCxnSpPr>
        <p:spPr>
          <a:xfrm rot="5400000">
            <a:off x="2240612" y="1750646"/>
            <a:ext cx="144900" cy="1431900"/>
          </a:xfrm>
          <a:prstGeom prst="bentConnector3">
            <a:avLst>
              <a:gd fmla="val -157764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757" name="Google Shape;757;p46"/>
          <p:cNvSpPr/>
          <p:nvPr/>
        </p:nvSpPr>
        <p:spPr>
          <a:xfrm>
            <a:off x="5972505" y="5964974"/>
            <a:ext cx="1900562" cy="28994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46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 모듈 개발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6"/>
          <p:cNvSpPr/>
          <p:nvPr/>
        </p:nvSpPr>
        <p:spPr>
          <a:xfrm>
            <a:off x="3879292" y="4223089"/>
            <a:ext cx="171820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페이지 코딩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46"/>
          <p:cNvSpPr/>
          <p:nvPr/>
        </p:nvSpPr>
        <p:spPr>
          <a:xfrm>
            <a:off x="6797834" y="4223089"/>
            <a:ext cx="166942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콘텐츠 페이지 코딩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1" name="Google Shape;761;p46"/>
          <p:cNvCxnSpPr>
            <a:stCxn id="756" idx="3"/>
            <a:endCxn id="759" idx="1"/>
          </p:cNvCxnSpPr>
          <p:nvPr/>
        </p:nvCxnSpPr>
        <p:spPr>
          <a:xfrm>
            <a:off x="3594953" y="2711860"/>
            <a:ext cx="284400" cy="1692000"/>
          </a:xfrm>
          <a:prstGeom prst="bentConnector3">
            <a:avLst>
              <a:gd fmla="val 4998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2" name="Google Shape;762;p46"/>
          <p:cNvCxnSpPr>
            <a:stCxn id="759" idx="3"/>
            <a:endCxn id="760" idx="1"/>
          </p:cNvCxnSpPr>
          <p:nvPr/>
        </p:nvCxnSpPr>
        <p:spPr>
          <a:xfrm>
            <a:off x="5597493" y="4403891"/>
            <a:ext cx="1200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63" name="Google Shape;763;p46"/>
          <p:cNvCxnSpPr>
            <a:stCxn id="760" idx="3"/>
            <a:endCxn id="764" idx="1"/>
          </p:cNvCxnSpPr>
          <p:nvPr/>
        </p:nvCxnSpPr>
        <p:spPr>
          <a:xfrm>
            <a:off x="8467263" y="4403891"/>
            <a:ext cx="1523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65" name="Google Shape;765;p46"/>
          <p:cNvSpPr/>
          <p:nvPr/>
        </p:nvSpPr>
        <p:spPr>
          <a:xfrm>
            <a:off x="3879292" y="4650605"/>
            <a:ext cx="1718201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46"/>
          <p:cNvSpPr/>
          <p:nvPr/>
        </p:nvSpPr>
        <p:spPr>
          <a:xfrm>
            <a:off x="6797834" y="4650604"/>
            <a:ext cx="1669429" cy="24955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Html 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46"/>
          <p:cNvSpPr/>
          <p:nvPr/>
        </p:nvSpPr>
        <p:spPr>
          <a:xfrm>
            <a:off x="951280" y="6002362"/>
            <a:ext cx="1336289" cy="25255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8" name="Google Shape;768;p46"/>
          <p:cNvCxnSpPr>
            <a:stCxn id="758" idx="3"/>
            <a:endCxn id="752" idx="1"/>
          </p:cNvCxnSpPr>
          <p:nvPr/>
        </p:nvCxnSpPr>
        <p:spPr>
          <a:xfrm>
            <a:off x="2246225" y="5707047"/>
            <a:ext cx="3719400" cy="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56" name="Google Shape;756;p46"/>
          <p:cNvSpPr/>
          <p:nvPr/>
        </p:nvSpPr>
        <p:spPr>
          <a:xfrm>
            <a:off x="2463071" y="2394146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6"/>
          <p:cNvSpPr txBox="1"/>
          <p:nvPr/>
        </p:nvSpPr>
        <p:spPr>
          <a:xfrm>
            <a:off x="3472212" y="236298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46"/>
          <p:cNvSpPr txBox="1"/>
          <p:nvPr/>
        </p:nvSpPr>
        <p:spPr>
          <a:xfrm>
            <a:off x="3056737" y="209047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1" name="Google Shape;771;p46"/>
          <p:cNvCxnSpPr>
            <a:stCxn id="748" idx="3"/>
            <a:endCxn id="756" idx="1"/>
          </p:cNvCxnSpPr>
          <p:nvPr/>
        </p:nvCxnSpPr>
        <p:spPr>
          <a:xfrm flipH="1" rot="10800000">
            <a:off x="2245300" y="2711716"/>
            <a:ext cx="217800" cy="8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72" name="Google Shape;772;p46"/>
          <p:cNvCxnSpPr>
            <a:stCxn id="756" idx="3"/>
            <a:endCxn id="753" idx="1"/>
          </p:cNvCxnSpPr>
          <p:nvPr/>
        </p:nvCxnSpPr>
        <p:spPr>
          <a:xfrm>
            <a:off x="3594953" y="2711860"/>
            <a:ext cx="2916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73" name="Google Shape;773;p46"/>
          <p:cNvCxnSpPr>
            <a:stCxn id="774" idx="0"/>
            <a:endCxn id="753" idx="0"/>
          </p:cNvCxnSpPr>
          <p:nvPr/>
        </p:nvCxnSpPr>
        <p:spPr>
          <a:xfrm rot="5400000">
            <a:off x="5136947" y="1757247"/>
            <a:ext cx="148500" cy="1422300"/>
          </a:xfrm>
          <a:prstGeom prst="bentConnector3">
            <a:avLst>
              <a:gd fmla="val -15394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774" name="Google Shape;774;p46"/>
          <p:cNvSpPr/>
          <p:nvPr/>
        </p:nvSpPr>
        <p:spPr>
          <a:xfrm>
            <a:off x="5356406" y="239414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46"/>
          <p:cNvSpPr txBox="1"/>
          <p:nvPr/>
        </p:nvSpPr>
        <p:spPr>
          <a:xfrm>
            <a:off x="6341157" y="236298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46"/>
          <p:cNvSpPr txBox="1"/>
          <p:nvPr/>
        </p:nvSpPr>
        <p:spPr>
          <a:xfrm>
            <a:off x="5925682" y="209047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7" name="Google Shape;777;p46"/>
          <p:cNvCxnSpPr>
            <a:stCxn id="753" idx="3"/>
            <a:endCxn id="774" idx="1"/>
          </p:cNvCxnSpPr>
          <p:nvPr/>
        </p:nvCxnSpPr>
        <p:spPr>
          <a:xfrm flipH="1" rot="10800000">
            <a:off x="5113718" y="2711964"/>
            <a:ext cx="2427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78" name="Google Shape;778;p46"/>
          <p:cNvCxnSpPr>
            <a:stCxn id="774" idx="3"/>
            <a:endCxn id="779" idx="1"/>
          </p:cNvCxnSpPr>
          <p:nvPr/>
        </p:nvCxnSpPr>
        <p:spPr>
          <a:xfrm>
            <a:off x="6488288" y="2711861"/>
            <a:ext cx="3045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79" name="Google Shape;779;p46"/>
          <p:cNvSpPr/>
          <p:nvPr/>
        </p:nvSpPr>
        <p:spPr>
          <a:xfrm>
            <a:off x="6792681" y="2542562"/>
            <a:ext cx="148318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멀티미디어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46"/>
          <p:cNvSpPr/>
          <p:nvPr/>
        </p:nvSpPr>
        <p:spPr>
          <a:xfrm>
            <a:off x="6796915" y="3016213"/>
            <a:ext cx="1477850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멀티미디어 소스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1" name="Google Shape;781;p46"/>
          <p:cNvCxnSpPr>
            <a:stCxn id="782" idx="0"/>
            <a:endCxn id="779" idx="0"/>
          </p:cNvCxnSpPr>
          <p:nvPr/>
        </p:nvCxnSpPr>
        <p:spPr>
          <a:xfrm rot="5400000">
            <a:off x="8240623" y="1687798"/>
            <a:ext cx="148500" cy="1561200"/>
          </a:xfrm>
          <a:prstGeom prst="bentConnector3">
            <a:avLst>
              <a:gd fmla="val -15394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782" name="Google Shape;782;p46"/>
          <p:cNvSpPr/>
          <p:nvPr/>
        </p:nvSpPr>
        <p:spPr>
          <a:xfrm>
            <a:off x="8529532" y="2394148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6"/>
          <p:cNvSpPr txBox="1"/>
          <p:nvPr/>
        </p:nvSpPr>
        <p:spPr>
          <a:xfrm>
            <a:off x="9577649" y="2388688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46"/>
          <p:cNvSpPr txBox="1"/>
          <p:nvPr/>
        </p:nvSpPr>
        <p:spPr>
          <a:xfrm>
            <a:off x="9098808" y="2090474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5" name="Google Shape;785;p46"/>
          <p:cNvCxnSpPr>
            <a:stCxn id="779" idx="3"/>
            <a:endCxn id="782" idx="1"/>
          </p:cNvCxnSpPr>
          <p:nvPr/>
        </p:nvCxnSpPr>
        <p:spPr>
          <a:xfrm flipH="1" rot="10800000">
            <a:off x="8275862" y="2711964"/>
            <a:ext cx="2538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86" name="Google Shape;786;p46"/>
          <p:cNvCxnSpPr>
            <a:stCxn id="782" idx="3"/>
            <a:endCxn id="764" idx="1"/>
          </p:cNvCxnSpPr>
          <p:nvPr/>
        </p:nvCxnSpPr>
        <p:spPr>
          <a:xfrm>
            <a:off x="9661414" y="2711862"/>
            <a:ext cx="329100" cy="1692000"/>
          </a:xfrm>
          <a:prstGeom prst="bentConnector3">
            <a:avLst>
              <a:gd fmla="val 5000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64" name="Google Shape;764;p46"/>
          <p:cNvSpPr/>
          <p:nvPr/>
        </p:nvSpPr>
        <p:spPr>
          <a:xfrm>
            <a:off x="9990553" y="4223089"/>
            <a:ext cx="129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융합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46"/>
          <p:cNvSpPr/>
          <p:nvPr/>
        </p:nvSpPr>
        <p:spPr>
          <a:xfrm>
            <a:off x="11514063" y="426670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6"/>
          <p:cNvSpPr/>
          <p:nvPr/>
        </p:nvSpPr>
        <p:spPr>
          <a:xfrm>
            <a:off x="304008" y="5570358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9" name="Google Shape;789;p46"/>
          <p:cNvCxnSpPr>
            <a:stCxn id="788" idx="6"/>
            <a:endCxn id="758" idx="1"/>
          </p:cNvCxnSpPr>
          <p:nvPr/>
        </p:nvCxnSpPr>
        <p:spPr>
          <a:xfrm flipH="1" rot="10800000">
            <a:off x="578371" y="5706940"/>
            <a:ext cx="371400" cy="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90" name="Google Shape;790;p46"/>
          <p:cNvCxnSpPr>
            <a:stCxn id="791" idx="0"/>
            <a:endCxn id="752" idx="0"/>
          </p:cNvCxnSpPr>
          <p:nvPr/>
        </p:nvCxnSpPr>
        <p:spPr>
          <a:xfrm rot="5400000">
            <a:off x="7934192" y="4378700"/>
            <a:ext cx="133200" cy="2163000"/>
          </a:xfrm>
          <a:prstGeom prst="bentConnector3">
            <a:avLst>
              <a:gd fmla="val -171622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791" name="Google Shape;791;p46"/>
          <p:cNvSpPr/>
          <p:nvPr/>
        </p:nvSpPr>
        <p:spPr>
          <a:xfrm>
            <a:off x="8516351" y="5393600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46"/>
          <p:cNvSpPr txBox="1"/>
          <p:nvPr/>
        </p:nvSpPr>
        <p:spPr>
          <a:xfrm>
            <a:off x="9549662" y="544351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46"/>
          <p:cNvSpPr txBox="1"/>
          <p:nvPr/>
        </p:nvSpPr>
        <p:spPr>
          <a:xfrm>
            <a:off x="9085627" y="508992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4" name="Google Shape;794;p46"/>
          <p:cNvCxnSpPr>
            <a:stCxn id="752" idx="3"/>
            <a:endCxn id="791" idx="1"/>
          </p:cNvCxnSpPr>
          <p:nvPr/>
        </p:nvCxnSpPr>
        <p:spPr>
          <a:xfrm>
            <a:off x="7873067" y="5707540"/>
            <a:ext cx="643200" cy="3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95" name="Google Shape;795;p46"/>
          <p:cNvCxnSpPr>
            <a:stCxn id="791" idx="3"/>
            <a:endCxn id="764" idx="1"/>
          </p:cNvCxnSpPr>
          <p:nvPr/>
        </p:nvCxnSpPr>
        <p:spPr>
          <a:xfrm flipH="1" rot="10800000">
            <a:off x="9648233" y="4403914"/>
            <a:ext cx="342300" cy="13074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96" name="Google Shape;796;p46"/>
          <p:cNvCxnSpPr>
            <a:stCxn id="759" idx="3"/>
            <a:endCxn id="752" idx="1"/>
          </p:cNvCxnSpPr>
          <p:nvPr/>
        </p:nvCxnSpPr>
        <p:spPr>
          <a:xfrm>
            <a:off x="5597493" y="4403891"/>
            <a:ext cx="368100" cy="1303500"/>
          </a:xfrm>
          <a:prstGeom prst="bentConnector3">
            <a:avLst>
              <a:gd fmla="val 5000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797" name="Google Shape;797;p46"/>
          <p:cNvCxnSpPr>
            <a:stCxn id="764" idx="3"/>
            <a:endCxn id="787" idx="2"/>
          </p:cNvCxnSpPr>
          <p:nvPr/>
        </p:nvCxnSpPr>
        <p:spPr>
          <a:xfrm>
            <a:off x="11283347" y="4403891"/>
            <a:ext cx="230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798" name="Google Shape;798;p46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" name="Google Shape;803;p47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04" name="Google Shape;804;p47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805" name="Google Shape;805;p47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47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807" name="Google Shape;807;p47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808" name="Google Shape;808;p47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809" name="Google Shape;809;p47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sp>
        <p:nvSpPr>
          <p:cNvPr id="810" name="Google Shape;810;p47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47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47"/>
          <p:cNvSpPr/>
          <p:nvPr/>
        </p:nvSpPr>
        <p:spPr>
          <a:xfrm>
            <a:off x="948896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 테스트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47"/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7"/>
          <p:cNvSpPr/>
          <p:nvPr/>
        </p:nvSpPr>
        <p:spPr>
          <a:xfrm>
            <a:off x="948896" y="2996041"/>
            <a:ext cx="1510004" cy="45769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단위테스트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단위테스트 시나리오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5" name="Google Shape;815;p47"/>
          <p:cNvCxnSpPr>
            <a:stCxn id="813" idx="6"/>
            <a:endCxn id="812" idx="1"/>
          </p:cNvCxnSpPr>
          <p:nvPr/>
        </p:nvCxnSpPr>
        <p:spPr>
          <a:xfrm>
            <a:off x="578371" y="2718181"/>
            <a:ext cx="3705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16" name="Google Shape;816;p47"/>
          <p:cNvSpPr/>
          <p:nvPr/>
        </p:nvSpPr>
        <p:spPr>
          <a:xfrm>
            <a:off x="4650663" y="2542562"/>
            <a:ext cx="122714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7" name="Google Shape;817;p47"/>
          <p:cNvCxnSpPr>
            <a:endCxn id="816" idx="1"/>
          </p:cNvCxnSpPr>
          <p:nvPr/>
        </p:nvCxnSpPr>
        <p:spPr>
          <a:xfrm>
            <a:off x="4359063" y="2711964"/>
            <a:ext cx="2916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18" name="Google Shape;818;p47"/>
          <p:cNvCxnSpPr>
            <a:stCxn id="819" idx="0"/>
            <a:endCxn id="816" idx="0"/>
          </p:cNvCxnSpPr>
          <p:nvPr/>
        </p:nvCxnSpPr>
        <p:spPr>
          <a:xfrm rot="5400000">
            <a:off x="5901039" y="1757247"/>
            <a:ext cx="148500" cy="1422300"/>
          </a:xfrm>
          <a:prstGeom prst="bentConnector3">
            <a:avLst>
              <a:gd fmla="val -15394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819" name="Google Shape;819;p47"/>
          <p:cNvSpPr/>
          <p:nvPr/>
        </p:nvSpPr>
        <p:spPr>
          <a:xfrm>
            <a:off x="6120498" y="239414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고객검수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47"/>
          <p:cNvSpPr txBox="1"/>
          <p:nvPr/>
        </p:nvSpPr>
        <p:spPr>
          <a:xfrm>
            <a:off x="7105249" y="236298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47"/>
          <p:cNvSpPr txBox="1"/>
          <p:nvPr/>
        </p:nvSpPr>
        <p:spPr>
          <a:xfrm>
            <a:off x="6689774" y="209047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2" name="Google Shape;822;p47"/>
          <p:cNvCxnSpPr>
            <a:stCxn id="816" idx="3"/>
            <a:endCxn id="819" idx="1"/>
          </p:cNvCxnSpPr>
          <p:nvPr/>
        </p:nvCxnSpPr>
        <p:spPr>
          <a:xfrm flipH="1" rot="10800000">
            <a:off x="5877810" y="2711964"/>
            <a:ext cx="2427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23" name="Google Shape;823;p47"/>
          <p:cNvCxnSpPr>
            <a:stCxn id="819" idx="3"/>
            <a:endCxn id="824" idx="1"/>
          </p:cNvCxnSpPr>
          <p:nvPr/>
        </p:nvCxnSpPr>
        <p:spPr>
          <a:xfrm>
            <a:off x="7252380" y="2711861"/>
            <a:ext cx="304500" cy="11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24" name="Google Shape;824;p47"/>
          <p:cNvSpPr/>
          <p:nvPr/>
        </p:nvSpPr>
        <p:spPr>
          <a:xfrm>
            <a:off x="7556773" y="2542562"/>
            <a:ext cx="148318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서버 세팅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47"/>
          <p:cNvSpPr/>
          <p:nvPr/>
        </p:nvSpPr>
        <p:spPr>
          <a:xfrm>
            <a:off x="7561007" y="3016213"/>
            <a:ext cx="1477850" cy="24955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시스템설치계획서</a:t>
            </a:r>
            <a:endParaRPr/>
          </a:p>
        </p:txBody>
      </p:sp>
      <p:cxnSp>
        <p:nvCxnSpPr>
          <p:cNvPr id="826" name="Google Shape;826;p47"/>
          <p:cNvCxnSpPr>
            <a:stCxn id="824" idx="3"/>
            <a:endCxn id="827" idx="1"/>
          </p:cNvCxnSpPr>
          <p:nvPr/>
        </p:nvCxnSpPr>
        <p:spPr>
          <a:xfrm>
            <a:off x="9039954" y="2723364"/>
            <a:ext cx="410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28" name="Google Shape;828;p47"/>
          <p:cNvSpPr/>
          <p:nvPr/>
        </p:nvSpPr>
        <p:spPr>
          <a:xfrm>
            <a:off x="9450435" y="3957834"/>
            <a:ext cx="148318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실서버 포팅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47"/>
          <p:cNvSpPr/>
          <p:nvPr/>
        </p:nvSpPr>
        <p:spPr>
          <a:xfrm>
            <a:off x="11238601" y="3547977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0" name="Google Shape;830;p47"/>
          <p:cNvCxnSpPr>
            <a:stCxn id="828" idx="3"/>
            <a:endCxn id="829" idx="2"/>
          </p:cNvCxnSpPr>
          <p:nvPr/>
        </p:nvCxnSpPr>
        <p:spPr>
          <a:xfrm flipH="1" rot="10800000">
            <a:off x="10933615" y="3685036"/>
            <a:ext cx="305100" cy="453600"/>
          </a:xfrm>
          <a:prstGeom prst="bentConnector3">
            <a:avLst>
              <a:gd fmla="val 4998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31" name="Google Shape;831;p47"/>
          <p:cNvSpPr/>
          <p:nvPr/>
        </p:nvSpPr>
        <p:spPr>
          <a:xfrm>
            <a:off x="2796140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 테스트 진행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47"/>
          <p:cNvSpPr/>
          <p:nvPr/>
        </p:nvSpPr>
        <p:spPr>
          <a:xfrm>
            <a:off x="2796140" y="2996041"/>
            <a:ext cx="15100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 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47"/>
          <p:cNvSpPr/>
          <p:nvPr/>
        </p:nvSpPr>
        <p:spPr>
          <a:xfrm>
            <a:off x="6139273" y="3152600"/>
            <a:ext cx="1113107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47"/>
          <p:cNvSpPr/>
          <p:nvPr/>
        </p:nvSpPr>
        <p:spPr>
          <a:xfrm>
            <a:off x="4634284" y="2996041"/>
            <a:ext cx="1250222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 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47"/>
          <p:cNvSpPr/>
          <p:nvPr/>
        </p:nvSpPr>
        <p:spPr>
          <a:xfrm>
            <a:off x="9450435" y="2542562"/>
            <a:ext cx="148318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 테스트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47"/>
          <p:cNvSpPr/>
          <p:nvPr/>
        </p:nvSpPr>
        <p:spPr>
          <a:xfrm>
            <a:off x="9437254" y="2996040"/>
            <a:ext cx="1510004" cy="45769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통합테스트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통합테스트 시나리오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6" name="Google Shape;836;p47"/>
          <p:cNvCxnSpPr>
            <a:stCxn id="812" idx="3"/>
            <a:endCxn id="831" idx="1"/>
          </p:cNvCxnSpPr>
          <p:nvPr/>
        </p:nvCxnSpPr>
        <p:spPr>
          <a:xfrm>
            <a:off x="2458900" y="2719816"/>
            <a:ext cx="337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37" name="Google Shape;837;p47"/>
          <p:cNvCxnSpPr>
            <a:stCxn id="824" idx="3"/>
            <a:endCxn id="828" idx="1"/>
          </p:cNvCxnSpPr>
          <p:nvPr/>
        </p:nvCxnSpPr>
        <p:spPr>
          <a:xfrm>
            <a:off x="9039954" y="2723363"/>
            <a:ext cx="410400" cy="1415400"/>
          </a:xfrm>
          <a:prstGeom prst="bentConnector3">
            <a:avLst>
              <a:gd fmla="val 5001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38" name="Google Shape;838;p47"/>
          <p:cNvCxnSpPr>
            <a:stCxn id="827" idx="3"/>
            <a:endCxn id="829" idx="2"/>
          </p:cNvCxnSpPr>
          <p:nvPr/>
        </p:nvCxnSpPr>
        <p:spPr>
          <a:xfrm>
            <a:off x="10933616" y="2723364"/>
            <a:ext cx="305100" cy="961800"/>
          </a:xfrm>
          <a:prstGeom prst="bentConnector3">
            <a:avLst>
              <a:gd fmla="val 4998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39" name="Google Shape;839;p47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4" name="Google Shape;844;p48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45" name="Google Shape;845;p48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846" name="Google Shape;846;p48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48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848" name="Google Shape;848;p48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849" name="Google Shape;849;p48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850" name="Google Shape;850;p48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sp>
        <p:nvSpPr>
          <p:cNvPr id="851" name="Google Shape;851;p48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8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48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 테스트 진행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8"/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48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 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6" name="Google Shape;856;p48"/>
          <p:cNvCxnSpPr>
            <a:stCxn id="854" idx="6"/>
            <a:endCxn id="853" idx="1"/>
          </p:cNvCxnSpPr>
          <p:nvPr/>
        </p:nvCxnSpPr>
        <p:spPr>
          <a:xfrm>
            <a:off x="833706" y="2718181"/>
            <a:ext cx="6423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57" name="Google Shape;857;p48"/>
          <p:cNvCxnSpPr>
            <a:stCxn id="858" idx="3"/>
            <a:endCxn id="859" idx="1"/>
          </p:cNvCxnSpPr>
          <p:nvPr/>
        </p:nvCxnSpPr>
        <p:spPr>
          <a:xfrm>
            <a:off x="5105952" y="2719816"/>
            <a:ext cx="609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60" name="Google Shape;860;p48"/>
          <p:cNvCxnSpPr>
            <a:stCxn id="861" idx="0"/>
            <a:endCxn id="859" idx="0"/>
          </p:cNvCxnSpPr>
          <p:nvPr/>
        </p:nvCxnSpPr>
        <p:spPr>
          <a:xfrm rot="5400000">
            <a:off x="7324553" y="1540347"/>
            <a:ext cx="144900" cy="1852500"/>
          </a:xfrm>
          <a:prstGeom prst="bentConnector3">
            <a:avLst>
              <a:gd fmla="val -15776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861" name="Google Shape;861;p48"/>
          <p:cNvSpPr/>
          <p:nvPr/>
        </p:nvSpPr>
        <p:spPr>
          <a:xfrm>
            <a:off x="7757312" y="239414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48"/>
          <p:cNvSpPr txBox="1"/>
          <p:nvPr/>
        </p:nvSpPr>
        <p:spPr>
          <a:xfrm>
            <a:off x="8742063" y="236298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48"/>
          <p:cNvSpPr txBox="1"/>
          <p:nvPr/>
        </p:nvSpPr>
        <p:spPr>
          <a:xfrm>
            <a:off x="8326588" y="209047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4" name="Google Shape;864;p48"/>
          <p:cNvCxnSpPr>
            <a:stCxn id="861" idx="3"/>
            <a:endCxn id="865" idx="2"/>
          </p:cNvCxnSpPr>
          <p:nvPr/>
        </p:nvCxnSpPr>
        <p:spPr>
          <a:xfrm>
            <a:off x="8889194" y="2711861"/>
            <a:ext cx="664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65" name="Google Shape;865;p48"/>
          <p:cNvSpPr/>
          <p:nvPr/>
        </p:nvSpPr>
        <p:spPr>
          <a:xfrm>
            <a:off x="9553390" y="257467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48"/>
          <p:cNvSpPr/>
          <p:nvPr/>
        </p:nvSpPr>
        <p:spPr>
          <a:xfrm>
            <a:off x="3595948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48"/>
          <p:cNvSpPr/>
          <p:nvPr/>
        </p:nvSpPr>
        <p:spPr>
          <a:xfrm>
            <a:off x="3595948" y="2996041"/>
            <a:ext cx="15100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디버깅 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48"/>
          <p:cNvSpPr/>
          <p:nvPr/>
        </p:nvSpPr>
        <p:spPr>
          <a:xfrm>
            <a:off x="7776087" y="3152600"/>
            <a:ext cx="1113107" cy="39537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검수확인서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8" name="Google Shape;868;p48"/>
          <p:cNvCxnSpPr>
            <a:stCxn id="853" idx="3"/>
            <a:endCxn id="858" idx="1"/>
          </p:cNvCxnSpPr>
          <p:nvPr/>
        </p:nvCxnSpPr>
        <p:spPr>
          <a:xfrm>
            <a:off x="2986134" y="2719816"/>
            <a:ext cx="609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59" name="Google Shape;859;p48"/>
          <p:cNvSpPr/>
          <p:nvPr/>
        </p:nvSpPr>
        <p:spPr>
          <a:xfrm>
            <a:off x="5715766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퀄리티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9" name="Google Shape;869;p48"/>
          <p:cNvCxnSpPr>
            <a:stCxn id="859" idx="3"/>
            <a:endCxn id="861" idx="1"/>
          </p:cNvCxnSpPr>
          <p:nvPr/>
        </p:nvCxnSpPr>
        <p:spPr>
          <a:xfrm flipH="1" rot="10800000">
            <a:off x="7225770" y="2711716"/>
            <a:ext cx="531600" cy="8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70" name="Google Shape;870;p48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5" name="Google Shape;875;p49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76" name="Google Shape;876;p49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877" name="Google Shape;877;p49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49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879" name="Google Shape;879;p49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880" name="Google Shape;880;p49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881" name="Google Shape;881;p49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sp>
        <p:nvSpPr>
          <p:cNvPr id="882" name="Google Shape;882;p49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/>
          </a:p>
        </p:txBody>
      </p:sp>
      <p:sp>
        <p:nvSpPr>
          <p:cNvPr id="883" name="Google Shape;883;p49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49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오픈 및 안정화 계획수립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49"/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49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이행계획서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7" name="Google Shape;887;p49"/>
          <p:cNvCxnSpPr>
            <a:stCxn id="885" idx="6"/>
            <a:endCxn id="884" idx="1"/>
          </p:cNvCxnSpPr>
          <p:nvPr/>
        </p:nvCxnSpPr>
        <p:spPr>
          <a:xfrm>
            <a:off x="833706" y="2718181"/>
            <a:ext cx="6423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88" name="Google Shape;888;p49"/>
          <p:cNvSpPr/>
          <p:nvPr/>
        </p:nvSpPr>
        <p:spPr>
          <a:xfrm>
            <a:off x="11248224" y="5586760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9" name="Google Shape;889;p49"/>
          <p:cNvCxnSpPr>
            <a:stCxn id="884" idx="3"/>
            <a:endCxn id="890" idx="1"/>
          </p:cNvCxnSpPr>
          <p:nvPr/>
        </p:nvCxnSpPr>
        <p:spPr>
          <a:xfrm>
            <a:off x="2986134" y="2719816"/>
            <a:ext cx="1931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90" name="Google Shape;890;p49"/>
          <p:cNvSpPr/>
          <p:nvPr/>
        </p:nvSpPr>
        <p:spPr>
          <a:xfrm>
            <a:off x="4917647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그랜드오픈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49"/>
          <p:cNvSpPr/>
          <p:nvPr/>
        </p:nvSpPr>
        <p:spPr>
          <a:xfrm>
            <a:off x="1476130" y="3600306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교육계획수립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49"/>
          <p:cNvSpPr/>
          <p:nvPr/>
        </p:nvSpPr>
        <p:spPr>
          <a:xfrm>
            <a:off x="1476130" y="4057333"/>
            <a:ext cx="1510004" cy="545403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교육훈련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사용자매뉴얼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운영자매뉴얼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49"/>
          <p:cNvSpPr/>
          <p:nvPr/>
        </p:nvSpPr>
        <p:spPr>
          <a:xfrm>
            <a:off x="3184853" y="3600306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운영자 교육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49"/>
          <p:cNvSpPr/>
          <p:nvPr/>
        </p:nvSpPr>
        <p:spPr>
          <a:xfrm>
            <a:off x="3184853" y="4057334"/>
            <a:ext cx="1510004" cy="23719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교육결과보고서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5" name="Google Shape;895;p49"/>
          <p:cNvCxnSpPr>
            <a:stCxn id="891" idx="3"/>
            <a:endCxn id="893" idx="1"/>
          </p:cNvCxnSpPr>
          <p:nvPr/>
        </p:nvCxnSpPr>
        <p:spPr>
          <a:xfrm>
            <a:off x="2986134" y="3781108"/>
            <a:ext cx="198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96" name="Google Shape;896;p49"/>
          <p:cNvCxnSpPr>
            <a:stCxn id="885" idx="6"/>
            <a:endCxn id="891" idx="1"/>
          </p:cNvCxnSpPr>
          <p:nvPr/>
        </p:nvCxnSpPr>
        <p:spPr>
          <a:xfrm>
            <a:off x="833706" y="2718181"/>
            <a:ext cx="642300" cy="1062900"/>
          </a:xfrm>
          <a:prstGeom prst="bentConnector3">
            <a:avLst>
              <a:gd fmla="val 5001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97" name="Google Shape;897;p49"/>
          <p:cNvCxnSpPr>
            <a:stCxn id="893" idx="3"/>
            <a:endCxn id="890" idx="1"/>
          </p:cNvCxnSpPr>
          <p:nvPr/>
        </p:nvCxnSpPr>
        <p:spPr>
          <a:xfrm flipH="1" rot="10800000">
            <a:off x="4694857" y="2719707"/>
            <a:ext cx="222900" cy="1061400"/>
          </a:xfrm>
          <a:prstGeom prst="bentConnector3">
            <a:avLst>
              <a:gd fmla="val 4997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98" name="Google Shape;898;p49"/>
          <p:cNvSpPr/>
          <p:nvPr/>
        </p:nvSpPr>
        <p:spPr>
          <a:xfrm>
            <a:off x="6794303" y="2539014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49"/>
          <p:cNvSpPr/>
          <p:nvPr/>
        </p:nvSpPr>
        <p:spPr>
          <a:xfrm>
            <a:off x="6794303" y="3600305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산출물정리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49"/>
          <p:cNvSpPr/>
          <p:nvPr/>
        </p:nvSpPr>
        <p:spPr>
          <a:xfrm>
            <a:off x="6794303" y="4729346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49"/>
          <p:cNvSpPr/>
          <p:nvPr/>
        </p:nvSpPr>
        <p:spPr>
          <a:xfrm>
            <a:off x="9056238" y="4725964"/>
            <a:ext cx="164351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평가회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2" name="Google Shape;902;p49"/>
          <p:cNvCxnSpPr>
            <a:stCxn id="890" idx="3"/>
            <a:endCxn id="898" idx="1"/>
          </p:cNvCxnSpPr>
          <p:nvPr/>
        </p:nvCxnSpPr>
        <p:spPr>
          <a:xfrm>
            <a:off x="6427651" y="2719816"/>
            <a:ext cx="366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03" name="Google Shape;903;p49"/>
          <p:cNvCxnSpPr>
            <a:stCxn id="890" idx="3"/>
            <a:endCxn id="899" idx="1"/>
          </p:cNvCxnSpPr>
          <p:nvPr/>
        </p:nvCxnSpPr>
        <p:spPr>
          <a:xfrm>
            <a:off x="6427651" y="2719816"/>
            <a:ext cx="366600" cy="10614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04" name="Google Shape;904;p49"/>
          <p:cNvCxnSpPr>
            <a:stCxn id="890" idx="3"/>
            <a:endCxn id="900" idx="1"/>
          </p:cNvCxnSpPr>
          <p:nvPr/>
        </p:nvCxnSpPr>
        <p:spPr>
          <a:xfrm>
            <a:off x="6427651" y="2719816"/>
            <a:ext cx="366600" cy="2190300"/>
          </a:xfrm>
          <a:prstGeom prst="bentConnector3">
            <a:avLst>
              <a:gd fmla="val 50007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05" name="Google Shape;905;p49"/>
          <p:cNvCxnSpPr>
            <a:stCxn id="898" idx="3"/>
            <a:endCxn id="901" idx="1"/>
          </p:cNvCxnSpPr>
          <p:nvPr/>
        </p:nvCxnSpPr>
        <p:spPr>
          <a:xfrm>
            <a:off x="8304307" y="2719816"/>
            <a:ext cx="751800" cy="2187000"/>
          </a:xfrm>
          <a:prstGeom prst="bentConnector3">
            <a:avLst>
              <a:gd fmla="val 5000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06" name="Google Shape;906;p49"/>
          <p:cNvSpPr/>
          <p:nvPr/>
        </p:nvSpPr>
        <p:spPr>
          <a:xfrm>
            <a:off x="9056238" y="5543140"/>
            <a:ext cx="164351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 종료 미팅 및 해체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7" name="Google Shape;907;p49"/>
          <p:cNvCxnSpPr>
            <a:stCxn id="899" idx="3"/>
            <a:endCxn id="901" idx="1"/>
          </p:cNvCxnSpPr>
          <p:nvPr/>
        </p:nvCxnSpPr>
        <p:spPr>
          <a:xfrm>
            <a:off x="8304307" y="3781107"/>
            <a:ext cx="751800" cy="1125600"/>
          </a:xfrm>
          <a:prstGeom prst="bentConnector3">
            <a:avLst>
              <a:gd fmla="val 5000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08" name="Google Shape;908;p49"/>
          <p:cNvCxnSpPr>
            <a:stCxn id="900" idx="3"/>
            <a:endCxn id="901" idx="1"/>
          </p:cNvCxnSpPr>
          <p:nvPr/>
        </p:nvCxnSpPr>
        <p:spPr>
          <a:xfrm flipH="1" rot="10800000">
            <a:off x="8304307" y="4906848"/>
            <a:ext cx="751800" cy="3300"/>
          </a:xfrm>
          <a:prstGeom prst="bentConnector3">
            <a:avLst>
              <a:gd fmla="val 5000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09" name="Google Shape;909;p49"/>
          <p:cNvCxnSpPr>
            <a:stCxn id="901" idx="2"/>
            <a:endCxn id="906" idx="0"/>
          </p:cNvCxnSpPr>
          <p:nvPr/>
        </p:nvCxnSpPr>
        <p:spPr>
          <a:xfrm>
            <a:off x="9877994" y="5087567"/>
            <a:ext cx="0" cy="455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10" name="Google Shape;910;p49"/>
          <p:cNvCxnSpPr>
            <a:stCxn id="906" idx="3"/>
            <a:endCxn id="888" idx="2"/>
          </p:cNvCxnSpPr>
          <p:nvPr/>
        </p:nvCxnSpPr>
        <p:spPr>
          <a:xfrm>
            <a:off x="10699749" y="5723942"/>
            <a:ext cx="548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11" name="Google Shape;911;p49"/>
          <p:cNvSpPr/>
          <p:nvPr/>
        </p:nvSpPr>
        <p:spPr>
          <a:xfrm>
            <a:off x="6811132" y="4067433"/>
            <a:ext cx="1510004" cy="48111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출력물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49"/>
          <p:cNvSpPr/>
          <p:nvPr/>
        </p:nvSpPr>
        <p:spPr>
          <a:xfrm>
            <a:off x="6811132" y="5183612"/>
            <a:ext cx="1510004" cy="23719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완료보고서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49"/>
          <p:cNvSpPr/>
          <p:nvPr/>
        </p:nvSpPr>
        <p:spPr>
          <a:xfrm>
            <a:off x="9056238" y="5183612"/>
            <a:ext cx="1510004" cy="23719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49"/>
          <p:cNvSpPr/>
          <p:nvPr/>
        </p:nvSpPr>
        <p:spPr>
          <a:xfrm>
            <a:off x="4915055" y="2996041"/>
            <a:ext cx="151000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이행계획서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49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0" name="Google Shape;920;p50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1" name="Google Shape;921;p50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922" name="Google Shape;922;p50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50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924" name="Google Shape;924;p50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925" name="Google Shape;925;p50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926" name="Google Shape;926;p50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sp>
        <p:nvSpPr>
          <p:cNvPr id="927" name="Google Shape;927;p50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/>
          </a:p>
        </p:txBody>
      </p:sp>
      <p:sp>
        <p:nvSpPr>
          <p:cNvPr id="928" name="Google Shape;928;p50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50"/>
          <p:cNvSpPr/>
          <p:nvPr/>
        </p:nvSpPr>
        <p:spPr>
          <a:xfrm>
            <a:off x="872598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유지보수 업무인수인계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50"/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50"/>
          <p:cNvSpPr/>
          <p:nvPr/>
        </p:nvSpPr>
        <p:spPr>
          <a:xfrm>
            <a:off x="872597" y="2552349"/>
            <a:ext cx="1708723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유지보수계획서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2" name="Google Shape;932;p50"/>
          <p:cNvCxnSpPr>
            <a:stCxn id="930" idx="6"/>
            <a:endCxn id="929" idx="1"/>
          </p:cNvCxnSpPr>
          <p:nvPr/>
        </p:nvCxnSpPr>
        <p:spPr>
          <a:xfrm>
            <a:off x="586253" y="2274489"/>
            <a:ext cx="2862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33" name="Google Shape;933;p50"/>
          <p:cNvCxnSpPr>
            <a:stCxn id="929" idx="3"/>
            <a:endCxn id="934" idx="1"/>
          </p:cNvCxnSpPr>
          <p:nvPr/>
        </p:nvCxnSpPr>
        <p:spPr>
          <a:xfrm>
            <a:off x="2605392" y="2276124"/>
            <a:ext cx="247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34" name="Google Shape;934;p50"/>
          <p:cNvSpPr/>
          <p:nvPr/>
        </p:nvSpPr>
        <p:spPr>
          <a:xfrm>
            <a:off x="2852845" y="2095322"/>
            <a:ext cx="12639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고객미팅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50"/>
          <p:cNvSpPr/>
          <p:nvPr/>
        </p:nvSpPr>
        <p:spPr>
          <a:xfrm>
            <a:off x="6204381" y="2095322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업무분석 및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지원여부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50"/>
          <p:cNvSpPr/>
          <p:nvPr/>
        </p:nvSpPr>
        <p:spPr>
          <a:xfrm>
            <a:off x="5391892" y="3935659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업무지원 요청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7" name="Google Shape;937;p50"/>
          <p:cNvCxnSpPr>
            <a:stCxn id="938" idx="3"/>
            <a:endCxn id="939" idx="1"/>
          </p:cNvCxnSpPr>
          <p:nvPr/>
        </p:nvCxnSpPr>
        <p:spPr>
          <a:xfrm flipH="1" rot="10800000">
            <a:off x="8719846" y="2764961"/>
            <a:ext cx="742800" cy="1351500"/>
          </a:xfrm>
          <a:prstGeom prst="bentConnector3">
            <a:avLst>
              <a:gd fmla="val 7331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40" name="Google Shape;940;p50"/>
          <p:cNvSpPr/>
          <p:nvPr/>
        </p:nvSpPr>
        <p:spPr>
          <a:xfrm>
            <a:off x="2852845" y="2552349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50"/>
          <p:cNvSpPr/>
          <p:nvPr/>
        </p:nvSpPr>
        <p:spPr>
          <a:xfrm>
            <a:off x="4436663" y="2095322"/>
            <a:ext cx="147835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하자보수 사항 접수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50"/>
          <p:cNvSpPr/>
          <p:nvPr/>
        </p:nvSpPr>
        <p:spPr>
          <a:xfrm>
            <a:off x="4436663" y="2552349"/>
            <a:ext cx="147835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작업요청서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50"/>
          <p:cNvSpPr/>
          <p:nvPr/>
        </p:nvSpPr>
        <p:spPr>
          <a:xfrm>
            <a:off x="6204381" y="2552349"/>
            <a:ext cx="147835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작업요청서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4" name="Google Shape;944;p50"/>
          <p:cNvCxnSpPr>
            <a:stCxn id="945" idx="3"/>
            <a:endCxn id="939" idx="1"/>
          </p:cNvCxnSpPr>
          <p:nvPr/>
        </p:nvCxnSpPr>
        <p:spPr>
          <a:xfrm>
            <a:off x="9171333" y="2754215"/>
            <a:ext cx="291300" cy="10800"/>
          </a:xfrm>
          <a:prstGeom prst="bentConnector3">
            <a:avLst>
              <a:gd fmla="val 49982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945" name="Google Shape;945;p50"/>
          <p:cNvSpPr/>
          <p:nvPr/>
        </p:nvSpPr>
        <p:spPr>
          <a:xfrm>
            <a:off x="8039451" y="2436501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고객검수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50"/>
          <p:cNvSpPr txBox="1"/>
          <p:nvPr/>
        </p:nvSpPr>
        <p:spPr>
          <a:xfrm>
            <a:off x="8608727" y="3029638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50"/>
          <p:cNvSpPr txBox="1"/>
          <p:nvPr/>
        </p:nvSpPr>
        <p:spPr>
          <a:xfrm>
            <a:off x="9048836" y="2421601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8" name="Google Shape;948;p50"/>
          <p:cNvCxnSpPr>
            <a:stCxn id="935" idx="3"/>
            <a:endCxn id="945" idx="1"/>
          </p:cNvCxnSpPr>
          <p:nvPr/>
        </p:nvCxnSpPr>
        <p:spPr>
          <a:xfrm>
            <a:off x="7714385" y="2276124"/>
            <a:ext cx="325200" cy="478200"/>
          </a:xfrm>
          <a:prstGeom prst="bentConnector3">
            <a:avLst>
              <a:gd fmla="val 4997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39" name="Google Shape;939;p50"/>
          <p:cNvSpPr/>
          <p:nvPr/>
        </p:nvSpPr>
        <p:spPr>
          <a:xfrm>
            <a:off x="9462527" y="2584266"/>
            <a:ext cx="1643511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처리방안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일정 수립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50"/>
          <p:cNvSpPr/>
          <p:nvPr/>
        </p:nvSpPr>
        <p:spPr>
          <a:xfrm>
            <a:off x="9474164" y="3002088"/>
            <a:ext cx="1631873" cy="240556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하자보수 내역서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50"/>
          <p:cNvSpPr/>
          <p:nvPr/>
        </p:nvSpPr>
        <p:spPr>
          <a:xfrm>
            <a:off x="11468240" y="2629134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1" name="Google Shape;951;p50"/>
          <p:cNvCxnSpPr>
            <a:stCxn id="934" idx="3"/>
            <a:endCxn id="941" idx="1"/>
          </p:cNvCxnSpPr>
          <p:nvPr/>
        </p:nvCxnSpPr>
        <p:spPr>
          <a:xfrm>
            <a:off x="4116764" y="2276124"/>
            <a:ext cx="319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52" name="Google Shape;952;p50"/>
          <p:cNvCxnSpPr>
            <a:stCxn id="941" idx="3"/>
            <a:endCxn id="935" idx="1"/>
          </p:cNvCxnSpPr>
          <p:nvPr/>
        </p:nvCxnSpPr>
        <p:spPr>
          <a:xfrm>
            <a:off x="5915017" y="2276124"/>
            <a:ext cx="289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38" name="Google Shape;938;p50"/>
          <p:cNvSpPr/>
          <p:nvPr/>
        </p:nvSpPr>
        <p:spPr>
          <a:xfrm>
            <a:off x="7209842" y="3935659"/>
            <a:ext cx="151000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업무지원 확인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3" name="Google Shape;953;p50"/>
          <p:cNvCxnSpPr>
            <a:stCxn id="936" idx="3"/>
            <a:endCxn id="938" idx="1"/>
          </p:cNvCxnSpPr>
          <p:nvPr/>
        </p:nvCxnSpPr>
        <p:spPr>
          <a:xfrm>
            <a:off x="6901896" y="4116461"/>
            <a:ext cx="307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54" name="Google Shape;954;p50"/>
          <p:cNvCxnSpPr>
            <a:stCxn id="945" idx="2"/>
            <a:endCxn id="936" idx="1"/>
          </p:cNvCxnSpPr>
          <p:nvPr/>
        </p:nvCxnSpPr>
        <p:spPr>
          <a:xfrm rot="5400000">
            <a:off x="6476292" y="1987429"/>
            <a:ext cx="1044600" cy="3213600"/>
          </a:xfrm>
          <a:prstGeom prst="bentConnector4">
            <a:avLst>
              <a:gd fmla="val 41342" name="adj1"/>
              <a:gd fmla="val 107111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55" name="Google Shape;955;p50"/>
          <p:cNvCxnSpPr>
            <a:stCxn id="939" idx="3"/>
            <a:endCxn id="950" idx="2"/>
          </p:cNvCxnSpPr>
          <p:nvPr/>
        </p:nvCxnSpPr>
        <p:spPr>
          <a:xfrm>
            <a:off x="11106038" y="2765068"/>
            <a:ext cx="362100" cy="1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56" name="Google Shape;956;p50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1" name="Google Shape;961;p51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279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b="0" lang="ko-KR" sz="9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b="0" sz="9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 anchor="ctr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2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62" name="Google Shape;962;p51"/>
          <p:cNvSpPr/>
          <p:nvPr/>
        </p:nvSpPr>
        <p:spPr>
          <a:xfrm>
            <a:off x="149679" y="699094"/>
            <a:ext cx="1674259" cy="316968"/>
          </a:xfrm>
          <a:prstGeom prst="homePlate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컨설팅</a:t>
            </a:r>
            <a:endParaRPr/>
          </a:p>
        </p:txBody>
      </p:sp>
      <p:sp>
        <p:nvSpPr>
          <p:cNvPr id="963" name="Google Shape;963;p51"/>
          <p:cNvSpPr/>
          <p:nvPr/>
        </p:nvSpPr>
        <p:spPr>
          <a:xfrm>
            <a:off x="1700578" y="697405"/>
            <a:ext cx="155353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51"/>
          <p:cNvSpPr/>
          <p:nvPr/>
        </p:nvSpPr>
        <p:spPr>
          <a:xfrm>
            <a:off x="3130751" y="697405"/>
            <a:ext cx="156410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분석</a:t>
            </a:r>
            <a:endParaRPr/>
          </a:p>
        </p:txBody>
      </p:sp>
      <p:sp>
        <p:nvSpPr>
          <p:cNvPr id="965" name="Google Shape;965;p51"/>
          <p:cNvSpPr/>
          <p:nvPr/>
        </p:nvSpPr>
        <p:spPr>
          <a:xfrm>
            <a:off x="4571497" y="697405"/>
            <a:ext cx="1567776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설계</a:t>
            </a:r>
            <a:endParaRPr/>
          </a:p>
        </p:txBody>
      </p:sp>
      <p:sp>
        <p:nvSpPr>
          <p:cNvPr id="966" name="Google Shape;966;p51"/>
          <p:cNvSpPr/>
          <p:nvPr/>
        </p:nvSpPr>
        <p:spPr>
          <a:xfrm>
            <a:off x="6015913" y="697405"/>
            <a:ext cx="1579683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/>
          </a:p>
        </p:txBody>
      </p:sp>
      <p:sp>
        <p:nvSpPr>
          <p:cNvPr id="967" name="Google Shape;967;p51"/>
          <p:cNvSpPr/>
          <p:nvPr/>
        </p:nvSpPr>
        <p:spPr>
          <a:xfrm>
            <a:off x="7472236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sp>
        <p:nvSpPr>
          <p:cNvPr id="968" name="Google Shape;968;p51"/>
          <p:cNvSpPr/>
          <p:nvPr/>
        </p:nvSpPr>
        <p:spPr>
          <a:xfrm>
            <a:off x="8942241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전개</a:t>
            </a:r>
            <a:endParaRPr/>
          </a:p>
        </p:txBody>
      </p:sp>
      <p:sp>
        <p:nvSpPr>
          <p:cNvPr id="969" name="Google Shape;969;p51"/>
          <p:cNvSpPr/>
          <p:nvPr/>
        </p:nvSpPr>
        <p:spPr>
          <a:xfrm>
            <a:off x="10412248" y="697405"/>
            <a:ext cx="1593365" cy="316968"/>
          </a:xfrm>
          <a:prstGeom prst="chevron">
            <a:avLst>
              <a:gd fmla="val 50000" name="adj"/>
            </a:avLst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유지보수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51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처리계획 고객전달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51"/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51"/>
          <p:cNvSpPr/>
          <p:nvPr/>
        </p:nvSpPr>
        <p:spPr>
          <a:xfrm>
            <a:off x="1055709" y="2552349"/>
            <a:ext cx="1708723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하자보수 내역서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3" name="Google Shape;973;p51"/>
          <p:cNvCxnSpPr>
            <a:stCxn id="971" idx="6"/>
            <a:endCxn id="970" idx="1"/>
          </p:cNvCxnSpPr>
          <p:nvPr/>
        </p:nvCxnSpPr>
        <p:spPr>
          <a:xfrm>
            <a:off x="586253" y="2274489"/>
            <a:ext cx="4695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74" name="Google Shape;974;p51"/>
          <p:cNvCxnSpPr>
            <a:stCxn id="970" idx="3"/>
            <a:endCxn id="975" idx="1"/>
          </p:cNvCxnSpPr>
          <p:nvPr/>
        </p:nvCxnSpPr>
        <p:spPr>
          <a:xfrm>
            <a:off x="2788504" y="2276124"/>
            <a:ext cx="247500" cy="2063400"/>
          </a:xfrm>
          <a:prstGeom prst="bentConnector3">
            <a:avLst>
              <a:gd fmla="val 4999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76" name="Google Shape;976;p51"/>
          <p:cNvSpPr/>
          <p:nvPr/>
        </p:nvSpPr>
        <p:spPr>
          <a:xfrm>
            <a:off x="1055708" y="4158752"/>
            <a:ext cx="1732795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업무지원 최종 요청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7" name="Google Shape;977;p51"/>
          <p:cNvCxnSpPr>
            <a:stCxn id="978" idx="3"/>
          </p:cNvCxnSpPr>
          <p:nvPr/>
        </p:nvCxnSpPr>
        <p:spPr>
          <a:xfrm>
            <a:off x="8792749" y="4348583"/>
            <a:ext cx="283200" cy="7920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75" name="Google Shape;975;p51"/>
          <p:cNvSpPr/>
          <p:nvPr/>
        </p:nvSpPr>
        <p:spPr>
          <a:xfrm>
            <a:off x="3035957" y="4158752"/>
            <a:ext cx="12639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하자처리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9" name="Google Shape;979;p51"/>
          <p:cNvCxnSpPr>
            <a:stCxn id="980" idx="3"/>
            <a:endCxn id="981" idx="1"/>
          </p:cNvCxnSpPr>
          <p:nvPr/>
        </p:nvCxnSpPr>
        <p:spPr>
          <a:xfrm flipH="1" rot="10800000">
            <a:off x="5693738" y="4339583"/>
            <a:ext cx="420000" cy="9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80" name="Google Shape;980;p51"/>
          <p:cNvSpPr/>
          <p:nvPr/>
        </p:nvSpPr>
        <p:spPr>
          <a:xfrm>
            <a:off x="4561856" y="403086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51"/>
          <p:cNvSpPr txBox="1"/>
          <p:nvPr/>
        </p:nvSpPr>
        <p:spPr>
          <a:xfrm>
            <a:off x="5507687" y="404080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51"/>
          <p:cNvSpPr txBox="1"/>
          <p:nvPr/>
        </p:nvSpPr>
        <p:spPr>
          <a:xfrm>
            <a:off x="5148333" y="381233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4" name="Google Shape;984;p51"/>
          <p:cNvCxnSpPr>
            <a:stCxn id="976" idx="3"/>
            <a:endCxn id="975" idx="1"/>
          </p:cNvCxnSpPr>
          <p:nvPr/>
        </p:nvCxnSpPr>
        <p:spPr>
          <a:xfrm>
            <a:off x="2788503" y="4339554"/>
            <a:ext cx="247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85" name="Google Shape;985;p51"/>
          <p:cNvCxnSpPr>
            <a:stCxn id="975" idx="3"/>
            <a:endCxn id="980" idx="1"/>
          </p:cNvCxnSpPr>
          <p:nvPr/>
        </p:nvCxnSpPr>
        <p:spPr>
          <a:xfrm>
            <a:off x="4299876" y="4339554"/>
            <a:ext cx="261900" cy="9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86" name="Google Shape;986;p51"/>
          <p:cNvCxnSpPr>
            <a:stCxn id="971" idx="6"/>
            <a:endCxn id="976" idx="1"/>
          </p:cNvCxnSpPr>
          <p:nvPr/>
        </p:nvCxnSpPr>
        <p:spPr>
          <a:xfrm>
            <a:off x="586253" y="2274488"/>
            <a:ext cx="469500" cy="2065200"/>
          </a:xfrm>
          <a:prstGeom prst="bentConnector3">
            <a:avLst>
              <a:gd fmla="val 4999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87" name="Google Shape;987;p51"/>
          <p:cNvSpPr/>
          <p:nvPr/>
        </p:nvSpPr>
        <p:spPr>
          <a:xfrm>
            <a:off x="1055709" y="4599461"/>
            <a:ext cx="1708723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하자보수 내역서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8" name="Google Shape;988;p51"/>
          <p:cNvCxnSpPr>
            <a:stCxn id="980" idx="0"/>
            <a:endCxn id="975" idx="0"/>
          </p:cNvCxnSpPr>
          <p:nvPr/>
        </p:nvCxnSpPr>
        <p:spPr>
          <a:xfrm rot="5400000">
            <a:off x="4333997" y="3364869"/>
            <a:ext cx="127800" cy="1459800"/>
          </a:xfrm>
          <a:prstGeom prst="bentConnector3">
            <a:avLst>
              <a:gd fmla="val -178873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981" name="Google Shape;981;p51"/>
          <p:cNvSpPr/>
          <p:nvPr/>
        </p:nvSpPr>
        <p:spPr>
          <a:xfrm>
            <a:off x="6113626" y="4158752"/>
            <a:ext cx="12639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결과통보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51"/>
          <p:cNvSpPr/>
          <p:nvPr/>
        </p:nvSpPr>
        <p:spPr>
          <a:xfrm>
            <a:off x="7660867" y="403086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51"/>
          <p:cNvSpPr txBox="1"/>
          <p:nvPr/>
        </p:nvSpPr>
        <p:spPr>
          <a:xfrm>
            <a:off x="8606698" y="404080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51"/>
          <p:cNvSpPr txBox="1"/>
          <p:nvPr/>
        </p:nvSpPr>
        <p:spPr>
          <a:xfrm>
            <a:off x="8247344" y="381233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1" name="Google Shape;991;p51"/>
          <p:cNvCxnSpPr>
            <a:stCxn id="978" idx="0"/>
          </p:cNvCxnSpPr>
          <p:nvPr/>
        </p:nvCxnSpPr>
        <p:spPr>
          <a:xfrm rot="5400000">
            <a:off x="7433008" y="3364869"/>
            <a:ext cx="127800" cy="1459800"/>
          </a:xfrm>
          <a:prstGeom prst="bentConnector3">
            <a:avLst>
              <a:gd fmla="val -178873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992" name="Google Shape;992;p51"/>
          <p:cNvCxnSpPr>
            <a:stCxn id="981" idx="3"/>
            <a:endCxn id="978" idx="1"/>
          </p:cNvCxnSpPr>
          <p:nvPr/>
        </p:nvCxnSpPr>
        <p:spPr>
          <a:xfrm>
            <a:off x="7377545" y="4339554"/>
            <a:ext cx="283200" cy="9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93" name="Google Shape;993;p51"/>
          <p:cNvSpPr/>
          <p:nvPr/>
        </p:nvSpPr>
        <p:spPr>
          <a:xfrm>
            <a:off x="8405400" y="5150013"/>
            <a:ext cx="12639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실서버반영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51"/>
          <p:cNvSpPr/>
          <p:nvPr/>
        </p:nvSpPr>
        <p:spPr>
          <a:xfrm>
            <a:off x="9945011" y="5150013"/>
            <a:ext cx="126391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최종결과통보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5" name="Google Shape;995;p51"/>
          <p:cNvCxnSpPr>
            <a:stCxn id="993" idx="3"/>
            <a:endCxn id="994" idx="1"/>
          </p:cNvCxnSpPr>
          <p:nvPr/>
        </p:nvCxnSpPr>
        <p:spPr>
          <a:xfrm>
            <a:off x="9669319" y="5330815"/>
            <a:ext cx="275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996" name="Google Shape;996;p51"/>
          <p:cNvCxnSpPr>
            <a:stCxn id="994" idx="2"/>
            <a:endCxn id="997" idx="0"/>
          </p:cNvCxnSpPr>
          <p:nvPr/>
        </p:nvCxnSpPr>
        <p:spPr>
          <a:xfrm>
            <a:off x="10576971" y="5511616"/>
            <a:ext cx="3600" cy="4662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997" name="Google Shape;997;p51"/>
          <p:cNvSpPr/>
          <p:nvPr/>
        </p:nvSpPr>
        <p:spPr>
          <a:xfrm>
            <a:off x="10443533" y="5977895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5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개발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" name="Google Shape;1003;p52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4" name="Google Shape;1004;p52"/>
          <p:cNvSpPr/>
          <p:nvPr/>
        </p:nvSpPr>
        <p:spPr>
          <a:xfrm>
            <a:off x="1226593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 관리 문서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52"/>
          <p:cNvSpPr/>
          <p:nvPr/>
        </p:nvSpPr>
        <p:spPr>
          <a:xfrm>
            <a:off x="1226592" y="2552349"/>
            <a:ext cx="1708723" cy="182068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수행범위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산출물목록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milestone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품질관리계획서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인력투입계획서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투입인력프로필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용어사전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6" name="Google Shape;1006;p52"/>
          <p:cNvCxnSpPr>
            <a:stCxn id="1007" idx="3"/>
            <a:endCxn id="1008" idx="1"/>
          </p:cNvCxnSpPr>
          <p:nvPr/>
        </p:nvCxnSpPr>
        <p:spPr>
          <a:xfrm>
            <a:off x="5937948" y="2274489"/>
            <a:ext cx="673200" cy="982200"/>
          </a:xfrm>
          <a:prstGeom prst="bentConnector3">
            <a:avLst>
              <a:gd fmla="val 5001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09" name="Google Shape;1009;p52"/>
          <p:cNvCxnSpPr>
            <a:stCxn id="1010" idx="3"/>
            <a:endCxn id="1007" idx="1"/>
          </p:cNvCxnSpPr>
          <p:nvPr/>
        </p:nvCxnSpPr>
        <p:spPr>
          <a:xfrm>
            <a:off x="4386178" y="2274489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10" name="Google Shape;1010;p52"/>
          <p:cNvSpPr/>
          <p:nvPr/>
        </p:nvSpPr>
        <p:spPr>
          <a:xfrm>
            <a:off x="3254296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52"/>
          <p:cNvSpPr txBox="1"/>
          <p:nvPr/>
        </p:nvSpPr>
        <p:spPr>
          <a:xfrm>
            <a:off x="4200127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52"/>
          <p:cNvSpPr txBox="1"/>
          <p:nvPr/>
        </p:nvSpPr>
        <p:spPr>
          <a:xfrm>
            <a:off x="3840773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3" name="Google Shape;1013;p52"/>
          <p:cNvCxnSpPr>
            <a:stCxn id="1004" idx="3"/>
            <a:endCxn id="1010" idx="1"/>
          </p:cNvCxnSpPr>
          <p:nvPr/>
        </p:nvCxnSpPr>
        <p:spPr>
          <a:xfrm flipH="1" rot="10800000">
            <a:off x="2959387" y="2274624"/>
            <a:ext cx="2949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14" name="Google Shape;1014;p52"/>
          <p:cNvCxnSpPr>
            <a:stCxn id="1010" idx="0"/>
            <a:endCxn id="1004" idx="0"/>
          </p:cNvCxnSpPr>
          <p:nvPr/>
        </p:nvCxnSpPr>
        <p:spPr>
          <a:xfrm rot="5400000">
            <a:off x="2887387" y="1162525"/>
            <a:ext cx="138600" cy="1727100"/>
          </a:xfrm>
          <a:prstGeom prst="bentConnector3">
            <a:avLst>
              <a:gd fmla="val -16493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007" name="Google Shape;1007;p52"/>
          <p:cNvSpPr/>
          <p:nvPr/>
        </p:nvSpPr>
        <p:spPr>
          <a:xfrm>
            <a:off x="4806066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52"/>
          <p:cNvSpPr txBox="1"/>
          <p:nvPr/>
        </p:nvSpPr>
        <p:spPr>
          <a:xfrm>
            <a:off x="5751897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52"/>
          <p:cNvSpPr txBox="1"/>
          <p:nvPr/>
        </p:nvSpPr>
        <p:spPr>
          <a:xfrm>
            <a:off x="5392543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7" name="Google Shape;1017;p52"/>
          <p:cNvCxnSpPr>
            <a:stCxn id="1007" idx="0"/>
            <a:endCxn id="1004" idx="0"/>
          </p:cNvCxnSpPr>
          <p:nvPr/>
        </p:nvCxnSpPr>
        <p:spPr>
          <a:xfrm rot="5400000">
            <a:off x="3663207" y="386575"/>
            <a:ext cx="138600" cy="3279000"/>
          </a:xfrm>
          <a:prstGeom prst="bentConnector3">
            <a:avLst>
              <a:gd fmla="val -16493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008" name="Google Shape;1008;p52"/>
          <p:cNvSpPr/>
          <p:nvPr/>
        </p:nvSpPr>
        <p:spPr>
          <a:xfrm>
            <a:off x="6611285" y="3075919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 관리 계획 팀원 공유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52"/>
          <p:cNvSpPr/>
          <p:nvPr/>
        </p:nvSpPr>
        <p:spPr>
          <a:xfrm>
            <a:off x="8978827" y="3075919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 관리 계획 실행 및 통제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9" name="Google Shape;1019;p52"/>
          <p:cNvCxnSpPr>
            <a:stCxn id="1008" idx="3"/>
            <a:endCxn id="1018" idx="1"/>
          </p:cNvCxnSpPr>
          <p:nvPr/>
        </p:nvCxnSpPr>
        <p:spPr>
          <a:xfrm>
            <a:off x="8583971" y="3256721"/>
            <a:ext cx="394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20" name="Google Shape;1020;p52"/>
          <p:cNvCxnSpPr>
            <a:stCxn id="1018" idx="3"/>
            <a:endCxn id="1021" idx="1"/>
          </p:cNvCxnSpPr>
          <p:nvPr/>
        </p:nvCxnSpPr>
        <p:spPr>
          <a:xfrm>
            <a:off x="10951513" y="3256721"/>
            <a:ext cx="3993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22" name="Google Shape;1022;p52"/>
          <p:cNvSpPr/>
          <p:nvPr/>
        </p:nvSpPr>
        <p:spPr>
          <a:xfrm>
            <a:off x="119062" y="21699"/>
            <a:ext cx="210987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–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52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Integration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52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52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5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52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52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52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52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52"/>
          <p:cNvSpPr/>
          <p:nvPr/>
        </p:nvSpPr>
        <p:spPr>
          <a:xfrm>
            <a:off x="4806066" y="2674912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52"/>
          <p:cNvSpPr/>
          <p:nvPr/>
        </p:nvSpPr>
        <p:spPr>
          <a:xfrm>
            <a:off x="368301" y="2136320"/>
            <a:ext cx="457172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52"/>
          <p:cNvSpPr/>
          <p:nvPr/>
        </p:nvSpPr>
        <p:spPr>
          <a:xfrm>
            <a:off x="11350781" y="3118551"/>
            <a:ext cx="453869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3" name="Google Shape;1033;p52"/>
          <p:cNvCxnSpPr>
            <a:stCxn id="1032" idx="3"/>
            <a:endCxn id="1004" idx="1"/>
          </p:cNvCxnSpPr>
          <p:nvPr/>
        </p:nvCxnSpPr>
        <p:spPr>
          <a:xfrm>
            <a:off x="825473" y="2274489"/>
            <a:ext cx="4011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8" name="Google Shape;1038;p53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9" name="Google Shape;1039;p53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 범위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53"/>
          <p:cNvSpPr/>
          <p:nvPr/>
        </p:nvSpPr>
        <p:spPr>
          <a:xfrm>
            <a:off x="1055709" y="2552349"/>
            <a:ext cx="1708723" cy="394210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수행범위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1" name="Google Shape;1041;p53"/>
          <p:cNvCxnSpPr>
            <a:stCxn id="1042" idx="3"/>
            <a:endCxn id="1043" idx="0"/>
          </p:cNvCxnSpPr>
          <p:nvPr/>
        </p:nvCxnSpPr>
        <p:spPr>
          <a:xfrm>
            <a:off x="7798842" y="2274489"/>
            <a:ext cx="258900" cy="13791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44" name="Google Shape;1044;p53"/>
          <p:cNvCxnSpPr>
            <a:stCxn id="1045" idx="3"/>
            <a:endCxn id="1042" idx="1"/>
          </p:cNvCxnSpPr>
          <p:nvPr/>
        </p:nvCxnSpPr>
        <p:spPr>
          <a:xfrm>
            <a:off x="6247072" y="2274489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45" name="Google Shape;1045;p53"/>
          <p:cNvSpPr/>
          <p:nvPr/>
        </p:nvSpPr>
        <p:spPr>
          <a:xfrm>
            <a:off x="5115190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53"/>
          <p:cNvSpPr txBox="1"/>
          <p:nvPr/>
        </p:nvSpPr>
        <p:spPr>
          <a:xfrm>
            <a:off x="6061021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53"/>
          <p:cNvSpPr txBox="1"/>
          <p:nvPr/>
        </p:nvSpPr>
        <p:spPr>
          <a:xfrm>
            <a:off x="5701667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8" name="Google Shape;1048;p53"/>
          <p:cNvCxnSpPr>
            <a:stCxn id="1049" idx="3"/>
            <a:endCxn id="1045" idx="1"/>
          </p:cNvCxnSpPr>
          <p:nvPr/>
        </p:nvCxnSpPr>
        <p:spPr>
          <a:xfrm flipH="1" rot="10800000">
            <a:off x="4835169" y="2274624"/>
            <a:ext cx="2799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50" name="Google Shape;1050;p53"/>
          <p:cNvCxnSpPr>
            <a:stCxn id="1045" idx="0"/>
            <a:endCxn id="1039" idx="0"/>
          </p:cNvCxnSpPr>
          <p:nvPr/>
        </p:nvCxnSpPr>
        <p:spPr>
          <a:xfrm rot="5400000">
            <a:off x="3732331" y="146575"/>
            <a:ext cx="138600" cy="3759000"/>
          </a:xfrm>
          <a:prstGeom prst="bentConnector3">
            <a:avLst>
              <a:gd fmla="val -16493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042" name="Google Shape;1042;p53"/>
          <p:cNvSpPr/>
          <p:nvPr/>
        </p:nvSpPr>
        <p:spPr>
          <a:xfrm>
            <a:off x="6666960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53"/>
          <p:cNvSpPr txBox="1"/>
          <p:nvPr/>
        </p:nvSpPr>
        <p:spPr>
          <a:xfrm>
            <a:off x="7612791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53"/>
          <p:cNvSpPr txBox="1"/>
          <p:nvPr/>
        </p:nvSpPr>
        <p:spPr>
          <a:xfrm>
            <a:off x="7253437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3" name="Google Shape;1053;p53"/>
          <p:cNvCxnSpPr>
            <a:stCxn id="1042" idx="0"/>
            <a:endCxn id="1039" idx="0"/>
          </p:cNvCxnSpPr>
          <p:nvPr/>
        </p:nvCxnSpPr>
        <p:spPr>
          <a:xfrm rot="5400000">
            <a:off x="4508151" y="-629375"/>
            <a:ext cx="138600" cy="5310900"/>
          </a:xfrm>
          <a:prstGeom prst="bentConnector3">
            <a:avLst>
              <a:gd fmla="val -16493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043" name="Google Shape;1043;p53"/>
          <p:cNvSpPr/>
          <p:nvPr/>
        </p:nvSpPr>
        <p:spPr>
          <a:xfrm>
            <a:off x="7071379" y="3653579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 관리 팀원 공유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53"/>
          <p:cNvSpPr/>
          <p:nvPr/>
        </p:nvSpPr>
        <p:spPr>
          <a:xfrm>
            <a:off x="7079440" y="4737813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 변경 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5" name="Google Shape;1055;p53"/>
          <p:cNvCxnSpPr>
            <a:stCxn id="1043" idx="2"/>
            <a:endCxn id="1056" idx="0"/>
          </p:cNvCxnSpPr>
          <p:nvPr/>
        </p:nvCxnSpPr>
        <p:spPr>
          <a:xfrm>
            <a:off x="8057722" y="4015182"/>
            <a:ext cx="0" cy="173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57" name="Google Shape;1057;p53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53"/>
          <p:cNvSpPr/>
          <p:nvPr/>
        </p:nvSpPr>
        <p:spPr>
          <a:xfrm>
            <a:off x="6666960" y="2674912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53"/>
          <p:cNvSpPr/>
          <p:nvPr/>
        </p:nvSpPr>
        <p:spPr>
          <a:xfrm>
            <a:off x="3102375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 정의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53"/>
          <p:cNvSpPr/>
          <p:nvPr/>
        </p:nvSpPr>
        <p:spPr>
          <a:xfrm>
            <a:off x="3102375" y="2972992"/>
            <a:ext cx="1732794" cy="361603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정의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53"/>
          <p:cNvSpPr/>
          <p:nvPr/>
        </p:nvSpPr>
        <p:spPr>
          <a:xfrm>
            <a:off x="3102375" y="3489059"/>
            <a:ext cx="1732794" cy="361603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자원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1" name="Google Shape;1061;p53"/>
          <p:cNvCxnSpPr>
            <a:stCxn id="1039" idx="3"/>
            <a:endCxn id="1049" idx="1"/>
          </p:cNvCxnSpPr>
          <p:nvPr/>
        </p:nvCxnSpPr>
        <p:spPr>
          <a:xfrm>
            <a:off x="2788504" y="2276124"/>
            <a:ext cx="313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62" name="Google Shape;1062;p53"/>
          <p:cNvCxnSpPr>
            <a:stCxn id="1039" idx="3"/>
            <a:endCxn id="1059" idx="1"/>
          </p:cNvCxnSpPr>
          <p:nvPr/>
        </p:nvCxnSpPr>
        <p:spPr>
          <a:xfrm>
            <a:off x="2788504" y="2276124"/>
            <a:ext cx="313800" cy="877800"/>
          </a:xfrm>
          <a:prstGeom prst="bentConnector3">
            <a:avLst>
              <a:gd fmla="val 5001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63" name="Google Shape;1063;p53"/>
          <p:cNvCxnSpPr>
            <a:stCxn id="1039" idx="3"/>
            <a:endCxn id="1060" idx="1"/>
          </p:cNvCxnSpPr>
          <p:nvPr/>
        </p:nvCxnSpPr>
        <p:spPr>
          <a:xfrm>
            <a:off x="2788504" y="2276124"/>
            <a:ext cx="313800" cy="1393800"/>
          </a:xfrm>
          <a:prstGeom prst="bentConnector3">
            <a:avLst>
              <a:gd fmla="val 50011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64" name="Google Shape;1064;p53"/>
          <p:cNvSpPr/>
          <p:nvPr/>
        </p:nvSpPr>
        <p:spPr>
          <a:xfrm>
            <a:off x="3097079" y="2552349"/>
            <a:ext cx="170872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수행범위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53"/>
          <p:cNvSpPr/>
          <p:nvPr/>
        </p:nvSpPr>
        <p:spPr>
          <a:xfrm>
            <a:off x="7071379" y="4188466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 변경 요청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5" name="Google Shape;1065;p53"/>
          <p:cNvCxnSpPr>
            <a:stCxn id="1056" idx="2"/>
            <a:endCxn id="1054" idx="0"/>
          </p:cNvCxnSpPr>
          <p:nvPr/>
        </p:nvCxnSpPr>
        <p:spPr>
          <a:xfrm>
            <a:off x="8057722" y="4550069"/>
            <a:ext cx="8100" cy="187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066" name="Google Shape;1066;p53"/>
          <p:cNvCxnSpPr>
            <a:stCxn id="1067" idx="3"/>
            <a:endCxn id="1068" idx="1"/>
          </p:cNvCxnSpPr>
          <p:nvPr/>
        </p:nvCxnSpPr>
        <p:spPr>
          <a:xfrm>
            <a:off x="9052126" y="5462394"/>
            <a:ext cx="27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68" name="Google Shape;1068;p53"/>
          <p:cNvSpPr/>
          <p:nvPr/>
        </p:nvSpPr>
        <p:spPr>
          <a:xfrm>
            <a:off x="9324032" y="5281592"/>
            <a:ext cx="1359208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 범위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53"/>
          <p:cNvSpPr/>
          <p:nvPr/>
        </p:nvSpPr>
        <p:spPr>
          <a:xfrm>
            <a:off x="7079440" y="5281592"/>
            <a:ext cx="1972686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범위 변경 및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9" name="Google Shape;1069;p53"/>
          <p:cNvCxnSpPr>
            <a:stCxn id="1054" idx="2"/>
            <a:endCxn id="1067" idx="0"/>
          </p:cNvCxnSpPr>
          <p:nvPr/>
        </p:nvCxnSpPr>
        <p:spPr>
          <a:xfrm>
            <a:off x="8065783" y="5099416"/>
            <a:ext cx="0" cy="182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70" name="Google Shape;1070;p53"/>
          <p:cNvSpPr/>
          <p:nvPr/>
        </p:nvSpPr>
        <p:spPr>
          <a:xfrm>
            <a:off x="9138372" y="4737735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53"/>
          <p:cNvSpPr/>
          <p:nvPr/>
        </p:nvSpPr>
        <p:spPr>
          <a:xfrm>
            <a:off x="9138372" y="4216610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53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53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Scope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53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53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5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53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53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53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0" name="Google Shape;1080;p53"/>
          <p:cNvCxnSpPr>
            <a:stCxn id="1068" idx="3"/>
            <a:endCxn id="1081" idx="1"/>
          </p:cNvCxnSpPr>
          <p:nvPr/>
        </p:nvCxnSpPr>
        <p:spPr>
          <a:xfrm>
            <a:off x="10683240" y="5462394"/>
            <a:ext cx="569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82" name="Google Shape;1082;p53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53"/>
          <p:cNvSpPr/>
          <p:nvPr/>
        </p:nvSpPr>
        <p:spPr>
          <a:xfrm>
            <a:off x="11252201" y="5324225"/>
            <a:ext cx="552450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3" name="Google Shape;1083;p53"/>
          <p:cNvCxnSpPr>
            <a:stCxn id="1082" idx="3"/>
            <a:endCxn id="1039" idx="1"/>
          </p:cNvCxnSpPr>
          <p:nvPr/>
        </p:nvCxnSpPr>
        <p:spPr>
          <a:xfrm>
            <a:off x="825473" y="2274489"/>
            <a:ext cx="2301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8" name="Google Shape;1088;p54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89" name="Google Shape;1089;p54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54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54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54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54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5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54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54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54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정의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8" name="Google Shape;1098;p54"/>
          <p:cNvCxnSpPr>
            <a:stCxn id="1099" idx="3"/>
            <a:endCxn id="1100" idx="1"/>
          </p:cNvCxnSpPr>
          <p:nvPr/>
        </p:nvCxnSpPr>
        <p:spPr>
          <a:xfrm>
            <a:off x="8212637" y="2274489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099" name="Google Shape;1099;p54"/>
          <p:cNvSpPr/>
          <p:nvPr/>
        </p:nvSpPr>
        <p:spPr>
          <a:xfrm>
            <a:off x="7080755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54"/>
          <p:cNvSpPr txBox="1"/>
          <p:nvPr/>
        </p:nvSpPr>
        <p:spPr>
          <a:xfrm>
            <a:off x="8026586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54"/>
          <p:cNvSpPr txBox="1"/>
          <p:nvPr/>
        </p:nvSpPr>
        <p:spPr>
          <a:xfrm>
            <a:off x="7667232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3" name="Google Shape;1103;p54"/>
          <p:cNvCxnSpPr>
            <a:stCxn id="1104" idx="3"/>
            <a:endCxn id="1099" idx="1"/>
          </p:cNvCxnSpPr>
          <p:nvPr/>
        </p:nvCxnSpPr>
        <p:spPr>
          <a:xfrm flipH="1" rot="10800000">
            <a:off x="6786843" y="2274624"/>
            <a:ext cx="2940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05" name="Google Shape;1105;p54"/>
          <p:cNvCxnSpPr>
            <a:stCxn id="1099" idx="0"/>
            <a:endCxn id="1097" idx="0"/>
          </p:cNvCxnSpPr>
          <p:nvPr/>
        </p:nvCxnSpPr>
        <p:spPr>
          <a:xfrm rot="5400000">
            <a:off x="4715096" y="-836225"/>
            <a:ext cx="138600" cy="5724600"/>
          </a:xfrm>
          <a:prstGeom prst="bentConnector3">
            <a:avLst>
              <a:gd fmla="val -16493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100" name="Google Shape;1100;p54"/>
          <p:cNvSpPr/>
          <p:nvPr/>
        </p:nvSpPr>
        <p:spPr>
          <a:xfrm>
            <a:off x="8632525" y="195677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54"/>
          <p:cNvSpPr txBox="1"/>
          <p:nvPr/>
        </p:nvSpPr>
        <p:spPr>
          <a:xfrm>
            <a:off x="9578356" y="196671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54"/>
          <p:cNvSpPr txBox="1"/>
          <p:nvPr/>
        </p:nvSpPr>
        <p:spPr>
          <a:xfrm>
            <a:off x="9219002" y="173824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8" name="Google Shape;1108;p54"/>
          <p:cNvCxnSpPr>
            <a:stCxn id="1100" idx="0"/>
            <a:endCxn id="1097" idx="0"/>
          </p:cNvCxnSpPr>
          <p:nvPr/>
        </p:nvCxnSpPr>
        <p:spPr>
          <a:xfrm rot="5400000">
            <a:off x="5490916" y="-1612175"/>
            <a:ext cx="138600" cy="7276500"/>
          </a:xfrm>
          <a:prstGeom prst="bentConnector3">
            <a:avLst>
              <a:gd fmla="val -164936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109" name="Google Shape;1109;p54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54"/>
          <p:cNvSpPr/>
          <p:nvPr/>
        </p:nvSpPr>
        <p:spPr>
          <a:xfrm>
            <a:off x="8636427" y="2674912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54"/>
          <p:cNvSpPr/>
          <p:nvPr/>
        </p:nvSpPr>
        <p:spPr>
          <a:xfrm>
            <a:off x="3102375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순서 설정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2" name="Google Shape;1112;p54"/>
          <p:cNvCxnSpPr>
            <a:stCxn id="1097" idx="3"/>
            <a:endCxn id="1111" idx="1"/>
          </p:cNvCxnSpPr>
          <p:nvPr/>
        </p:nvCxnSpPr>
        <p:spPr>
          <a:xfrm>
            <a:off x="2788504" y="2276124"/>
            <a:ext cx="313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13" name="Google Shape;1113;p54"/>
          <p:cNvCxnSpPr>
            <a:stCxn id="1111" idx="3"/>
            <a:endCxn id="1114" idx="1"/>
          </p:cNvCxnSpPr>
          <p:nvPr/>
        </p:nvCxnSpPr>
        <p:spPr>
          <a:xfrm>
            <a:off x="4835169" y="2276124"/>
            <a:ext cx="219000" cy="877800"/>
          </a:xfrm>
          <a:prstGeom prst="bentConnector3">
            <a:avLst>
              <a:gd fmla="val 4997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15" name="Google Shape;1115;p54"/>
          <p:cNvSpPr/>
          <p:nvPr/>
        </p:nvSpPr>
        <p:spPr>
          <a:xfrm>
            <a:off x="3097079" y="2552349"/>
            <a:ext cx="170872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54"/>
          <p:cNvSpPr/>
          <p:nvPr/>
        </p:nvSpPr>
        <p:spPr>
          <a:xfrm>
            <a:off x="1055586" y="2552349"/>
            <a:ext cx="170872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54"/>
          <p:cNvSpPr/>
          <p:nvPr/>
        </p:nvSpPr>
        <p:spPr>
          <a:xfrm>
            <a:off x="5054049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소요 시간 산정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54"/>
          <p:cNvSpPr/>
          <p:nvPr/>
        </p:nvSpPr>
        <p:spPr>
          <a:xfrm>
            <a:off x="5054049" y="2972992"/>
            <a:ext cx="1732794" cy="361603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내역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54"/>
          <p:cNvSpPr/>
          <p:nvPr/>
        </p:nvSpPr>
        <p:spPr>
          <a:xfrm>
            <a:off x="5054049" y="3489059"/>
            <a:ext cx="1732794" cy="361603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마일스톤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54"/>
          <p:cNvSpPr/>
          <p:nvPr/>
        </p:nvSpPr>
        <p:spPr>
          <a:xfrm>
            <a:off x="5053524" y="2552349"/>
            <a:ext cx="170872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9" name="Google Shape;1119;p54"/>
          <p:cNvCxnSpPr>
            <a:stCxn id="1111" idx="3"/>
            <a:endCxn id="1117" idx="1"/>
          </p:cNvCxnSpPr>
          <p:nvPr/>
        </p:nvCxnSpPr>
        <p:spPr>
          <a:xfrm>
            <a:off x="4835169" y="2276124"/>
            <a:ext cx="219000" cy="1393800"/>
          </a:xfrm>
          <a:prstGeom prst="bentConnector3">
            <a:avLst>
              <a:gd fmla="val 4997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20" name="Google Shape;1120;p54"/>
          <p:cNvCxnSpPr>
            <a:stCxn id="1111" idx="3"/>
            <a:endCxn id="1104" idx="1"/>
          </p:cNvCxnSpPr>
          <p:nvPr/>
        </p:nvCxnSpPr>
        <p:spPr>
          <a:xfrm>
            <a:off x="4835169" y="2276124"/>
            <a:ext cx="219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21" name="Google Shape;1121;p54"/>
          <p:cNvSpPr/>
          <p:nvPr/>
        </p:nvSpPr>
        <p:spPr>
          <a:xfrm>
            <a:off x="9993817" y="209532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2" name="Google Shape;1122;p54"/>
          <p:cNvCxnSpPr>
            <a:stCxn id="1100" idx="3"/>
            <a:endCxn id="1121" idx="1"/>
          </p:cNvCxnSpPr>
          <p:nvPr/>
        </p:nvCxnSpPr>
        <p:spPr>
          <a:xfrm>
            <a:off x="9764407" y="2274489"/>
            <a:ext cx="2295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23" name="Google Shape;1123;p54"/>
          <p:cNvSpPr/>
          <p:nvPr/>
        </p:nvSpPr>
        <p:spPr>
          <a:xfrm>
            <a:off x="1212644" y="4300609"/>
            <a:ext cx="1895805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 친도율 체크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4" name="Google Shape;1124;p54"/>
          <p:cNvCxnSpPr>
            <a:stCxn id="1121" idx="3"/>
            <a:endCxn id="1123" idx="1"/>
          </p:cNvCxnSpPr>
          <p:nvPr/>
        </p:nvCxnSpPr>
        <p:spPr>
          <a:xfrm flipH="1">
            <a:off x="1212511" y="2276124"/>
            <a:ext cx="10514100" cy="2205300"/>
          </a:xfrm>
          <a:prstGeom prst="bentConnector5">
            <a:avLst>
              <a:gd fmla="val -2174" name="adj1"/>
              <a:gd fmla="val 78794" name="adj2"/>
              <a:gd fmla="val 102173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25" name="Google Shape;1125;p54"/>
          <p:cNvSpPr/>
          <p:nvPr/>
        </p:nvSpPr>
        <p:spPr>
          <a:xfrm>
            <a:off x="10017626" y="2552349"/>
            <a:ext cx="170872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54"/>
          <p:cNvSpPr/>
          <p:nvPr/>
        </p:nvSpPr>
        <p:spPr>
          <a:xfrm>
            <a:off x="1212644" y="4795308"/>
            <a:ext cx="1884435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7" name="Google Shape;1127;p54"/>
          <p:cNvCxnSpPr>
            <a:stCxn id="1128" idx="3"/>
            <a:endCxn id="1129" idx="1"/>
          </p:cNvCxnSpPr>
          <p:nvPr/>
        </p:nvCxnSpPr>
        <p:spPr>
          <a:xfrm>
            <a:off x="4594369" y="4481411"/>
            <a:ext cx="4042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28" name="Google Shape;1128;p54"/>
          <p:cNvSpPr/>
          <p:nvPr/>
        </p:nvSpPr>
        <p:spPr>
          <a:xfrm>
            <a:off x="3462487" y="416369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일정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준수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0" name="Google Shape;1130;p54"/>
          <p:cNvSpPr txBox="1"/>
          <p:nvPr/>
        </p:nvSpPr>
        <p:spPr>
          <a:xfrm>
            <a:off x="4408318" y="417363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54"/>
          <p:cNvSpPr txBox="1"/>
          <p:nvPr/>
        </p:nvSpPr>
        <p:spPr>
          <a:xfrm>
            <a:off x="4048964" y="4804023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2" name="Google Shape;1132;p54"/>
          <p:cNvCxnSpPr>
            <a:stCxn id="1123" idx="3"/>
            <a:endCxn id="1128" idx="1"/>
          </p:cNvCxnSpPr>
          <p:nvPr/>
        </p:nvCxnSpPr>
        <p:spPr>
          <a:xfrm>
            <a:off x="3108449" y="4481411"/>
            <a:ext cx="354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33" name="Google Shape;1133;p54"/>
          <p:cNvSpPr/>
          <p:nvPr/>
        </p:nvSpPr>
        <p:spPr>
          <a:xfrm>
            <a:off x="2548273" y="5520176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지연 원인 파악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54"/>
          <p:cNvSpPr/>
          <p:nvPr/>
        </p:nvSpPr>
        <p:spPr>
          <a:xfrm>
            <a:off x="4061231" y="5520175"/>
            <a:ext cx="1518302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효율 개선 검토 및 실행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54"/>
          <p:cNvSpPr/>
          <p:nvPr/>
        </p:nvSpPr>
        <p:spPr>
          <a:xfrm>
            <a:off x="5854592" y="5520174"/>
            <a:ext cx="1545275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 보고 / 본사보고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p54"/>
          <p:cNvSpPr/>
          <p:nvPr/>
        </p:nvSpPr>
        <p:spPr>
          <a:xfrm>
            <a:off x="8636427" y="4300609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6" name="Google Shape;1136;p54"/>
          <p:cNvCxnSpPr>
            <a:stCxn id="1128" idx="2"/>
            <a:endCxn id="1133" idx="1"/>
          </p:cNvCxnSpPr>
          <p:nvPr/>
        </p:nvCxnSpPr>
        <p:spPr>
          <a:xfrm rot="5400000">
            <a:off x="2837428" y="4509925"/>
            <a:ext cx="901800" cy="1480200"/>
          </a:xfrm>
          <a:prstGeom prst="bentConnector4">
            <a:avLst>
              <a:gd fmla="val 59695" name="adj1"/>
              <a:gd fmla="val 115440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37" name="Google Shape;1137;p54"/>
          <p:cNvCxnSpPr>
            <a:stCxn id="1133" idx="3"/>
            <a:endCxn id="1134" idx="1"/>
          </p:cNvCxnSpPr>
          <p:nvPr/>
        </p:nvCxnSpPr>
        <p:spPr>
          <a:xfrm>
            <a:off x="3786172" y="5700978"/>
            <a:ext cx="275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38" name="Google Shape;1138;p54"/>
          <p:cNvCxnSpPr>
            <a:stCxn id="1134" idx="3"/>
            <a:endCxn id="1135" idx="1"/>
          </p:cNvCxnSpPr>
          <p:nvPr/>
        </p:nvCxnSpPr>
        <p:spPr>
          <a:xfrm>
            <a:off x="5579533" y="5700977"/>
            <a:ext cx="275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39" name="Google Shape;1139;p54"/>
          <p:cNvCxnSpPr>
            <a:stCxn id="1140" idx="3"/>
            <a:endCxn id="1141" idx="1"/>
          </p:cNvCxnSpPr>
          <p:nvPr/>
        </p:nvCxnSpPr>
        <p:spPr>
          <a:xfrm>
            <a:off x="8884595" y="5687544"/>
            <a:ext cx="420000" cy="6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40" name="Google Shape;1140;p54"/>
          <p:cNvSpPr/>
          <p:nvPr/>
        </p:nvSpPr>
        <p:spPr>
          <a:xfrm>
            <a:off x="7752713" y="5369830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54"/>
          <p:cNvSpPr txBox="1"/>
          <p:nvPr/>
        </p:nvSpPr>
        <p:spPr>
          <a:xfrm>
            <a:off x="8276547" y="5111800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54"/>
          <p:cNvSpPr txBox="1"/>
          <p:nvPr/>
        </p:nvSpPr>
        <p:spPr>
          <a:xfrm>
            <a:off x="8752872" y="5416077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4" name="Google Shape;1144;p54"/>
          <p:cNvCxnSpPr>
            <a:stCxn id="1135" idx="3"/>
            <a:endCxn id="1140" idx="1"/>
          </p:cNvCxnSpPr>
          <p:nvPr/>
        </p:nvCxnSpPr>
        <p:spPr>
          <a:xfrm flipH="1" rot="10800000">
            <a:off x="7399867" y="5687476"/>
            <a:ext cx="352800" cy="13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45" name="Google Shape;1145;p54"/>
          <p:cNvSpPr/>
          <p:nvPr/>
        </p:nvSpPr>
        <p:spPr>
          <a:xfrm>
            <a:off x="10058819" y="4300609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 진행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54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7" name="Google Shape;1147;p54"/>
          <p:cNvCxnSpPr>
            <a:stCxn id="1146" idx="3"/>
            <a:endCxn id="1097" idx="1"/>
          </p:cNvCxnSpPr>
          <p:nvPr/>
        </p:nvCxnSpPr>
        <p:spPr>
          <a:xfrm>
            <a:off x="825473" y="2274489"/>
            <a:ext cx="2301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48" name="Google Shape;1148;p54"/>
          <p:cNvCxnSpPr>
            <a:stCxn id="1129" idx="3"/>
            <a:endCxn id="1145" idx="1"/>
          </p:cNvCxnSpPr>
          <p:nvPr/>
        </p:nvCxnSpPr>
        <p:spPr>
          <a:xfrm>
            <a:off x="9874326" y="4481411"/>
            <a:ext cx="184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49" name="Google Shape;1149;p54"/>
          <p:cNvCxnSpPr>
            <a:stCxn id="1140" idx="0"/>
            <a:endCxn id="1129" idx="1"/>
          </p:cNvCxnSpPr>
          <p:nvPr/>
        </p:nvCxnSpPr>
        <p:spPr>
          <a:xfrm rot="-5400000">
            <a:off x="8033354" y="4766830"/>
            <a:ext cx="888300" cy="3177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41" name="Google Shape;1141;p54"/>
          <p:cNvSpPr/>
          <p:nvPr/>
        </p:nvSpPr>
        <p:spPr>
          <a:xfrm>
            <a:off x="9304484" y="5506742"/>
            <a:ext cx="1134916" cy="375037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본사보고 및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개선안 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54"/>
          <p:cNvSpPr/>
          <p:nvPr/>
        </p:nvSpPr>
        <p:spPr>
          <a:xfrm>
            <a:off x="10730325" y="5562806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TM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1" name="Google Shape;1151;p54"/>
          <p:cNvCxnSpPr>
            <a:stCxn id="1141" idx="3"/>
            <a:endCxn id="1150" idx="1"/>
          </p:cNvCxnSpPr>
          <p:nvPr/>
        </p:nvCxnSpPr>
        <p:spPr>
          <a:xfrm>
            <a:off x="10439400" y="5694261"/>
            <a:ext cx="291000" cy="6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52" name="Google Shape;1152;p54"/>
          <p:cNvSpPr/>
          <p:nvPr/>
        </p:nvSpPr>
        <p:spPr>
          <a:xfrm>
            <a:off x="2548273" y="5952402"/>
            <a:ext cx="1237899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54"/>
          <p:cNvSpPr/>
          <p:nvPr/>
        </p:nvSpPr>
        <p:spPr>
          <a:xfrm>
            <a:off x="4061231" y="5952402"/>
            <a:ext cx="1518302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54"/>
          <p:cNvSpPr/>
          <p:nvPr/>
        </p:nvSpPr>
        <p:spPr>
          <a:xfrm>
            <a:off x="5856247" y="5952402"/>
            <a:ext cx="1518302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54"/>
          <p:cNvSpPr/>
          <p:nvPr/>
        </p:nvSpPr>
        <p:spPr>
          <a:xfrm>
            <a:off x="9304484" y="5952402"/>
            <a:ext cx="1134916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54"/>
          <p:cNvSpPr/>
          <p:nvPr/>
        </p:nvSpPr>
        <p:spPr>
          <a:xfrm>
            <a:off x="8632525" y="4787858"/>
            <a:ext cx="1237899" cy="2814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1" name="Google Shape;1161;p55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2" name="Google Shape;1162;p55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55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55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55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55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55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5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55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55"/>
          <p:cNvSpPr/>
          <p:nvPr/>
        </p:nvSpPr>
        <p:spPr>
          <a:xfrm>
            <a:off x="1055710" y="3937335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개선안 고객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55"/>
          <p:cNvSpPr/>
          <p:nvPr/>
        </p:nvSpPr>
        <p:spPr>
          <a:xfrm>
            <a:off x="4581806" y="3798788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55"/>
          <p:cNvSpPr txBox="1"/>
          <p:nvPr/>
        </p:nvSpPr>
        <p:spPr>
          <a:xfrm>
            <a:off x="5527637" y="3808725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55"/>
          <p:cNvSpPr txBox="1"/>
          <p:nvPr/>
        </p:nvSpPr>
        <p:spPr>
          <a:xfrm>
            <a:off x="5168283" y="358025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55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55"/>
          <p:cNvSpPr/>
          <p:nvPr/>
        </p:nvSpPr>
        <p:spPr>
          <a:xfrm>
            <a:off x="3102375" y="3937335"/>
            <a:ext cx="1248032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개선안 실행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6" name="Google Shape;1176;p55"/>
          <p:cNvCxnSpPr>
            <a:stCxn id="1170" idx="3"/>
            <a:endCxn id="1175" idx="1"/>
          </p:cNvCxnSpPr>
          <p:nvPr/>
        </p:nvCxnSpPr>
        <p:spPr>
          <a:xfrm>
            <a:off x="2788504" y="4118137"/>
            <a:ext cx="313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77" name="Google Shape;1177;p55"/>
          <p:cNvSpPr/>
          <p:nvPr/>
        </p:nvSpPr>
        <p:spPr>
          <a:xfrm>
            <a:off x="3097080" y="4394362"/>
            <a:ext cx="1253328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8" name="Google Shape;1178;p55"/>
          <p:cNvCxnSpPr>
            <a:stCxn id="1175" idx="3"/>
            <a:endCxn id="1171" idx="1"/>
          </p:cNvCxnSpPr>
          <p:nvPr/>
        </p:nvCxnSpPr>
        <p:spPr>
          <a:xfrm flipH="1" rot="10800000">
            <a:off x="4350407" y="4116637"/>
            <a:ext cx="2313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79" name="Google Shape;1179;p55"/>
          <p:cNvSpPr/>
          <p:nvPr/>
        </p:nvSpPr>
        <p:spPr>
          <a:xfrm>
            <a:off x="6558546" y="1983828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55"/>
          <p:cNvSpPr/>
          <p:nvPr/>
        </p:nvSpPr>
        <p:spPr>
          <a:xfrm>
            <a:off x="7980938" y="1983828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 진행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55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TM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2" name="Google Shape;1182;p55"/>
          <p:cNvCxnSpPr>
            <a:stCxn id="1181" idx="3"/>
            <a:endCxn id="1170" idx="1"/>
          </p:cNvCxnSpPr>
          <p:nvPr/>
        </p:nvCxnSpPr>
        <p:spPr>
          <a:xfrm>
            <a:off x="825473" y="2274489"/>
            <a:ext cx="230100" cy="1843500"/>
          </a:xfrm>
          <a:prstGeom prst="bentConnector3">
            <a:avLst>
              <a:gd fmla="val 50030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83" name="Google Shape;1183;p55"/>
          <p:cNvCxnSpPr>
            <a:stCxn id="1179" idx="3"/>
            <a:endCxn id="1180" idx="1"/>
          </p:cNvCxnSpPr>
          <p:nvPr/>
        </p:nvCxnSpPr>
        <p:spPr>
          <a:xfrm>
            <a:off x="7796445" y="2164630"/>
            <a:ext cx="184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84" name="Google Shape;1184;p55"/>
          <p:cNvSpPr/>
          <p:nvPr/>
        </p:nvSpPr>
        <p:spPr>
          <a:xfrm>
            <a:off x="11237891" y="3979547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5" name="Google Shape;1185;p55"/>
          <p:cNvCxnSpPr>
            <a:stCxn id="1171" idx="0"/>
            <a:endCxn id="1179" idx="1"/>
          </p:cNvCxnSpPr>
          <p:nvPr/>
        </p:nvCxnSpPr>
        <p:spPr>
          <a:xfrm rot="-5400000">
            <a:off x="5036147" y="2276288"/>
            <a:ext cx="1634100" cy="14109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86" name="Google Shape;1186;p55"/>
          <p:cNvSpPr/>
          <p:nvPr/>
        </p:nvSpPr>
        <p:spPr>
          <a:xfrm>
            <a:off x="6090114" y="3937335"/>
            <a:ext cx="12378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본사보고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55"/>
          <p:cNvSpPr/>
          <p:nvPr/>
        </p:nvSpPr>
        <p:spPr>
          <a:xfrm>
            <a:off x="7512506" y="3937335"/>
            <a:ext cx="1645662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일정 및 업무 조정 협의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8" name="Google Shape;1188;p55"/>
          <p:cNvCxnSpPr>
            <a:stCxn id="1186" idx="3"/>
            <a:endCxn id="1187" idx="1"/>
          </p:cNvCxnSpPr>
          <p:nvPr/>
        </p:nvCxnSpPr>
        <p:spPr>
          <a:xfrm>
            <a:off x="7328013" y="4118137"/>
            <a:ext cx="184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89" name="Google Shape;1189;p55"/>
          <p:cNvSpPr/>
          <p:nvPr/>
        </p:nvSpPr>
        <p:spPr>
          <a:xfrm>
            <a:off x="9342366" y="3937335"/>
            <a:ext cx="1645662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일정 변경 및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0" name="Google Shape;1190;p55"/>
          <p:cNvCxnSpPr>
            <a:stCxn id="1171" idx="3"/>
            <a:endCxn id="1186" idx="1"/>
          </p:cNvCxnSpPr>
          <p:nvPr/>
        </p:nvCxnSpPr>
        <p:spPr>
          <a:xfrm>
            <a:off x="5713688" y="4116502"/>
            <a:ext cx="376500" cy="1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91" name="Google Shape;1191;p55"/>
          <p:cNvCxnSpPr>
            <a:stCxn id="1187" idx="3"/>
            <a:endCxn id="1189" idx="1"/>
          </p:cNvCxnSpPr>
          <p:nvPr/>
        </p:nvCxnSpPr>
        <p:spPr>
          <a:xfrm>
            <a:off x="9158168" y="4118137"/>
            <a:ext cx="184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192" name="Google Shape;1192;p55"/>
          <p:cNvCxnSpPr>
            <a:stCxn id="1189" idx="3"/>
            <a:endCxn id="1184" idx="1"/>
          </p:cNvCxnSpPr>
          <p:nvPr/>
        </p:nvCxnSpPr>
        <p:spPr>
          <a:xfrm flipH="1" rot="10800000">
            <a:off x="10988028" y="4117837"/>
            <a:ext cx="249900" cy="3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93" name="Google Shape;1193;p55"/>
          <p:cNvSpPr/>
          <p:nvPr/>
        </p:nvSpPr>
        <p:spPr>
          <a:xfrm>
            <a:off x="6080289" y="4408554"/>
            <a:ext cx="1247724" cy="39632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55"/>
          <p:cNvSpPr/>
          <p:nvPr/>
        </p:nvSpPr>
        <p:spPr>
          <a:xfrm>
            <a:off x="9342366" y="4408554"/>
            <a:ext cx="1247724" cy="24365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55"/>
          <p:cNvSpPr/>
          <p:nvPr/>
        </p:nvSpPr>
        <p:spPr>
          <a:xfrm>
            <a:off x="6558546" y="2448056"/>
            <a:ext cx="1237899" cy="2814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0" name="Google Shape;1200;p56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01" name="Google Shape;1201;p56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56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56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56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Cost Management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56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56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56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5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56"/>
          <p:cNvSpPr/>
          <p:nvPr/>
        </p:nvSpPr>
        <p:spPr>
          <a:xfrm>
            <a:off x="1055710" y="2115735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자원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56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56"/>
          <p:cNvSpPr/>
          <p:nvPr/>
        </p:nvSpPr>
        <p:spPr>
          <a:xfrm>
            <a:off x="3102375" y="2115735"/>
            <a:ext cx="2018708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원가산정 및 예산 편성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2" name="Google Shape;1212;p56"/>
          <p:cNvCxnSpPr>
            <a:stCxn id="1209" idx="3"/>
            <a:endCxn id="1211" idx="1"/>
          </p:cNvCxnSpPr>
          <p:nvPr/>
        </p:nvCxnSpPr>
        <p:spPr>
          <a:xfrm>
            <a:off x="2788504" y="2296537"/>
            <a:ext cx="313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13" name="Google Shape;1213;p56"/>
          <p:cNvSpPr/>
          <p:nvPr/>
        </p:nvSpPr>
        <p:spPr>
          <a:xfrm>
            <a:off x="3097079" y="2572762"/>
            <a:ext cx="2024003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56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5" name="Google Shape;1215;p56"/>
          <p:cNvCxnSpPr>
            <a:stCxn id="1214" idx="3"/>
            <a:endCxn id="1209" idx="1"/>
          </p:cNvCxnSpPr>
          <p:nvPr/>
        </p:nvCxnSpPr>
        <p:spPr>
          <a:xfrm>
            <a:off x="825473" y="2274489"/>
            <a:ext cx="230100" cy="21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16" name="Google Shape;1216;p56"/>
          <p:cNvCxnSpPr>
            <a:stCxn id="1217" idx="3"/>
            <a:endCxn id="1218" idx="1"/>
          </p:cNvCxnSpPr>
          <p:nvPr/>
        </p:nvCxnSpPr>
        <p:spPr>
          <a:xfrm>
            <a:off x="6587124" y="2291423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17" name="Google Shape;1217;p56"/>
          <p:cNvSpPr/>
          <p:nvPr/>
        </p:nvSpPr>
        <p:spPr>
          <a:xfrm>
            <a:off x="5455242" y="197370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9" name="Google Shape;1219;p56"/>
          <p:cNvSpPr txBox="1"/>
          <p:nvPr/>
        </p:nvSpPr>
        <p:spPr>
          <a:xfrm>
            <a:off x="6401073" y="198364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56"/>
          <p:cNvSpPr txBox="1"/>
          <p:nvPr/>
        </p:nvSpPr>
        <p:spPr>
          <a:xfrm>
            <a:off x="6041719" y="175517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1" name="Google Shape;1221;p56"/>
          <p:cNvCxnSpPr>
            <a:stCxn id="1211" idx="3"/>
            <a:endCxn id="1217" idx="1"/>
          </p:cNvCxnSpPr>
          <p:nvPr/>
        </p:nvCxnSpPr>
        <p:spPr>
          <a:xfrm flipH="1" rot="10800000">
            <a:off x="5121083" y="2291437"/>
            <a:ext cx="334200" cy="5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18" name="Google Shape;1218;p56"/>
          <p:cNvSpPr/>
          <p:nvPr/>
        </p:nvSpPr>
        <p:spPr>
          <a:xfrm>
            <a:off x="7007012" y="197370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56"/>
          <p:cNvSpPr txBox="1"/>
          <p:nvPr/>
        </p:nvSpPr>
        <p:spPr>
          <a:xfrm>
            <a:off x="7952843" y="198364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p56"/>
          <p:cNvSpPr txBox="1"/>
          <p:nvPr/>
        </p:nvSpPr>
        <p:spPr>
          <a:xfrm>
            <a:off x="7593489" y="175517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56"/>
          <p:cNvSpPr/>
          <p:nvPr/>
        </p:nvSpPr>
        <p:spPr>
          <a:xfrm>
            <a:off x="7010914" y="2691846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5" name="Google Shape;1225;p56"/>
          <p:cNvCxnSpPr>
            <a:stCxn id="1218" idx="3"/>
            <a:endCxn id="1226" idx="1"/>
          </p:cNvCxnSpPr>
          <p:nvPr/>
        </p:nvCxnSpPr>
        <p:spPr>
          <a:xfrm flipH="1" rot="10800000">
            <a:off x="8138894" y="2285423"/>
            <a:ext cx="431100" cy="60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27" name="Google Shape;1227;p56"/>
          <p:cNvCxnSpPr>
            <a:stCxn id="1217" idx="0"/>
            <a:endCxn id="1209" idx="0"/>
          </p:cNvCxnSpPr>
          <p:nvPr/>
        </p:nvCxnSpPr>
        <p:spPr>
          <a:xfrm rot="5400000">
            <a:off x="3900633" y="-4941"/>
            <a:ext cx="141900" cy="4099200"/>
          </a:xfrm>
          <a:prstGeom prst="bentConnector3">
            <a:avLst>
              <a:gd fmla="val -161099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228" name="Google Shape;1228;p56"/>
          <p:cNvCxnSpPr>
            <a:stCxn id="1218" idx="0"/>
            <a:endCxn id="1209" idx="0"/>
          </p:cNvCxnSpPr>
          <p:nvPr/>
        </p:nvCxnSpPr>
        <p:spPr>
          <a:xfrm rot="5400000">
            <a:off x="4676603" y="-780741"/>
            <a:ext cx="141900" cy="5650800"/>
          </a:xfrm>
          <a:prstGeom prst="bentConnector3">
            <a:avLst>
              <a:gd fmla="val -161099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226" name="Google Shape;1226;p56"/>
          <p:cNvSpPr/>
          <p:nvPr/>
        </p:nvSpPr>
        <p:spPr>
          <a:xfrm>
            <a:off x="8570083" y="2104711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 가지급금 신청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9" name="Google Shape;1229;p56"/>
          <p:cNvCxnSpPr>
            <a:stCxn id="1230" idx="3"/>
            <a:endCxn id="1231" idx="1"/>
          </p:cNvCxnSpPr>
          <p:nvPr/>
        </p:nvCxnSpPr>
        <p:spPr>
          <a:xfrm flipH="1">
            <a:off x="638484" y="2293980"/>
            <a:ext cx="11145300" cy="1846800"/>
          </a:xfrm>
          <a:prstGeom prst="bentConnector5">
            <a:avLst>
              <a:gd fmla="val -2051" name="adj1"/>
              <a:gd fmla="val 53706" name="adj2"/>
              <a:gd fmla="val 102052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30" name="Google Shape;1230;p56"/>
          <p:cNvSpPr/>
          <p:nvPr/>
        </p:nvSpPr>
        <p:spPr>
          <a:xfrm>
            <a:off x="10651902" y="1976266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결재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2" name="Google Shape;1232;p56"/>
          <p:cNvCxnSpPr>
            <a:stCxn id="1230" idx="0"/>
            <a:endCxn id="1226" idx="0"/>
          </p:cNvCxnSpPr>
          <p:nvPr/>
        </p:nvCxnSpPr>
        <p:spPr>
          <a:xfrm rot="5400000">
            <a:off x="10262943" y="1149766"/>
            <a:ext cx="128400" cy="1781400"/>
          </a:xfrm>
          <a:prstGeom prst="bentConnector3">
            <a:avLst>
              <a:gd fmla="val -178038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231" name="Google Shape;1231;p56"/>
          <p:cNvSpPr/>
          <p:nvPr/>
        </p:nvSpPr>
        <p:spPr>
          <a:xfrm>
            <a:off x="638392" y="3959959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 가지급금 입금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56"/>
          <p:cNvSpPr/>
          <p:nvPr/>
        </p:nvSpPr>
        <p:spPr>
          <a:xfrm>
            <a:off x="2657806" y="3959959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지출 및 지출결의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4" name="Google Shape;1234;p56"/>
          <p:cNvCxnSpPr>
            <a:stCxn id="1231" idx="3"/>
            <a:endCxn id="1233" idx="1"/>
          </p:cNvCxnSpPr>
          <p:nvPr/>
        </p:nvCxnSpPr>
        <p:spPr>
          <a:xfrm>
            <a:off x="2371186" y="4140761"/>
            <a:ext cx="286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35" name="Google Shape;1235;p56"/>
          <p:cNvCxnSpPr>
            <a:stCxn id="1233" idx="3"/>
            <a:endCxn id="1236" idx="1"/>
          </p:cNvCxnSpPr>
          <p:nvPr/>
        </p:nvCxnSpPr>
        <p:spPr>
          <a:xfrm>
            <a:off x="4390600" y="4140761"/>
            <a:ext cx="286500" cy="2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36" name="Google Shape;1236;p56"/>
          <p:cNvSpPr/>
          <p:nvPr/>
        </p:nvSpPr>
        <p:spPr>
          <a:xfrm>
            <a:off x="4677220" y="3961921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중간정산 및 예산 재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7" name="Google Shape;1237;p56"/>
          <p:cNvCxnSpPr>
            <a:stCxn id="1236" idx="3"/>
            <a:endCxn id="1238" idx="1"/>
          </p:cNvCxnSpPr>
          <p:nvPr/>
        </p:nvCxnSpPr>
        <p:spPr>
          <a:xfrm>
            <a:off x="6410014" y="4142723"/>
            <a:ext cx="264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39" name="Google Shape;1239;p56"/>
          <p:cNvCxnSpPr>
            <a:stCxn id="1240" idx="2"/>
            <a:endCxn id="1241" idx="1"/>
          </p:cNvCxnSpPr>
          <p:nvPr/>
        </p:nvCxnSpPr>
        <p:spPr>
          <a:xfrm rot="5400000">
            <a:off x="8041019" y="3569131"/>
            <a:ext cx="1584000" cy="3492900"/>
          </a:xfrm>
          <a:prstGeom prst="bentConnector4">
            <a:avLst>
              <a:gd fmla="val 74225" name="adj1"/>
              <a:gd fmla="val 106548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40" name="Google Shape;1240;p56"/>
          <p:cNvSpPr/>
          <p:nvPr/>
        </p:nvSpPr>
        <p:spPr>
          <a:xfrm>
            <a:off x="10013528" y="3888153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결재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56"/>
          <p:cNvSpPr txBox="1"/>
          <p:nvPr/>
        </p:nvSpPr>
        <p:spPr>
          <a:xfrm>
            <a:off x="10604194" y="447055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56"/>
          <p:cNvSpPr txBox="1"/>
          <p:nvPr/>
        </p:nvSpPr>
        <p:spPr>
          <a:xfrm>
            <a:off x="10600005" y="3669620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56"/>
          <p:cNvSpPr/>
          <p:nvPr/>
        </p:nvSpPr>
        <p:spPr>
          <a:xfrm>
            <a:off x="4677220" y="4402208"/>
            <a:ext cx="173279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5" name="Google Shape;1245;p56"/>
          <p:cNvCxnSpPr>
            <a:stCxn id="1240" idx="0"/>
            <a:endCxn id="1236" idx="0"/>
          </p:cNvCxnSpPr>
          <p:nvPr/>
        </p:nvCxnSpPr>
        <p:spPr>
          <a:xfrm rot="5400000">
            <a:off x="8024669" y="1407153"/>
            <a:ext cx="73800" cy="5035800"/>
          </a:xfrm>
          <a:prstGeom prst="bentConnector3">
            <a:avLst>
              <a:gd fmla="val -58509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241" name="Google Shape;1241;p56"/>
          <p:cNvSpPr/>
          <p:nvPr/>
        </p:nvSpPr>
        <p:spPr>
          <a:xfrm>
            <a:off x="7086446" y="592676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 변경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56"/>
          <p:cNvSpPr/>
          <p:nvPr/>
        </p:nvSpPr>
        <p:spPr>
          <a:xfrm>
            <a:off x="11125274" y="5971355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7" name="Google Shape;1247;p56"/>
          <p:cNvCxnSpPr>
            <a:stCxn id="1241" idx="3"/>
            <a:endCxn id="1248" idx="1"/>
          </p:cNvCxnSpPr>
          <p:nvPr/>
        </p:nvCxnSpPr>
        <p:spPr>
          <a:xfrm>
            <a:off x="8819240" y="6107562"/>
            <a:ext cx="286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38" name="Google Shape;1238;p56"/>
          <p:cNvSpPr/>
          <p:nvPr/>
        </p:nvSpPr>
        <p:spPr>
          <a:xfrm>
            <a:off x="6674585" y="3825009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초과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56"/>
          <p:cNvSpPr txBox="1"/>
          <p:nvPr/>
        </p:nvSpPr>
        <p:spPr>
          <a:xfrm>
            <a:off x="7210908" y="4465163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56"/>
          <p:cNvSpPr txBox="1"/>
          <p:nvPr/>
        </p:nvSpPr>
        <p:spPr>
          <a:xfrm>
            <a:off x="7261062" y="360647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56"/>
          <p:cNvSpPr/>
          <p:nvPr/>
        </p:nvSpPr>
        <p:spPr>
          <a:xfrm>
            <a:off x="7827602" y="4990652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비용 감소 방안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2" name="Google Shape;1252;p56"/>
          <p:cNvCxnSpPr>
            <a:stCxn id="1238" idx="0"/>
            <a:endCxn id="1240" idx="1"/>
          </p:cNvCxnSpPr>
          <p:nvPr/>
        </p:nvCxnSpPr>
        <p:spPr>
          <a:xfrm flipH="1" rot="-5400000">
            <a:off x="8436476" y="2629059"/>
            <a:ext cx="381000" cy="2772900"/>
          </a:xfrm>
          <a:prstGeom prst="bentConnector4">
            <a:avLst>
              <a:gd fmla="val -60000" name="adj1"/>
              <a:gd fmla="val 91350" name="adj2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253" name="Google Shape;1253;p56"/>
          <p:cNvCxnSpPr>
            <a:stCxn id="1251" idx="3"/>
            <a:endCxn id="1240" idx="1"/>
          </p:cNvCxnSpPr>
          <p:nvPr/>
        </p:nvCxnSpPr>
        <p:spPr>
          <a:xfrm flipH="1" rot="10800000">
            <a:off x="9560396" y="4205754"/>
            <a:ext cx="453000" cy="965700"/>
          </a:xfrm>
          <a:prstGeom prst="bentConnector3">
            <a:avLst>
              <a:gd fmla="val 50015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48" name="Google Shape;1248;p56"/>
          <p:cNvSpPr/>
          <p:nvPr/>
        </p:nvSpPr>
        <p:spPr>
          <a:xfrm>
            <a:off x="9105860" y="592676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최종 정산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4" name="Google Shape;1254;p56"/>
          <p:cNvCxnSpPr>
            <a:stCxn id="1238" idx="2"/>
            <a:endCxn id="1251" idx="1"/>
          </p:cNvCxnSpPr>
          <p:nvPr/>
        </p:nvCxnSpPr>
        <p:spPr>
          <a:xfrm flipH="1" rot="-5400000">
            <a:off x="7178576" y="4522387"/>
            <a:ext cx="711000" cy="5871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55" name="Google Shape;1255;p56"/>
          <p:cNvCxnSpPr>
            <a:stCxn id="1248" idx="3"/>
            <a:endCxn id="1246" idx="1"/>
          </p:cNvCxnSpPr>
          <p:nvPr/>
        </p:nvCxnSpPr>
        <p:spPr>
          <a:xfrm>
            <a:off x="10838654" y="6107562"/>
            <a:ext cx="286500" cy="2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56" name="Google Shape;1256;p56"/>
          <p:cNvCxnSpPr>
            <a:stCxn id="1226" idx="3"/>
            <a:endCxn id="1230" idx="1"/>
          </p:cNvCxnSpPr>
          <p:nvPr/>
        </p:nvCxnSpPr>
        <p:spPr>
          <a:xfrm>
            <a:off x="10302877" y="2285513"/>
            <a:ext cx="348900" cy="8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57" name="Google Shape;1257;p56"/>
          <p:cNvSpPr txBox="1"/>
          <p:nvPr/>
        </p:nvSpPr>
        <p:spPr>
          <a:xfrm>
            <a:off x="11610219" y="1983646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56"/>
          <p:cNvSpPr txBox="1"/>
          <p:nvPr/>
        </p:nvSpPr>
        <p:spPr>
          <a:xfrm>
            <a:off x="11250865" y="1755176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9" name="Google Shape;1259;p56"/>
          <p:cNvSpPr/>
          <p:nvPr/>
        </p:nvSpPr>
        <p:spPr>
          <a:xfrm>
            <a:off x="8570084" y="2572762"/>
            <a:ext cx="1732794" cy="266179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가지급금 신청서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4" name="Google Shape;1264;p57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65" name="Google Shape;1265;p57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57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57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57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57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57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57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57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57"/>
          <p:cNvSpPr/>
          <p:nvPr/>
        </p:nvSpPr>
        <p:spPr>
          <a:xfrm>
            <a:off x="1055710" y="1523323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품질관리 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57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57"/>
          <p:cNvSpPr/>
          <p:nvPr/>
        </p:nvSpPr>
        <p:spPr>
          <a:xfrm>
            <a:off x="300567" y="1548211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6" name="Google Shape;1276;p57"/>
          <p:cNvCxnSpPr>
            <a:stCxn id="1275" idx="3"/>
            <a:endCxn id="1273" idx="1"/>
          </p:cNvCxnSpPr>
          <p:nvPr/>
        </p:nvCxnSpPr>
        <p:spPr>
          <a:xfrm>
            <a:off x="825473" y="1686379"/>
            <a:ext cx="230100" cy="17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77" name="Google Shape;1277;p57"/>
          <p:cNvSpPr/>
          <p:nvPr/>
        </p:nvSpPr>
        <p:spPr>
          <a:xfrm>
            <a:off x="1055710" y="1963610"/>
            <a:ext cx="173279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품질관리 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57"/>
          <p:cNvSpPr/>
          <p:nvPr/>
        </p:nvSpPr>
        <p:spPr>
          <a:xfrm>
            <a:off x="7313225" y="4963838"/>
            <a:ext cx="1732794" cy="517180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단위테스트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퀄리티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57"/>
          <p:cNvSpPr/>
          <p:nvPr/>
        </p:nvSpPr>
        <p:spPr>
          <a:xfrm>
            <a:off x="11352053" y="5091912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0" name="Google Shape;1280;p57"/>
          <p:cNvCxnSpPr>
            <a:stCxn id="1278" idx="3"/>
            <a:endCxn id="1281" idx="1"/>
          </p:cNvCxnSpPr>
          <p:nvPr/>
        </p:nvCxnSpPr>
        <p:spPr>
          <a:xfrm>
            <a:off x="9046019" y="5222428"/>
            <a:ext cx="286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81" name="Google Shape;1281;p57"/>
          <p:cNvSpPr/>
          <p:nvPr/>
        </p:nvSpPr>
        <p:spPr>
          <a:xfrm>
            <a:off x="9332639" y="4963838"/>
            <a:ext cx="1732794" cy="517180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통합테스트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퀄리티 작업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2" name="Google Shape;1282;p57"/>
          <p:cNvCxnSpPr>
            <a:stCxn id="1281" idx="3"/>
            <a:endCxn id="1279" idx="1"/>
          </p:cNvCxnSpPr>
          <p:nvPr/>
        </p:nvCxnSpPr>
        <p:spPr>
          <a:xfrm>
            <a:off x="11065433" y="5222428"/>
            <a:ext cx="286500" cy="7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83" name="Google Shape;1283;p57"/>
          <p:cNvCxnSpPr>
            <a:stCxn id="1284" idx="3"/>
            <a:endCxn id="1285" idx="1"/>
          </p:cNvCxnSpPr>
          <p:nvPr/>
        </p:nvCxnSpPr>
        <p:spPr>
          <a:xfrm>
            <a:off x="4271753" y="1701346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84" name="Google Shape;1284;p57"/>
          <p:cNvSpPr/>
          <p:nvPr/>
        </p:nvSpPr>
        <p:spPr>
          <a:xfrm>
            <a:off x="3139871" y="13836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57"/>
          <p:cNvSpPr txBox="1"/>
          <p:nvPr/>
        </p:nvSpPr>
        <p:spPr>
          <a:xfrm>
            <a:off x="4085702" y="13935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57"/>
          <p:cNvSpPr txBox="1"/>
          <p:nvPr/>
        </p:nvSpPr>
        <p:spPr>
          <a:xfrm>
            <a:off x="3726348" y="11650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8" name="Google Shape;1288;p57"/>
          <p:cNvCxnSpPr>
            <a:stCxn id="1273" idx="3"/>
            <a:endCxn id="1284" idx="1"/>
          </p:cNvCxnSpPr>
          <p:nvPr/>
        </p:nvCxnSpPr>
        <p:spPr>
          <a:xfrm flipH="1" rot="10800000">
            <a:off x="2788504" y="1701425"/>
            <a:ext cx="3513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285" name="Google Shape;1285;p57"/>
          <p:cNvSpPr/>
          <p:nvPr/>
        </p:nvSpPr>
        <p:spPr>
          <a:xfrm>
            <a:off x="4691641" y="13836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57"/>
          <p:cNvSpPr txBox="1"/>
          <p:nvPr/>
        </p:nvSpPr>
        <p:spPr>
          <a:xfrm>
            <a:off x="5637472" y="13935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0" name="Google Shape;1290;p57"/>
          <p:cNvSpPr txBox="1"/>
          <p:nvPr/>
        </p:nvSpPr>
        <p:spPr>
          <a:xfrm>
            <a:off x="5278118" y="11650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57"/>
          <p:cNvSpPr/>
          <p:nvPr/>
        </p:nvSpPr>
        <p:spPr>
          <a:xfrm>
            <a:off x="4695543" y="2101769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2" name="Google Shape;1292;p57"/>
          <p:cNvCxnSpPr>
            <a:stCxn id="1285" idx="3"/>
            <a:endCxn id="1293" idx="1"/>
          </p:cNvCxnSpPr>
          <p:nvPr/>
        </p:nvCxnSpPr>
        <p:spPr>
          <a:xfrm flipH="1" rot="10800000">
            <a:off x="5823523" y="1692646"/>
            <a:ext cx="420000" cy="8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294" name="Google Shape;1294;p57"/>
          <p:cNvCxnSpPr>
            <a:stCxn id="1285" idx="0"/>
            <a:endCxn id="1273" idx="0"/>
          </p:cNvCxnSpPr>
          <p:nvPr/>
        </p:nvCxnSpPr>
        <p:spPr>
          <a:xfrm rot="5400000">
            <a:off x="3519982" y="-214168"/>
            <a:ext cx="139800" cy="33354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295" name="Google Shape;1295;p57"/>
          <p:cNvCxnSpPr>
            <a:stCxn id="1284" idx="0"/>
            <a:endCxn id="1273" idx="0"/>
          </p:cNvCxnSpPr>
          <p:nvPr/>
        </p:nvCxnSpPr>
        <p:spPr>
          <a:xfrm rot="5400000">
            <a:off x="2744012" y="561632"/>
            <a:ext cx="139800" cy="17838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293" name="Google Shape;1293;p57"/>
          <p:cNvSpPr/>
          <p:nvPr/>
        </p:nvSpPr>
        <p:spPr>
          <a:xfrm>
            <a:off x="6243411" y="151194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품질계획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57"/>
          <p:cNvSpPr/>
          <p:nvPr/>
        </p:nvSpPr>
        <p:spPr>
          <a:xfrm>
            <a:off x="6243411" y="1940946"/>
            <a:ext cx="1732794" cy="4143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품질관리계획서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품질체크리스트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57"/>
          <p:cNvSpPr/>
          <p:nvPr/>
        </p:nvSpPr>
        <p:spPr>
          <a:xfrm>
            <a:off x="8179622" y="1511941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요구사항분석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57"/>
          <p:cNvSpPr/>
          <p:nvPr/>
        </p:nvSpPr>
        <p:spPr>
          <a:xfrm>
            <a:off x="9628807" y="1511940"/>
            <a:ext cx="1172543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9" name="Google Shape;1299;p57"/>
          <p:cNvSpPr/>
          <p:nvPr/>
        </p:nvSpPr>
        <p:spPr>
          <a:xfrm>
            <a:off x="8179623" y="1940947"/>
            <a:ext cx="1221209" cy="223096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0" name="Google Shape;1300;p57"/>
          <p:cNvCxnSpPr>
            <a:stCxn id="1293" idx="3"/>
            <a:endCxn id="1297" idx="1"/>
          </p:cNvCxnSpPr>
          <p:nvPr/>
        </p:nvCxnSpPr>
        <p:spPr>
          <a:xfrm>
            <a:off x="7976205" y="1692742"/>
            <a:ext cx="203400" cy="5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01" name="Google Shape;1301;p57"/>
          <p:cNvCxnSpPr>
            <a:stCxn id="1297" idx="3"/>
            <a:endCxn id="1298" idx="1"/>
          </p:cNvCxnSpPr>
          <p:nvPr/>
        </p:nvCxnSpPr>
        <p:spPr>
          <a:xfrm flipH="1" rot="10800000">
            <a:off x="9400831" y="1692734"/>
            <a:ext cx="228000" cy="5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02" name="Google Shape;1302;p57"/>
          <p:cNvSpPr/>
          <p:nvPr/>
        </p:nvSpPr>
        <p:spPr>
          <a:xfrm>
            <a:off x="1055710" y="3101035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57"/>
          <p:cNvSpPr/>
          <p:nvPr/>
        </p:nvSpPr>
        <p:spPr>
          <a:xfrm>
            <a:off x="2542126" y="3093925"/>
            <a:ext cx="124882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4" name="Google Shape;1304;p57"/>
          <p:cNvCxnSpPr>
            <a:stCxn id="1303" idx="3"/>
            <a:endCxn id="1305" idx="1"/>
          </p:cNvCxnSpPr>
          <p:nvPr/>
        </p:nvCxnSpPr>
        <p:spPr>
          <a:xfrm flipH="1" rot="10800000">
            <a:off x="3790950" y="3269027"/>
            <a:ext cx="294900" cy="5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05" name="Google Shape;1305;p57"/>
          <p:cNvSpPr/>
          <p:nvPr/>
        </p:nvSpPr>
        <p:spPr>
          <a:xfrm>
            <a:off x="4085702" y="2951273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요구사항반족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57"/>
          <p:cNvSpPr txBox="1"/>
          <p:nvPr/>
        </p:nvSpPr>
        <p:spPr>
          <a:xfrm>
            <a:off x="5031533" y="2961210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57"/>
          <p:cNvSpPr txBox="1"/>
          <p:nvPr/>
        </p:nvSpPr>
        <p:spPr>
          <a:xfrm>
            <a:off x="4672179" y="2732740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8" name="Google Shape;1308;p57"/>
          <p:cNvCxnSpPr>
            <a:stCxn id="1305" idx="3"/>
            <a:endCxn id="1309" idx="1"/>
          </p:cNvCxnSpPr>
          <p:nvPr/>
        </p:nvCxnSpPr>
        <p:spPr>
          <a:xfrm flipH="1" rot="10800000">
            <a:off x="5217584" y="3267187"/>
            <a:ext cx="283500" cy="18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10" name="Google Shape;1310;p57"/>
          <p:cNvCxnSpPr>
            <a:stCxn id="1305" idx="0"/>
            <a:endCxn id="1302" idx="0"/>
          </p:cNvCxnSpPr>
          <p:nvPr/>
        </p:nvCxnSpPr>
        <p:spPr>
          <a:xfrm rot="5400000">
            <a:off x="3084143" y="1533473"/>
            <a:ext cx="149700" cy="2985300"/>
          </a:xfrm>
          <a:prstGeom prst="bentConnector3">
            <a:avLst>
              <a:gd fmla="val -15270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311" name="Google Shape;1311;p57"/>
          <p:cNvCxnSpPr>
            <a:stCxn id="1302" idx="3"/>
            <a:endCxn id="1303" idx="1"/>
          </p:cNvCxnSpPr>
          <p:nvPr/>
        </p:nvCxnSpPr>
        <p:spPr>
          <a:xfrm flipH="1" rot="10800000">
            <a:off x="2276919" y="3274628"/>
            <a:ext cx="265200" cy="12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12" name="Google Shape;1312;p57"/>
          <p:cNvCxnSpPr>
            <a:stCxn id="1298" idx="3"/>
            <a:endCxn id="1302" idx="1"/>
          </p:cNvCxnSpPr>
          <p:nvPr/>
        </p:nvCxnSpPr>
        <p:spPr>
          <a:xfrm flipH="1">
            <a:off x="1055850" y="1692742"/>
            <a:ext cx="9745500" cy="1594800"/>
          </a:xfrm>
          <a:prstGeom prst="bentConnector5">
            <a:avLst>
              <a:gd fmla="val -2346" name="adj1"/>
              <a:gd fmla="val 49822" name="adj2"/>
              <a:gd fmla="val 102347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09" name="Google Shape;1309;p57"/>
          <p:cNvSpPr/>
          <p:nvPr/>
        </p:nvSpPr>
        <p:spPr>
          <a:xfrm>
            <a:off x="5501105" y="3080712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57"/>
          <p:cNvSpPr/>
          <p:nvPr/>
        </p:nvSpPr>
        <p:spPr>
          <a:xfrm>
            <a:off x="6987521" y="3073602"/>
            <a:ext cx="124882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4" name="Google Shape;1314;p57"/>
          <p:cNvCxnSpPr>
            <a:stCxn id="1313" idx="3"/>
            <a:endCxn id="1315" idx="1"/>
          </p:cNvCxnSpPr>
          <p:nvPr/>
        </p:nvCxnSpPr>
        <p:spPr>
          <a:xfrm>
            <a:off x="8236345" y="3254404"/>
            <a:ext cx="260700" cy="14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16" name="Google Shape;1316;p57"/>
          <p:cNvCxnSpPr>
            <a:stCxn id="1309" idx="3"/>
            <a:endCxn id="1313" idx="1"/>
          </p:cNvCxnSpPr>
          <p:nvPr/>
        </p:nvCxnSpPr>
        <p:spPr>
          <a:xfrm flipH="1" rot="10800000">
            <a:off x="6722314" y="3254305"/>
            <a:ext cx="265200" cy="12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15" name="Google Shape;1315;p57"/>
          <p:cNvSpPr/>
          <p:nvPr/>
        </p:nvSpPr>
        <p:spPr>
          <a:xfrm>
            <a:off x="8496925" y="2951273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요구사항반족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57"/>
          <p:cNvSpPr txBox="1"/>
          <p:nvPr/>
        </p:nvSpPr>
        <p:spPr>
          <a:xfrm>
            <a:off x="9442756" y="2961210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57"/>
          <p:cNvSpPr txBox="1"/>
          <p:nvPr/>
        </p:nvSpPr>
        <p:spPr>
          <a:xfrm>
            <a:off x="9083402" y="2732740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9" name="Google Shape;1319;p57"/>
          <p:cNvCxnSpPr>
            <a:stCxn id="1315" idx="0"/>
            <a:endCxn id="1309" idx="0"/>
          </p:cNvCxnSpPr>
          <p:nvPr/>
        </p:nvCxnSpPr>
        <p:spPr>
          <a:xfrm rot="5400000">
            <a:off x="7522666" y="1540373"/>
            <a:ext cx="129300" cy="2951100"/>
          </a:xfrm>
          <a:prstGeom prst="bentConnector3">
            <a:avLst>
              <a:gd fmla="val -176798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320" name="Google Shape;1320;p57"/>
          <p:cNvSpPr/>
          <p:nvPr/>
        </p:nvSpPr>
        <p:spPr>
          <a:xfrm>
            <a:off x="1055710" y="4478453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상세 디자인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57"/>
          <p:cNvSpPr/>
          <p:nvPr/>
        </p:nvSpPr>
        <p:spPr>
          <a:xfrm>
            <a:off x="2542126" y="4467535"/>
            <a:ext cx="124882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 시안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2" name="Google Shape;1322;p57"/>
          <p:cNvCxnSpPr>
            <a:stCxn id="1321" idx="3"/>
            <a:endCxn id="1323" idx="1"/>
          </p:cNvCxnSpPr>
          <p:nvPr/>
        </p:nvCxnSpPr>
        <p:spPr>
          <a:xfrm>
            <a:off x="3790950" y="4648337"/>
            <a:ext cx="294900" cy="8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23" name="Google Shape;1323;p57"/>
          <p:cNvSpPr/>
          <p:nvPr/>
        </p:nvSpPr>
        <p:spPr>
          <a:xfrm>
            <a:off x="4085702" y="433875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요구사항반족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57"/>
          <p:cNvSpPr txBox="1"/>
          <p:nvPr/>
        </p:nvSpPr>
        <p:spPr>
          <a:xfrm>
            <a:off x="5031533" y="434869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57"/>
          <p:cNvSpPr txBox="1"/>
          <p:nvPr/>
        </p:nvSpPr>
        <p:spPr>
          <a:xfrm>
            <a:off x="4672179" y="412022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6" name="Google Shape;1326;p57"/>
          <p:cNvCxnSpPr>
            <a:stCxn id="1323" idx="3"/>
            <a:endCxn id="1327" idx="1"/>
          </p:cNvCxnSpPr>
          <p:nvPr/>
        </p:nvCxnSpPr>
        <p:spPr>
          <a:xfrm>
            <a:off x="5217584" y="4656469"/>
            <a:ext cx="546300" cy="566100"/>
          </a:xfrm>
          <a:prstGeom prst="bentConnector3">
            <a:avLst>
              <a:gd fmla="val 5001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28" name="Google Shape;1328;p57"/>
          <p:cNvCxnSpPr>
            <a:stCxn id="1315" idx="3"/>
            <a:endCxn id="1320" idx="1"/>
          </p:cNvCxnSpPr>
          <p:nvPr/>
        </p:nvCxnSpPr>
        <p:spPr>
          <a:xfrm flipH="1">
            <a:off x="1055707" y="3268987"/>
            <a:ext cx="8573100" cy="1395900"/>
          </a:xfrm>
          <a:prstGeom prst="bentConnector5">
            <a:avLst>
              <a:gd fmla="val -2666" name="adj1"/>
              <a:gd fmla="val 54702" name="adj2"/>
              <a:gd fmla="val 102666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29" name="Google Shape;1329;p57"/>
          <p:cNvCxnSpPr>
            <a:stCxn id="1320" idx="3"/>
            <a:endCxn id="1321" idx="1"/>
          </p:cNvCxnSpPr>
          <p:nvPr/>
        </p:nvCxnSpPr>
        <p:spPr>
          <a:xfrm flipH="1" rot="10800000">
            <a:off x="2276919" y="4648446"/>
            <a:ext cx="265200" cy="16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30" name="Google Shape;1330;p57"/>
          <p:cNvCxnSpPr>
            <a:stCxn id="1323" idx="0"/>
            <a:endCxn id="1320" idx="0"/>
          </p:cNvCxnSpPr>
          <p:nvPr/>
        </p:nvCxnSpPr>
        <p:spPr>
          <a:xfrm rot="5400000">
            <a:off x="3089093" y="2916005"/>
            <a:ext cx="139800" cy="2985300"/>
          </a:xfrm>
          <a:prstGeom prst="bentConnector3">
            <a:avLst>
              <a:gd fmla="val -11566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331" name="Google Shape;1331;p57"/>
          <p:cNvSpPr/>
          <p:nvPr/>
        </p:nvSpPr>
        <p:spPr>
          <a:xfrm>
            <a:off x="1055710" y="5704196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설계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57"/>
          <p:cNvSpPr/>
          <p:nvPr/>
        </p:nvSpPr>
        <p:spPr>
          <a:xfrm>
            <a:off x="2542126" y="5693278"/>
            <a:ext cx="124882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 설계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3" name="Google Shape;1333;p57"/>
          <p:cNvCxnSpPr>
            <a:stCxn id="1332" idx="3"/>
            <a:endCxn id="1334" idx="1"/>
          </p:cNvCxnSpPr>
          <p:nvPr/>
        </p:nvCxnSpPr>
        <p:spPr>
          <a:xfrm>
            <a:off x="3790950" y="5874080"/>
            <a:ext cx="294900" cy="81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34" name="Google Shape;1334;p57"/>
          <p:cNvSpPr/>
          <p:nvPr/>
        </p:nvSpPr>
        <p:spPr>
          <a:xfrm>
            <a:off x="4085702" y="5564498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요구사항반족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57"/>
          <p:cNvSpPr txBox="1"/>
          <p:nvPr/>
        </p:nvSpPr>
        <p:spPr>
          <a:xfrm>
            <a:off x="5031533" y="5574435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57"/>
          <p:cNvSpPr txBox="1"/>
          <p:nvPr/>
        </p:nvSpPr>
        <p:spPr>
          <a:xfrm>
            <a:off x="4672179" y="5345965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7" name="Google Shape;1337;p57"/>
          <p:cNvCxnSpPr>
            <a:stCxn id="1334" idx="3"/>
            <a:endCxn id="1327" idx="1"/>
          </p:cNvCxnSpPr>
          <p:nvPr/>
        </p:nvCxnSpPr>
        <p:spPr>
          <a:xfrm flipH="1" rot="10800000">
            <a:off x="5217584" y="5222512"/>
            <a:ext cx="546300" cy="659700"/>
          </a:xfrm>
          <a:prstGeom prst="bentConnector3">
            <a:avLst>
              <a:gd fmla="val 50012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38" name="Google Shape;1338;p57"/>
          <p:cNvCxnSpPr>
            <a:stCxn id="1331" idx="3"/>
            <a:endCxn id="1332" idx="1"/>
          </p:cNvCxnSpPr>
          <p:nvPr/>
        </p:nvCxnSpPr>
        <p:spPr>
          <a:xfrm flipH="1" rot="10800000">
            <a:off x="2276919" y="5874189"/>
            <a:ext cx="265200" cy="165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39" name="Google Shape;1339;p57"/>
          <p:cNvCxnSpPr>
            <a:stCxn id="1334" idx="0"/>
            <a:endCxn id="1331" idx="0"/>
          </p:cNvCxnSpPr>
          <p:nvPr/>
        </p:nvCxnSpPr>
        <p:spPr>
          <a:xfrm rot="5400000">
            <a:off x="3089093" y="4141748"/>
            <a:ext cx="139800" cy="2985300"/>
          </a:xfrm>
          <a:prstGeom prst="bentConnector3">
            <a:avLst>
              <a:gd fmla="val -99707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340" name="Google Shape;1340;p57"/>
          <p:cNvCxnSpPr>
            <a:stCxn id="1315" idx="3"/>
            <a:endCxn id="1331" idx="1"/>
          </p:cNvCxnSpPr>
          <p:nvPr/>
        </p:nvCxnSpPr>
        <p:spPr>
          <a:xfrm flipH="1">
            <a:off x="1055707" y="3268987"/>
            <a:ext cx="8573100" cy="2621700"/>
          </a:xfrm>
          <a:prstGeom prst="bentConnector5">
            <a:avLst>
              <a:gd fmla="val -2666" name="adj1"/>
              <a:gd fmla="val 29109" name="adj2"/>
              <a:gd fmla="val 102666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41" name="Google Shape;1341;p57"/>
          <p:cNvSpPr/>
          <p:nvPr/>
        </p:nvSpPr>
        <p:spPr>
          <a:xfrm>
            <a:off x="1055710" y="6119159"/>
            <a:ext cx="1221209" cy="43779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개발표준정의서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개발환경정의서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57"/>
          <p:cNvSpPr/>
          <p:nvPr/>
        </p:nvSpPr>
        <p:spPr>
          <a:xfrm>
            <a:off x="4078219" y="3599330"/>
            <a:ext cx="1139365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57"/>
          <p:cNvSpPr/>
          <p:nvPr/>
        </p:nvSpPr>
        <p:spPr>
          <a:xfrm>
            <a:off x="4078219" y="4974183"/>
            <a:ext cx="1139365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57"/>
          <p:cNvSpPr/>
          <p:nvPr/>
        </p:nvSpPr>
        <p:spPr>
          <a:xfrm>
            <a:off x="4078219" y="6208403"/>
            <a:ext cx="1139365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57"/>
          <p:cNvSpPr/>
          <p:nvPr/>
        </p:nvSpPr>
        <p:spPr>
          <a:xfrm>
            <a:off x="5764019" y="5035935"/>
            <a:ext cx="1221209" cy="372985"/>
          </a:xfrm>
          <a:prstGeom prst="rect">
            <a:avLst/>
          </a:prstGeom>
          <a:solidFill>
            <a:srgbClr val="FFF2CC"/>
          </a:solidFill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구현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5" name="Google Shape;1345;p57"/>
          <p:cNvCxnSpPr>
            <a:stCxn id="1327" idx="3"/>
            <a:endCxn id="1278" idx="1"/>
          </p:cNvCxnSpPr>
          <p:nvPr/>
        </p:nvCxnSpPr>
        <p:spPr>
          <a:xfrm>
            <a:off x="6985228" y="5222428"/>
            <a:ext cx="3279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46" name="Google Shape;1346;p57"/>
          <p:cNvSpPr/>
          <p:nvPr/>
        </p:nvSpPr>
        <p:spPr>
          <a:xfrm>
            <a:off x="1055710" y="4903382"/>
            <a:ext cx="1221209" cy="437795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디자인스타일가이드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57"/>
          <p:cNvSpPr/>
          <p:nvPr/>
        </p:nvSpPr>
        <p:spPr>
          <a:xfrm>
            <a:off x="7313225" y="5575066"/>
            <a:ext cx="1732794" cy="4143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단위테스트계획서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단위테스트시나리오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p57"/>
          <p:cNvSpPr/>
          <p:nvPr/>
        </p:nvSpPr>
        <p:spPr>
          <a:xfrm>
            <a:off x="9331143" y="5575066"/>
            <a:ext cx="1732794" cy="4143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통합테스트계획서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통합테스트시나리오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57"/>
          <p:cNvSpPr/>
          <p:nvPr/>
        </p:nvSpPr>
        <p:spPr>
          <a:xfrm>
            <a:off x="8513866" y="3599330"/>
            <a:ext cx="1139365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4" name="Google Shape;1354;p58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5" name="Google Shape;1355;p58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58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58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58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58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58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Human Resource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58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58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58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조직관리계획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58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58"/>
          <p:cNvSpPr/>
          <p:nvPr/>
        </p:nvSpPr>
        <p:spPr>
          <a:xfrm>
            <a:off x="300567" y="1787811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6" name="Google Shape;1366;p58"/>
          <p:cNvCxnSpPr>
            <a:stCxn id="1365" idx="3"/>
            <a:endCxn id="1363" idx="1"/>
          </p:cNvCxnSpPr>
          <p:nvPr/>
        </p:nvCxnSpPr>
        <p:spPr>
          <a:xfrm>
            <a:off x="825473" y="1925980"/>
            <a:ext cx="230100" cy="17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67" name="Google Shape;1367;p58"/>
          <p:cNvSpPr/>
          <p:nvPr/>
        </p:nvSpPr>
        <p:spPr>
          <a:xfrm>
            <a:off x="1055710" y="2203210"/>
            <a:ext cx="173279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투입인력계획서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58"/>
          <p:cNvSpPr/>
          <p:nvPr/>
        </p:nvSpPr>
        <p:spPr>
          <a:xfrm>
            <a:off x="11352053" y="5091912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9" name="Google Shape;1369;p58"/>
          <p:cNvCxnSpPr>
            <a:stCxn id="1370" idx="3"/>
            <a:endCxn id="1371" idx="1"/>
          </p:cNvCxnSpPr>
          <p:nvPr/>
        </p:nvCxnSpPr>
        <p:spPr>
          <a:xfrm>
            <a:off x="4271753" y="1940946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70" name="Google Shape;1370;p58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58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3" name="Google Shape;1373;p58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4" name="Google Shape;1374;p58"/>
          <p:cNvCxnSpPr>
            <a:stCxn id="1363" idx="3"/>
            <a:endCxn id="1370" idx="1"/>
          </p:cNvCxnSpPr>
          <p:nvPr/>
        </p:nvCxnSpPr>
        <p:spPr>
          <a:xfrm flipH="1" rot="10800000">
            <a:off x="2788504" y="1941025"/>
            <a:ext cx="3513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71" name="Google Shape;1371;p58"/>
          <p:cNvSpPr/>
          <p:nvPr/>
        </p:nvSpPr>
        <p:spPr>
          <a:xfrm>
            <a:off x="4691641" y="16232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5" name="Google Shape;1375;p58"/>
          <p:cNvSpPr txBox="1"/>
          <p:nvPr/>
        </p:nvSpPr>
        <p:spPr>
          <a:xfrm>
            <a:off x="5637472" y="16331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58"/>
          <p:cNvSpPr txBox="1"/>
          <p:nvPr/>
        </p:nvSpPr>
        <p:spPr>
          <a:xfrm>
            <a:off x="5278118" y="14046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p58"/>
          <p:cNvSpPr/>
          <p:nvPr/>
        </p:nvSpPr>
        <p:spPr>
          <a:xfrm>
            <a:off x="4695543" y="2341369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8" name="Google Shape;1378;p58"/>
          <p:cNvCxnSpPr>
            <a:stCxn id="1371" idx="3"/>
            <a:endCxn id="1379" idx="1"/>
          </p:cNvCxnSpPr>
          <p:nvPr/>
        </p:nvCxnSpPr>
        <p:spPr>
          <a:xfrm flipH="1" rot="10800000">
            <a:off x="5823523" y="1932246"/>
            <a:ext cx="420000" cy="8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80" name="Google Shape;1380;p58"/>
          <p:cNvCxnSpPr>
            <a:stCxn id="1371" idx="0"/>
            <a:endCxn id="1363" idx="0"/>
          </p:cNvCxnSpPr>
          <p:nvPr/>
        </p:nvCxnSpPr>
        <p:spPr>
          <a:xfrm rot="5400000">
            <a:off x="3519982" y="25432"/>
            <a:ext cx="139800" cy="33354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381" name="Google Shape;1381;p58"/>
          <p:cNvCxnSpPr>
            <a:stCxn id="1370" idx="0"/>
            <a:endCxn id="1363" idx="0"/>
          </p:cNvCxnSpPr>
          <p:nvPr/>
        </p:nvCxnSpPr>
        <p:spPr>
          <a:xfrm rot="5400000">
            <a:off x="2744012" y="801232"/>
            <a:ext cx="139800" cy="17838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379" name="Google Shape;1379;p58"/>
          <p:cNvSpPr/>
          <p:nvPr/>
        </p:nvSpPr>
        <p:spPr>
          <a:xfrm>
            <a:off x="6243411" y="175154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조직관리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58"/>
          <p:cNvSpPr/>
          <p:nvPr/>
        </p:nvSpPr>
        <p:spPr>
          <a:xfrm>
            <a:off x="6243411" y="2180546"/>
            <a:ext cx="1732794" cy="4143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투입인력계획서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58"/>
          <p:cNvSpPr/>
          <p:nvPr/>
        </p:nvSpPr>
        <p:spPr>
          <a:xfrm>
            <a:off x="8491159" y="1751540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팀원 교체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4" name="Google Shape;1384;p58"/>
          <p:cNvCxnSpPr>
            <a:stCxn id="1379" idx="3"/>
            <a:endCxn id="1383" idx="1"/>
          </p:cNvCxnSpPr>
          <p:nvPr/>
        </p:nvCxnSpPr>
        <p:spPr>
          <a:xfrm>
            <a:off x="7976205" y="1932342"/>
            <a:ext cx="515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85" name="Google Shape;1385;p58"/>
          <p:cNvCxnSpPr>
            <a:stCxn id="1383" idx="3"/>
            <a:endCxn id="1386" idx="1"/>
          </p:cNvCxnSpPr>
          <p:nvPr/>
        </p:nvCxnSpPr>
        <p:spPr>
          <a:xfrm flipH="1">
            <a:off x="1371309" y="1932342"/>
            <a:ext cx="8764500" cy="2225700"/>
          </a:xfrm>
          <a:prstGeom prst="bentConnector5">
            <a:avLst>
              <a:gd fmla="val -2608" name="adj1"/>
              <a:gd fmla="val 62501" name="adj2"/>
              <a:gd fmla="val 102608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87" name="Google Shape;1387;p58"/>
          <p:cNvSpPr/>
          <p:nvPr/>
        </p:nvSpPr>
        <p:spPr>
          <a:xfrm>
            <a:off x="8491159" y="2643637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팀원 충원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58"/>
          <p:cNvSpPr/>
          <p:nvPr/>
        </p:nvSpPr>
        <p:spPr>
          <a:xfrm>
            <a:off x="1371344" y="3909271"/>
            <a:ext cx="1644650" cy="497252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본사 보고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 인력 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8" name="Google Shape;1388;p58"/>
          <p:cNvCxnSpPr>
            <a:stCxn id="1389" idx="3"/>
            <a:endCxn id="1390" idx="1"/>
          </p:cNvCxnSpPr>
          <p:nvPr/>
        </p:nvCxnSpPr>
        <p:spPr>
          <a:xfrm>
            <a:off x="4567923" y="4142631"/>
            <a:ext cx="1531800" cy="3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89" name="Google Shape;1389;p58"/>
          <p:cNvSpPr/>
          <p:nvPr/>
        </p:nvSpPr>
        <p:spPr>
          <a:xfrm>
            <a:off x="3436041" y="3824917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58"/>
          <p:cNvSpPr txBox="1"/>
          <p:nvPr/>
        </p:nvSpPr>
        <p:spPr>
          <a:xfrm>
            <a:off x="4381872" y="3834854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2" name="Google Shape;1392;p58"/>
          <p:cNvCxnSpPr>
            <a:stCxn id="1386" idx="3"/>
            <a:endCxn id="1389" idx="1"/>
          </p:cNvCxnSpPr>
          <p:nvPr/>
        </p:nvCxnSpPr>
        <p:spPr>
          <a:xfrm flipH="1" rot="10800000">
            <a:off x="3015994" y="4142597"/>
            <a:ext cx="420000" cy="153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93" name="Google Shape;1393;p58"/>
          <p:cNvCxnSpPr>
            <a:stCxn id="1389" idx="2"/>
            <a:endCxn id="1394" idx="1"/>
          </p:cNvCxnSpPr>
          <p:nvPr/>
        </p:nvCxnSpPr>
        <p:spPr>
          <a:xfrm flipH="1" rot="-5400000">
            <a:off x="3969282" y="4493045"/>
            <a:ext cx="411000" cy="3456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395" name="Google Shape;1395;p58"/>
          <p:cNvCxnSpPr>
            <a:stCxn id="1379" idx="3"/>
            <a:endCxn id="1387" idx="1"/>
          </p:cNvCxnSpPr>
          <p:nvPr/>
        </p:nvCxnSpPr>
        <p:spPr>
          <a:xfrm>
            <a:off x="7976205" y="1932342"/>
            <a:ext cx="515100" cy="892200"/>
          </a:xfrm>
          <a:prstGeom prst="bentConnector3">
            <a:avLst>
              <a:gd fmla="val 49986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396" name="Google Shape;1396;p58"/>
          <p:cNvCxnSpPr>
            <a:stCxn id="1387" idx="3"/>
            <a:endCxn id="1386" idx="1"/>
          </p:cNvCxnSpPr>
          <p:nvPr/>
        </p:nvCxnSpPr>
        <p:spPr>
          <a:xfrm flipH="1">
            <a:off x="1371309" y="2824438"/>
            <a:ext cx="8764500" cy="1333500"/>
          </a:xfrm>
          <a:prstGeom prst="bentConnector5">
            <a:avLst>
              <a:gd fmla="val -2608" name="adj1"/>
              <a:gd fmla="val 37421" name="adj2"/>
              <a:gd fmla="val 102608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394" name="Google Shape;1394;p58"/>
          <p:cNvSpPr/>
          <p:nvPr/>
        </p:nvSpPr>
        <p:spPr>
          <a:xfrm>
            <a:off x="4347495" y="4690628"/>
            <a:ext cx="1246735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외부인력 컨텍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58"/>
          <p:cNvSpPr txBox="1"/>
          <p:nvPr/>
        </p:nvSpPr>
        <p:spPr>
          <a:xfrm>
            <a:off x="4022518" y="4457070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58"/>
          <p:cNvSpPr/>
          <p:nvPr/>
        </p:nvSpPr>
        <p:spPr>
          <a:xfrm>
            <a:off x="6099760" y="3965713"/>
            <a:ext cx="105291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팀원 조달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58"/>
          <p:cNvSpPr/>
          <p:nvPr/>
        </p:nvSpPr>
        <p:spPr>
          <a:xfrm>
            <a:off x="7468308" y="3965713"/>
            <a:ext cx="1022852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9" name="Google Shape;1399;p58"/>
          <p:cNvCxnSpPr>
            <a:stCxn id="1394" idx="3"/>
            <a:endCxn id="1390" idx="1"/>
          </p:cNvCxnSpPr>
          <p:nvPr/>
        </p:nvCxnSpPr>
        <p:spPr>
          <a:xfrm flipH="1" rot="10800000">
            <a:off x="5594230" y="4146630"/>
            <a:ext cx="505500" cy="7248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00" name="Google Shape;1400;p58"/>
          <p:cNvCxnSpPr>
            <a:stCxn id="1390" idx="3"/>
            <a:endCxn id="1398" idx="1"/>
          </p:cNvCxnSpPr>
          <p:nvPr/>
        </p:nvCxnSpPr>
        <p:spPr>
          <a:xfrm>
            <a:off x="7152674" y="4146515"/>
            <a:ext cx="315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01" name="Google Shape;1401;p58"/>
          <p:cNvCxnSpPr>
            <a:stCxn id="1398" idx="3"/>
            <a:endCxn id="1402" idx="1"/>
          </p:cNvCxnSpPr>
          <p:nvPr/>
        </p:nvCxnSpPr>
        <p:spPr>
          <a:xfrm flipH="1" rot="10800000">
            <a:off x="8491160" y="4142615"/>
            <a:ext cx="413100" cy="39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02" name="Google Shape;1402;p58"/>
          <p:cNvSpPr/>
          <p:nvPr/>
        </p:nvSpPr>
        <p:spPr>
          <a:xfrm>
            <a:off x="8904197" y="3824915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3" name="Google Shape;1403;p58"/>
          <p:cNvSpPr txBox="1"/>
          <p:nvPr/>
        </p:nvSpPr>
        <p:spPr>
          <a:xfrm>
            <a:off x="9850028" y="3834852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58"/>
          <p:cNvSpPr txBox="1"/>
          <p:nvPr/>
        </p:nvSpPr>
        <p:spPr>
          <a:xfrm>
            <a:off x="9490674" y="3606382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58"/>
          <p:cNvSpPr/>
          <p:nvPr/>
        </p:nvSpPr>
        <p:spPr>
          <a:xfrm>
            <a:off x="8908099" y="4543052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6" name="Google Shape;1406;p58"/>
          <p:cNvCxnSpPr>
            <a:stCxn id="1402" idx="3"/>
            <a:endCxn id="1407" idx="1"/>
          </p:cNvCxnSpPr>
          <p:nvPr/>
        </p:nvCxnSpPr>
        <p:spPr>
          <a:xfrm>
            <a:off x="10036079" y="4142629"/>
            <a:ext cx="3246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08" name="Google Shape;1408;p58"/>
          <p:cNvCxnSpPr>
            <a:stCxn id="1402" idx="0"/>
            <a:endCxn id="1386" idx="0"/>
          </p:cNvCxnSpPr>
          <p:nvPr/>
        </p:nvCxnSpPr>
        <p:spPr>
          <a:xfrm rot="5400000">
            <a:off x="5789738" y="228815"/>
            <a:ext cx="84300" cy="7276500"/>
          </a:xfrm>
          <a:prstGeom prst="bentConnector3">
            <a:avLst>
              <a:gd fmla="val -271175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407" name="Google Shape;1407;p58"/>
          <p:cNvSpPr/>
          <p:nvPr/>
        </p:nvSpPr>
        <p:spPr>
          <a:xfrm>
            <a:off x="10360678" y="3961827"/>
            <a:ext cx="1082099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팀원 변경 및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9" name="Google Shape;1409;p58"/>
          <p:cNvCxnSpPr>
            <a:stCxn id="1407" idx="3"/>
            <a:endCxn id="1368" idx="0"/>
          </p:cNvCxnSpPr>
          <p:nvPr/>
        </p:nvCxnSpPr>
        <p:spPr>
          <a:xfrm>
            <a:off x="11442777" y="4142629"/>
            <a:ext cx="171600" cy="949200"/>
          </a:xfrm>
          <a:prstGeom prst="bentConnector2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4" name="Google Shape;1414;p59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5" name="Google Shape;1415;p5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59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59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59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59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p59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59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59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59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의사소통계획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59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59"/>
          <p:cNvSpPr/>
          <p:nvPr/>
        </p:nvSpPr>
        <p:spPr>
          <a:xfrm>
            <a:off x="300567" y="1787811"/>
            <a:ext cx="552684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6" name="Google Shape;1426;p59"/>
          <p:cNvCxnSpPr>
            <a:stCxn id="1425" idx="3"/>
            <a:endCxn id="1423" idx="1"/>
          </p:cNvCxnSpPr>
          <p:nvPr/>
        </p:nvCxnSpPr>
        <p:spPr>
          <a:xfrm>
            <a:off x="853251" y="1925980"/>
            <a:ext cx="202500" cy="17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27" name="Google Shape;1427;p59"/>
          <p:cNvSpPr/>
          <p:nvPr/>
        </p:nvSpPr>
        <p:spPr>
          <a:xfrm>
            <a:off x="1055710" y="2203210"/>
            <a:ext cx="1732794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투입인력계획서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59"/>
          <p:cNvSpPr/>
          <p:nvPr/>
        </p:nvSpPr>
        <p:spPr>
          <a:xfrm>
            <a:off x="11028063" y="4480184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9" name="Google Shape;1429;p59"/>
          <p:cNvCxnSpPr>
            <a:stCxn id="1430" idx="3"/>
            <a:endCxn id="1431" idx="1"/>
          </p:cNvCxnSpPr>
          <p:nvPr/>
        </p:nvCxnSpPr>
        <p:spPr>
          <a:xfrm>
            <a:off x="4271753" y="1940946"/>
            <a:ext cx="420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30" name="Google Shape;1430;p59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59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59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4" name="Google Shape;1434;p59"/>
          <p:cNvCxnSpPr>
            <a:stCxn id="1423" idx="3"/>
            <a:endCxn id="1430" idx="1"/>
          </p:cNvCxnSpPr>
          <p:nvPr/>
        </p:nvCxnSpPr>
        <p:spPr>
          <a:xfrm flipH="1" rot="10800000">
            <a:off x="2788504" y="1941025"/>
            <a:ext cx="3513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31" name="Google Shape;1431;p59"/>
          <p:cNvSpPr/>
          <p:nvPr/>
        </p:nvSpPr>
        <p:spPr>
          <a:xfrm>
            <a:off x="4691641" y="16232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고객컨펌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5637472" y="16331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59"/>
          <p:cNvSpPr txBox="1"/>
          <p:nvPr/>
        </p:nvSpPr>
        <p:spPr>
          <a:xfrm>
            <a:off x="5278118" y="14046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59"/>
          <p:cNvSpPr/>
          <p:nvPr/>
        </p:nvSpPr>
        <p:spPr>
          <a:xfrm>
            <a:off x="4695543" y="2341369"/>
            <a:ext cx="1263919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8" name="Google Shape;1438;p59"/>
          <p:cNvCxnSpPr>
            <a:stCxn id="1431" idx="3"/>
            <a:endCxn id="1439" idx="1"/>
          </p:cNvCxnSpPr>
          <p:nvPr/>
        </p:nvCxnSpPr>
        <p:spPr>
          <a:xfrm flipH="1" rot="10800000">
            <a:off x="5823523" y="1932246"/>
            <a:ext cx="420000" cy="8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40" name="Google Shape;1440;p59"/>
          <p:cNvCxnSpPr>
            <a:stCxn id="1431" idx="0"/>
            <a:endCxn id="1423" idx="0"/>
          </p:cNvCxnSpPr>
          <p:nvPr/>
        </p:nvCxnSpPr>
        <p:spPr>
          <a:xfrm rot="5400000">
            <a:off x="3519982" y="25432"/>
            <a:ext cx="139800" cy="33354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1441" name="Google Shape;1441;p59"/>
          <p:cNvCxnSpPr>
            <a:stCxn id="1430" idx="0"/>
            <a:endCxn id="1423" idx="0"/>
          </p:cNvCxnSpPr>
          <p:nvPr/>
        </p:nvCxnSpPr>
        <p:spPr>
          <a:xfrm rot="5400000">
            <a:off x="2744012" y="801232"/>
            <a:ext cx="139800" cy="17838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439" name="Google Shape;1439;p59"/>
          <p:cNvSpPr/>
          <p:nvPr/>
        </p:nvSpPr>
        <p:spPr>
          <a:xfrm>
            <a:off x="6243411" y="175154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의사소통 계획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59"/>
          <p:cNvSpPr/>
          <p:nvPr/>
        </p:nvSpPr>
        <p:spPr>
          <a:xfrm>
            <a:off x="6243411" y="2180546"/>
            <a:ext cx="1732794" cy="414301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투입인력계획서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p59"/>
          <p:cNvSpPr/>
          <p:nvPr/>
        </p:nvSpPr>
        <p:spPr>
          <a:xfrm>
            <a:off x="8491159" y="1751540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업무회의 및 </a:t>
            </a:r>
            <a:b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 작성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4" name="Google Shape;1444;p59"/>
          <p:cNvCxnSpPr>
            <a:stCxn id="1439" idx="3"/>
            <a:endCxn id="1443" idx="1"/>
          </p:cNvCxnSpPr>
          <p:nvPr/>
        </p:nvCxnSpPr>
        <p:spPr>
          <a:xfrm>
            <a:off x="7976205" y="1932342"/>
            <a:ext cx="515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45" name="Google Shape;1445;p59"/>
          <p:cNvSpPr/>
          <p:nvPr/>
        </p:nvSpPr>
        <p:spPr>
          <a:xfrm>
            <a:off x="1463800" y="3851739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 업무 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6" name="Google Shape;1446;p59"/>
          <p:cNvCxnSpPr>
            <a:stCxn id="1439" idx="3"/>
            <a:endCxn id="1445" idx="1"/>
          </p:cNvCxnSpPr>
          <p:nvPr/>
        </p:nvCxnSpPr>
        <p:spPr>
          <a:xfrm flipH="1">
            <a:off x="1463805" y="1932342"/>
            <a:ext cx="6512400" cy="2100300"/>
          </a:xfrm>
          <a:prstGeom prst="bentConnector5">
            <a:avLst>
              <a:gd fmla="val -3510" name="adj1"/>
              <a:gd fmla="val 49998" name="adj2"/>
              <a:gd fmla="val 103510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47" name="Google Shape;1447;p59"/>
          <p:cNvSpPr/>
          <p:nvPr/>
        </p:nvSpPr>
        <p:spPr>
          <a:xfrm>
            <a:off x="9096265" y="4437551"/>
            <a:ext cx="1358977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 내용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8" name="Google Shape;1448;p59"/>
          <p:cNvCxnSpPr>
            <a:stCxn id="1447" idx="3"/>
            <a:endCxn id="1428" idx="1"/>
          </p:cNvCxnSpPr>
          <p:nvPr/>
        </p:nvCxnSpPr>
        <p:spPr>
          <a:xfrm>
            <a:off x="10455242" y="4618353"/>
            <a:ext cx="572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49" name="Google Shape;1449;p59"/>
          <p:cNvSpPr/>
          <p:nvPr/>
        </p:nvSpPr>
        <p:spPr>
          <a:xfrm>
            <a:off x="10294204" y="1751540"/>
            <a:ext cx="1258765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업무 관련자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0" name="Google Shape;1450;p59"/>
          <p:cNvCxnSpPr>
            <a:stCxn id="1443" idx="3"/>
            <a:endCxn id="1449" idx="1"/>
          </p:cNvCxnSpPr>
          <p:nvPr/>
        </p:nvCxnSpPr>
        <p:spPr>
          <a:xfrm>
            <a:off x="10135809" y="1932342"/>
            <a:ext cx="158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51" name="Google Shape;1451;p59"/>
          <p:cNvSpPr/>
          <p:nvPr/>
        </p:nvSpPr>
        <p:spPr>
          <a:xfrm>
            <a:off x="3994518" y="3851739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 주간 회의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59"/>
          <p:cNvSpPr/>
          <p:nvPr/>
        </p:nvSpPr>
        <p:spPr>
          <a:xfrm>
            <a:off x="6445960" y="3851739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  주간 회의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59"/>
          <p:cNvSpPr/>
          <p:nvPr/>
        </p:nvSpPr>
        <p:spPr>
          <a:xfrm>
            <a:off x="1463800" y="5035452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월간 업무 보고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59"/>
          <p:cNvSpPr/>
          <p:nvPr/>
        </p:nvSpPr>
        <p:spPr>
          <a:xfrm>
            <a:off x="4013374" y="5035452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 월간 회의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5" name="Google Shape;1455;p59"/>
          <p:cNvSpPr/>
          <p:nvPr/>
        </p:nvSpPr>
        <p:spPr>
          <a:xfrm>
            <a:off x="6445960" y="5035452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  월간 회의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6" name="Google Shape;1456;p59"/>
          <p:cNvCxnSpPr>
            <a:stCxn id="1439" idx="3"/>
            <a:endCxn id="1453" idx="1"/>
          </p:cNvCxnSpPr>
          <p:nvPr/>
        </p:nvCxnSpPr>
        <p:spPr>
          <a:xfrm flipH="1">
            <a:off x="1463805" y="1932342"/>
            <a:ext cx="6512400" cy="3283800"/>
          </a:xfrm>
          <a:prstGeom prst="bentConnector5">
            <a:avLst>
              <a:gd fmla="val -3510" name="adj1"/>
              <a:gd fmla="val 32211" name="adj2"/>
              <a:gd fmla="val 103510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57" name="Google Shape;1457;p59"/>
          <p:cNvCxnSpPr>
            <a:stCxn id="1445" idx="3"/>
            <a:endCxn id="1451" idx="1"/>
          </p:cNvCxnSpPr>
          <p:nvPr/>
        </p:nvCxnSpPr>
        <p:spPr>
          <a:xfrm>
            <a:off x="3108450" y="4032541"/>
            <a:ext cx="886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58" name="Google Shape;1458;p59"/>
          <p:cNvCxnSpPr>
            <a:stCxn id="1453" idx="3"/>
            <a:endCxn id="1454" idx="1"/>
          </p:cNvCxnSpPr>
          <p:nvPr/>
        </p:nvCxnSpPr>
        <p:spPr>
          <a:xfrm>
            <a:off x="3108450" y="5216254"/>
            <a:ext cx="904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59" name="Google Shape;1459;p59"/>
          <p:cNvCxnSpPr>
            <a:stCxn id="1451" idx="3"/>
            <a:endCxn id="1452" idx="1"/>
          </p:cNvCxnSpPr>
          <p:nvPr/>
        </p:nvCxnSpPr>
        <p:spPr>
          <a:xfrm>
            <a:off x="5639168" y="4032541"/>
            <a:ext cx="806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60" name="Google Shape;1460;p59"/>
          <p:cNvCxnSpPr>
            <a:stCxn id="1454" idx="3"/>
            <a:endCxn id="1455" idx="1"/>
          </p:cNvCxnSpPr>
          <p:nvPr/>
        </p:nvCxnSpPr>
        <p:spPr>
          <a:xfrm>
            <a:off x="5658024" y="5216254"/>
            <a:ext cx="787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61" name="Google Shape;1461;p59"/>
          <p:cNvCxnSpPr>
            <a:stCxn id="1452" idx="3"/>
            <a:endCxn id="1447" idx="1"/>
          </p:cNvCxnSpPr>
          <p:nvPr/>
        </p:nvCxnSpPr>
        <p:spPr>
          <a:xfrm>
            <a:off x="8090610" y="4032541"/>
            <a:ext cx="1005600" cy="5859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62" name="Google Shape;1462;p59"/>
          <p:cNvCxnSpPr>
            <a:stCxn id="1455" idx="3"/>
            <a:endCxn id="1447" idx="1"/>
          </p:cNvCxnSpPr>
          <p:nvPr/>
        </p:nvCxnSpPr>
        <p:spPr>
          <a:xfrm flipH="1" rot="10800000">
            <a:off x="8090610" y="4618354"/>
            <a:ext cx="1005600" cy="5979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63" name="Google Shape;1463;p59"/>
          <p:cNvSpPr/>
          <p:nvPr/>
        </p:nvSpPr>
        <p:spPr>
          <a:xfrm>
            <a:off x="1457624" y="4286549"/>
            <a:ext cx="1650826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4" name="Google Shape;1464;p59"/>
          <p:cNvSpPr/>
          <p:nvPr/>
        </p:nvSpPr>
        <p:spPr>
          <a:xfrm>
            <a:off x="1457624" y="5497224"/>
            <a:ext cx="1650826" cy="27164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월간업무보고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59"/>
          <p:cNvSpPr/>
          <p:nvPr/>
        </p:nvSpPr>
        <p:spPr>
          <a:xfrm>
            <a:off x="6477261" y="4286549"/>
            <a:ext cx="1650826" cy="408496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59"/>
          <p:cNvSpPr/>
          <p:nvPr/>
        </p:nvSpPr>
        <p:spPr>
          <a:xfrm>
            <a:off x="6477261" y="5497224"/>
            <a:ext cx="1650826" cy="454713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월간업무보고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1" name="Google Shape;1471;p60"/>
          <p:cNvGraphicFramePr/>
          <p:nvPr/>
        </p:nvGraphicFramePr>
        <p:xfrm>
          <a:off x="119062" y="3749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{B19B3C8C-3482-4347-9C26-73045D0BBBAC}</a:tableStyleId>
              </a:tblPr>
              <a:tblGrid>
                <a:gridCol w="11952000"/>
              </a:tblGrid>
              <a:tr h="628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09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t/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84400" marL="84400">
                    <a:lnL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F7F7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72" name="Google Shape;1472;p60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통합관리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6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범위관리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60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일정관리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60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비용관리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60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품질관리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60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조직관리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p60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DDEAF6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의사소통관리</a:t>
            </a:r>
            <a:endParaRPr/>
          </a:p>
        </p:txBody>
      </p:sp>
      <p:sp>
        <p:nvSpPr>
          <p:cNvPr id="1479" name="Google Shape;1479;p60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rgbClr val="222A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위험관리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Risk Management</a:t>
            </a:r>
            <a:endParaRPr sz="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60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위기관리계획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60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BasicIT-Method - 관리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2" name="Google Shape;1482;p60"/>
          <p:cNvSpPr/>
          <p:nvPr/>
        </p:nvSpPr>
        <p:spPr>
          <a:xfrm>
            <a:off x="300567" y="1787811"/>
            <a:ext cx="552684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RMS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3" name="Google Shape;1483;p60"/>
          <p:cNvCxnSpPr>
            <a:stCxn id="1482" idx="3"/>
            <a:endCxn id="1480" idx="1"/>
          </p:cNvCxnSpPr>
          <p:nvPr/>
        </p:nvCxnSpPr>
        <p:spPr>
          <a:xfrm>
            <a:off x="853251" y="1925980"/>
            <a:ext cx="202500" cy="17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84" name="Google Shape;1484;p60"/>
          <p:cNvSpPr/>
          <p:nvPr/>
        </p:nvSpPr>
        <p:spPr>
          <a:xfrm>
            <a:off x="11028063" y="4513637"/>
            <a:ext cx="524906" cy="27633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RME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5" name="Google Shape;1485;p60"/>
          <p:cNvCxnSpPr>
            <a:stCxn id="1486" idx="3"/>
            <a:endCxn id="1487" idx="1"/>
          </p:cNvCxnSpPr>
          <p:nvPr/>
        </p:nvCxnSpPr>
        <p:spPr>
          <a:xfrm flipH="1" rot="10800000">
            <a:off x="4271753" y="1932246"/>
            <a:ext cx="354000" cy="8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86" name="Google Shape;1486;p60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rgbClr val="BFBFB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동료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검토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8" name="Google Shape;1488;p60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p60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0" name="Google Shape;1490;p60"/>
          <p:cNvCxnSpPr>
            <a:stCxn id="1480" idx="3"/>
            <a:endCxn id="1486" idx="1"/>
          </p:cNvCxnSpPr>
          <p:nvPr/>
        </p:nvCxnSpPr>
        <p:spPr>
          <a:xfrm flipH="1" rot="10800000">
            <a:off x="2788504" y="1941025"/>
            <a:ext cx="351300" cy="27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491" name="Google Shape;1491;p60"/>
          <p:cNvCxnSpPr>
            <a:stCxn id="1486" idx="0"/>
            <a:endCxn id="1480" idx="0"/>
          </p:cNvCxnSpPr>
          <p:nvPr/>
        </p:nvCxnSpPr>
        <p:spPr>
          <a:xfrm rot="5400000">
            <a:off x="2744012" y="801232"/>
            <a:ext cx="139800" cy="1783800"/>
          </a:xfrm>
          <a:prstGeom prst="bentConnector3">
            <a:avLst>
              <a:gd fmla="val -163520" name="adj1"/>
            </a:avLst>
          </a:prstGeom>
          <a:noFill/>
          <a:ln cap="flat" cmpd="sng" w="12700">
            <a:solidFill>
              <a:schemeClr val="dk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1487" name="Google Shape;1487;p60"/>
          <p:cNvSpPr/>
          <p:nvPr/>
        </p:nvSpPr>
        <p:spPr>
          <a:xfrm>
            <a:off x="4625791" y="1751540"/>
            <a:ext cx="1732794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2" name="Google Shape;1492;p60"/>
          <p:cNvSpPr/>
          <p:nvPr/>
        </p:nvSpPr>
        <p:spPr>
          <a:xfrm>
            <a:off x="4625791" y="2180547"/>
            <a:ext cx="1732794" cy="273004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60"/>
          <p:cNvSpPr/>
          <p:nvPr/>
        </p:nvSpPr>
        <p:spPr>
          <a:xfrm>
            <a:off x="6873539" y="1751540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위험요소 모니터링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4" name="Google Shape;1494;p60"/>
          <p:cNvCxnSpPr>
            <a:stCxn id="1487" idx="3"/>
            <a:endCxn id="1493" idx="1"/>
          </p:cNvCxnSpPr>
          <p:nvPr/>
        </p:nvCxnSpPr>
        <p:spPr>
          <a:xfrm>
            <a:off x="6358585" y="1932342"/>
            <a:ext cx="515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95" name="Google Shape;1495;p60"/>
          <p:cNvSpPr/>
          <p:nvPr/>
        </p:nvSpPr>
        <p:spPr>
          <a:xfrm>
            <a:off x="1072359" y="3851739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내부회의 소집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p60"/>
          <p:cNvSpPr/>
          <p:nvPr/>
        </p:nvSpPr>
        <p:spPr>
          <a:xfrm>
            <a:off x="9198359" y="4403067"/>
            <a:ext cx="1358977" cy="497326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 내용 공유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7" name="Google Shape;1497;p60"/>
          <p:cNvCxnSpPr>
            <a:stCxn id="1496" idx="3"/>
            <a:endCxn id="1484" idx="1"/>
          </p:cNvCxnSpPr>
          <p:nvPr/>
        </p:nvCxnSpPr>
        <p:spPr>
          <a:xfrm>
            <a:off x="10557336" y="4651730"/>
            <a:ext cx="4707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498" name="Google Shape;1498;p60"/>
          <p:cNvSpPr/>
          <p:nvPr/>
        </p:nvSpPr>
        <p:spPr>
          <a:xfrm>
            <a:off x="3220135" y="3851739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품질영향검토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60"/>
          <p:cNvSpPr/>
          <p:nvPr/>
        </p:nvSpPr>
        <p:spPr>
          <a:xfrm>
            <a:off x="5385167" y="4403066"/>
            <a:ext cx="1644650" cy="497326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위험요소 평가 및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대응요소 선정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0" name="Google Shape;1500;p60"/>
          <p:cNvCxnSpPr>
            <a:stCxn id="1493" idx="3"/>
            <a:endCxn id="1495" idx="1"/>
          </p:cNvCxnSpPr>
          <p:nvPr/>
        </p:nvCxnSpPr>
        <p:spPr>
          <a:xfrm flipH="1">
            <a:off x="1072489" y="1932342"/>
            <a:ext cx="7445700" cy="2100300"/>
          </a:xfrm>
          <a:prstGeom prst="bentConnector5">
            <a:avLst>
              <a:gd fmla="val -3070" name="adj1"/>
              <a:gd fmla="val 49998" name="adj2"/>
              <a:gd fmla="val 103072" name="adj3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1" name="Google Shape;1501;p60"/>
          <p:cNvCxnSpPr>
            <a:stCxn id="1495" idx="3"/>
            <a:endCxn id="1498" idx="1"/>
          </p:cNvCxnSpPr>
          <p:nvPr/>
        </p:nvCxnSpPr>
        <p:spPr>
          <a:xfrm>
            <a:off x="2717009" y="4032541"/>
            <a:ext cx="5031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2" name="Google Shape;1502;p60"/>
          <p:cNvCxnSpPr>
            <a:stCxn id="1495" idx="3"/>
            <a:endCxn id="1503" idx="1"/>
          </p:cNvCxnSpPr>
          <p:nvPr/>
        </p:nvCxnSpPr>
        <p:spPr>
          <a:xfrm>
            <a:off x="2717009" y="4032541"/>
            <a:ext cx="503100" cy="12912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4" name="Google Shape;1504;p60"/>
          <p:cNvCxnSpPr>
            <a:stCxn id="1498" idx="3"/>
            <a:endCxn id="1499" idx="1"/>
          </p:cNvCxnSpPr>
          <p:nvPr/>
        </p:nvCxnSpPr>
        <p:spPr>
          <a:xfrm>
            <a:off x="4864785" y="4032541"/>
            <a:ext cx="520500" cy="619200"/>
          </a:xfrm>
          <a:prstGeom prst="bentConnector3">
            <a:avLst>
              <a:gd fmla="val 4998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5" name="Google Shape;1505;p60"/>
          <p:cNvCxnSpPr>
            <a:stCxn id="1503" idx="3"/>
            <a:endCxn id="1499" idx="1"/>
          </p:cNvCxnSpPr>
          <p:nvPr/>
        </p:nvCxnSpPr>
        <p:spPr>
          <a:xfrm flipH="1" rot="10800000">
            <a:off x="4864785" y="4651873"/>
            <a:ext cx="520500" cy="672000"/>
          </a:xfrm>
          <a:prstGeom prst="bentConnector3">
            <a:avLst>
              <a:gd fmla="val 4998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506" name="Google Shape;1506;p60"/>
          <p:cNvSpPr/>
          <p:nvPr/>
        </p:nvSpPr>
        <p:spPr>
          <a:xfrm>
            <a:off x="1066183" y="4286549"/>
            <a:ext cx="1650826" cy="469972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rgbClr val="A5A5A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▪"/>
            </a:pPr>
            <a:r>
              <a:rPr lang="ko-KR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회의록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p60"/>
          <p:cNvSpPr/>
          <p:nvPr/>
        </p:nvSpPr>
        <p:spPr>
          <a:xfrm>
            <a:off x="3220135" y="4497214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납기영향검토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3" name="Google Shape;1503;p60"/>
          <p:cNvSpPr/>
          <p:nvPr/>
        </p:nvSpPr>
        <p:spPr>
          <a:xfrm>
            <a:off x="3220135" y="5143071"/>
            <a:ext cx="1644650" cy="361603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예산영향검토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8" name="Google Shape;1508;p60"/>
          <p:cNvCxnSpPr>
            <a:stCxn id="1495" idx="3"/>
            <a:endCxn id="1507" idx="1"/>
          </p:cNvCxnSpPr>
          <p:nvPr/>
        </p:nvCxnSpPr>
        <p:spPr>
          <a:xfrm>
            <a:off x="2717009" y="4032541"/>
            <a:ext cx="503100" cy="645600"/>
          </a:xfrm>
          <a:prstGeom prst="bentConnector3">
            <a:avLst>
              <a:gd fmla="val 50003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09" name="Google Shape;1509;p60"/>
          <p:cNvCxnSpPr>
            <a:stCxn id="1507" idx="3"/>
            <a:endCxn id="1499" idx="1"/>
          </p:cNvCxnSpPr>
          <p:nvPr/>
        </p:nvCxnSpPr>
        <p:spPr>
          <a:xfrm flipH="1" rot="10800000">
            <a:off x="4864785" y="4651616"/>
            <a:ext cx="520500" cy="26400"/>
          </a:xfrm>
          <a:prstGeom prst="bentConnector3">
            <a:avLst>
              <a:gd fmla="val 49989" name="adj1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510" name="Google Shape;1510;p60"/>
          <p:cNvSpPr/>
          <p:nvPr/>
        </p:nvSpPr>
        <p:spPr>
          <a:xfrm>
            <a:off x="7304423" y="4403066"/>
            <a:ext cx="1400401" cy="497326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위험대응계획 논의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11" name="Google Shape;1511;p60"/>
          <p:cNvCxnSpPr>
            <a:stCxn id="1499" idx="3"/>
            <a:endCxn id="1510" idx="1"/>
          </p:cNvCxnSpPr>
          <p:nvPr/>
        </p:nvCxnSpPr>
        <p:spPr>
          <a:xfrm>
            <a:off x="7029817" y="4651729"/>
            <a:ext cx="274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512" name="Google Shape;1512;p60"/>
          <p:cNvCxnSpPr>
            <a:stCxn id="1510" idx="3"/>
            <a:endCxn id="1496" idx="1"/>
          </p:cNvCxnSpPr>
          <p:nvPr/>
        </p:nvCxnSpPr>
        <p:spPr>
          <a:xfrm>
            <a:off x="8704824" y="4651729"/>
            <a:ext cx="4935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61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5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Chapter 3 </a:t>
            </a:r>
            <a:endParaRPr sz="5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19" name="Google Shape;1519;p61"/>
          <p:cNvSpPr txBox="1"/>
          <p:nvPr/>
        </p:nvSpPr>
        <p:spPr>
          <a:xfrm>
            <a:off x="874751" y="2527868"/>
            <a:ext cx="1060739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9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Document Template</a:t>
            </a:r>
            <a:endParaRPr b="1" sz="9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  <p:transition spd="slow">
    <p:wipe dir="l"/>
  </p:transition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62"/>
          <p:cNvSpPr/>
          <p:nvPr/>
        </p:nvSpPr>
        <p:spPr>
          <a:xfrm>
            <a:off x="451443" y="232546"/>
            <a:ext cx="24160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정의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62"/>
          <p:cNvSpPr txBox="1"/>
          <p:nvPr/>
        </p:nvSpPr>
        <p:spPr>
          <a:xfrm>
            <a:off x="980030" y="1174018"/>
            <a:ext cx="10231941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요구사항이 명확해야 현실적인 개발이 가능 합니다.</a:t>
            </a:r>
            <a:endParaRPr/>
          </a:p>
        </p:txBody>
      </p:sp>
      <p:pic>
        <p:nvPicPr>
          <p:cNvPr descr="https://blog.wishket.com/wp-content/uploads/2022/09/20220913_%EC%9A%94%EA%B5%AC%EC%82%AC%ED%95%AD-%EC%A0%95%EC%9D%98%EC%84%9C_%EC%9D%B4%EB%AF%B8%EC%A7%801.jpg" id="1526" name="Google Shape;152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3605" y="2215519"/>
            <a:ext cx="4773264" cy="3986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63"/>
          <p:cNvSpPr/>
          <p:nvPr/>
        </p:nvSpPr>
        <p:spPr>
          <a:xfrm>
            <a:off x="451443" y="232546"/>
            <a:ext cx="24160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정의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63"/>
          <p:cNvSpPr txBox="1"/>
          <p:nvPr/>
        </p:nvSpPr>
        <p:spPr>
          <a:xfrm>
            <a:off x="451442" y="1322628"/>
            <a:ext cx="11268489" cy="4985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목표 달성에 필요한 사항과 이해관계자의 요구사항을 판별하여 문서화하고 관리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 범위를 포함하여 프로젝트 범위를 정의 및 관리하는 데 유용한 기준을 제공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요구사항은 작업분류체계(WBS)의 기반이 됨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원가, 일정, 품질 기획 모두 요구사항을 기반으로 수립됨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수집 기법</a:t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인터뷰, 핵심 전문가 그룹 인터뷰, 심층 워크샵 설문, 밴치마킹 등 활용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64"/>
          <p:cNvSpPr/>
          <p:nvPr/>
        </p:nvSpPr>
        <p:spPr>
          <a:xfrm>
            <a:off x="451443" y="232546"/>
            <a:ext cx="241604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정의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64"/>
          <p:cNvSpPr txBox="1"/>
          <p:nvPr/>
        </p:nvSpPr>
        <p:spPr>
          <a:xfrm>
            <a:off x="451442" y="1322628"/>
            <a:ext cx="11268489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문서 (요구사항 정의서)</a:t>
            </a:r>
            <a:endParaRPr/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개별 요구사항의 내용과 충족조건을 기술하는 문서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우선 상위수준의 요구사항을 파악한 후 요구사항을 구체화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요구사항이 기준선으로 확정되려면 주요 이해관계자의 관점에서 명확하고(측정 가능한) 추적 가능하여야 함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추적 매트릭스 (요구사항 추적표)</a:t>
            </a:r>
            <a:endParaRPr/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요구사항이 발생하는 원인과 요구사항을 충족하는 인도물까지 연결해 놓은 계통도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개별 요구사항을 목표와 연결시커 비즈니스 가치를 높이는데 도움이 됨.</a:t>
            </a:r>
            <a:endParaRPr/>
          </a:p>
          <a:p>
            <a:pPr indent="-514350" lvl="1" marL="971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최종 산출물 범위에 대한 변경을 관리하는데 유용한 체계를 제공함.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65"/>
          <p:cNvSpPr/>
          <p:nvPr/>
        </p:nvSpPr>
        <p:spPr>
          <a:xfrm>
            <a:off x="451443" y="232546"/>
            <a:ext cx="27751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정의서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4" name="Google Shape;1544;p65"/>
          <p:cNvGrpSpPr/>
          <p:nvPr/>
        </p:nvGrpSpPr>
        <p:grpSpPr>
          <a:xfrm>
            <a:off x="350382" y="2171839"/>
            <a:ext cx="11541635" cy="2614293"/>
            <a:chOff x="451443" y="1046520"/>
            <a:chExt cx="14929729" cy="3381729"/>
          </a:xfrm>
        </p:grpSpPr>
        <p:pic>
          <p:nvPicPr>
            <p:cNvPr id="1545" name="Google Shape;1545;p65"/>
            <p:cNvPicPr preferRelativeResize="0"/>
            <p:nvPr/>
          </p:nvPicPr>
          <p:blipFill rotWithShape="1">
            <a:blip r:embed="rId3">
              <a:alphaModFix/>
            </a:blip>
            <a:srcRect b="14633" l="0" r="0" t="0"/>
            <a:stretch/>
          </p:blipFill>
          <p:spPr>
            <a:xfrm>
              <a:off x="451443" y="1046520"/>
              <a:ext cx="9033270" cy="33667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6" name="Google Shape;1546;p65"/>
            <p:cNvPicPr preferRelativeResize="0"/>
            <p:nvPr/>
          </p:nvPicPr>
          <p:blipFill rotWithShape="1">
            <a:blip r:embed="rId4">
              <a:alphaModFix/>
            </a:blip>
            <a:srcRect b="16508" l="0" r="0" t="0"/>
            <a:stretch/>
          </p:blipFill>
          <p:spPr>
            <a:xfrm>
              <a:off x="9484713" y="1046521"/>
              <a:ext cx="4250538" cy="33817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7" name="Google Shape;1547;p65"/>
            <p:cNvPicPr preferRelativeResize="0"/>
            <p:nvPr/>
          </p:nvPicPr>
          <p:blipFill rotWithShape="1">
            <a:blip r:embed="rId5">
              <a:alphaModFix/>
            </a:blip>
            <a:srcRect b="15669" l="0" r="0" t="0"/>
            <a:stretch/>
          </p:blipFill>
          <p:spPr>
            <a:xfrm>
              <a:off x="13735252" y="1046523"/>
              <a:ext cx="1645920" cy="33592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8" name="Google Shape;1548;p65"/>
          <p:cNvSpPr txBox="1"/>
          <p:nvPr/>
        </p:nvSpPr>
        <p:spPr>
          <a:xfrm>
            <a:off x="341609" y="4886397"/>
            <a:ext cx="7245894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ID : 단일한 요구사항을 관리 하기 위하여 ID를 배정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분류 : 공통, 사용자/관리자, 메뉴별, 기능별로 분류가 가능 할때 분류를 작성한다. * 분류가 필요하지 않은 경우 삭제 가능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요구사항명 : 요구사항을 간단하게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상세내역 : 요구사항에 대한 자세한 설명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출처 : 요구사항을 접수한 문서, 보통 제안요청서, 제안서, 회의록을 통해 접수 진행한 근거를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질문/확인사항 : 요구사항에 대한 현업에게 질문한 내용을 작성하고 답변내용을 확인사항에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전제조건 및 제약사항 : 요구사항에 대한 전제조건, 제약사항이 있는 경우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중요도 : 요구사항에 대한 중요도를 배정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수용여부 : PM은 각 요구사항에 대한 수용여부를 작성한다. 수용여부가 미수용인 경우 현업과 협의하고 근거를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추가확인 코멘트 및 비고 : 추가 확인한 내용을 작성 한다.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65"/>
          <p:cNvSpPr txBox="1"/>
          <p:nvPr/>
        </p:nvSpPr>
        <p:spPr>
          <a:xfrm>
            <a:off x="341609" y="1640688"/>
            <a:ext cx="729205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요구사항은 기능과 비기능으로 구분하여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 진행에 대한 일정과 내용은 Interview 시트에 작성 한다.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0" name="Google Shape;1550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1609" y="1102251"/>
            <a:ext cx="6197919" cy="438173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65">
            <a:hlinkClick r:id="rId7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" name="Google Shape;155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5584" y="5407126"/>
            <a:ext cx="1674409" cy="113895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7" name="Google Shape;1557;p66"/>
          <p:cNvSpPr/>
          <p:nvPr/>
        </p:nvSpPr>
        <p:spPr>
          <a:xfrm>
            <a:off x="451443" y="232546"/>
            <a:ext cx="321113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수집 방법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8" name="Google Shape;1558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584" y="3953805"/>
            <a:ext cx="1674409" cy="116393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9" name="Google Shape;1559;p66"/>
          <p:cNvSpPr/>
          <p:nvPr/>
        </p:nvSpPr>
        <p:spPr>
          <a:xfrm>
            <a:off x="2443434" y="1108954"/>
            <a:ext cx="9221516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1" marL="177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 진행 방법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가장 많이 사용하는 방법으로 고객과 스캐줄을 통하여 미팅 하여 요구사항에 대한 설명 및 방향을 진행 한다.</a:t>
            </a:r>
            <a:endParaRPr/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 진행 후 회의록으로 근거를 작성하고 요구사항정의서를 작성한다. 해당 내용은 이해관계자와 공유한다.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0" name="Google Shape;1560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5584" y="1175656"/>
            <a:ext cx="1674409" cy="118830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1" name="Google Shape;1561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5584" y="2655591"/>
            <a:ext cx="1674409" cy="100658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62" name="Google Shape;1562;p66"/>
          <p:cNvSpPr/>
          <p:nvPr/>
        </p:nvSpPr>
        <p:spPr>
          <a:xfrm>
            <a:off x="2443434" y="2574310"/>
            <a:ext cx="92215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1" marL="177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전문가 그룹 인터뷰 진행 방법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이해관계자 중 전문가 그룹를 만들어 인터뷰를 진행하여 요구사항을 상세화 한다.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3" name="Google Shape;1563;p66"/>
          <p:cNvSpPr/>
          <p:nvPr/>
        </p:nvSpPr>
        <p:spPr>
          <a:xfrm>
            <a:off x="2443434" y="3953805"/>
            <a:ext cx="92215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1" marL="177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밴치마킹 진행 방법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관련 서비스의 예시를 직접 설명하고 리뷰 함으로써 직접적인 요구사항에 대한 방향을 확인할 수 있다.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66"/>
          <p:cNvSpPr/>
          <p:nvPr/>
        </p:nvSpPr>
        <p:spPr>
          <a:xfrm>
            <a:off x="2443434" y="5407126"/>
            <a:ext cx="9221516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1" marL="177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워크샵 진행 방법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분석이 어느정도 끝난 시점에 워크샵을 진행하여 이해관계자와 전체적인 요구사항 리뷰 및 설계 대한 방향을 확인할 수 있다.</a:t>
            </a:r>
            <a:endParaRPr/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요구사항에 대한 검수 진행으로 향후 요구사항의 변경을 최소화 할 수 있다.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66">
            <a:hlinkClick r:id="rId7"/>
          </p:cNvPr>
          <p:cNvSpPr/>
          <p:nvPr/>
        </p:nvSpPr>
        <p:spPr>
          <a:xfrm>
            <a:off x="10827861" y="1711414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66">
            <a:hlinkClick r:id="rId8"/>
          </p:cNvPr>
          <p:cNvSpPr/>
          <p:nvPr/>
        </p:nvSpPr>
        <p:spPr>
          <a:xfrm>
            <a:off x="10827861" y="2885440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7" name="Google Shape;1567;p66">
            <a:hlinkClick r:id="rId9"/>
          </p:cNvPr>
          <p:cNvSpPr/>
          <p:nvPr/>
        </p:nvSpPr>
        <p:spPr>
          <a:xfrm>
            <a:off x="10827861" y="4351105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8" name="Google Shape;1568;p66">
            <a:hlinkClick r:id="rId10"/>
          </p:cNvPr>
          <p:cNvSpPr/>
          <p:nvPr/>
        </p:nvSpPr>
        <p:spPr>
          <a:xfrm>
            <a:off x="10827861" y="5865209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Google Shape;1573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722" y="2057355"/>
            <a:ext cx="10724557" cy="4623896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67"/>
          <p:cNvSpPr/>
          <p:nvPr/>
        </p:nvSpPr>
        <p:spPr>
          <a:xfrm>
            <a:off x="451443" y="232546"/>
            <a:ext cx="27751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질의서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5" name="Google Shape;1575;p67"/>
          <p:cNvSpPr/>
          <p:nvPr/>
        </p:nvSpPr>
        <p:spPr>
          <a:xfrm>
            <a:off x="640034" y="1108954"/>
            <a:ext cx="922151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1" marL="177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b="1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인터뷰 진행 방법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이해관계자에게 서면으로 우선 전달하고 요구사항에 대한 상세화를 진행함.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6" name="Google Shape;1576;p67">
            <a:hlinkClick r:id="rId4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1" name="Google Shape;158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610" y="1121301"/>
            <a:ext cx="6083613" cy="400071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68"/>
          <p:cNvSpPr/>
          <p:nvPr/>
        </p:nvSpPr>
        <p:spPr>
          <a:xfrm>
            <a:off x="451443" y="232546"/>
            <a:ext cx="27751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추적표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68"/>
          <p:cNvSpPr txBox="1"/>
          <p:nvPr/>
        </p:nvSpPr>
        <p:spPr>
          <a:xfrm>
            <a:off x="341609" y="3793867"/>
            <a:ext cx="8709436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요구사항추적표는 분석단계, 설계단계, 구현단계, 시험단계, 변경 관리로 구분하고 각 요구사항에 대한 설계/구현/시험/변경에 대한 이력을 관리 한다.</a:t>
            </a:r>
            <a:b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분석 단계-요구사항정의서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 ID : 단일한 요구사항을 관리 하기 위하여 ID를 배정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요구사항명 : 요구사항을 간단하게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상세내역 : 요구사항에 대한 자세한 설명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상태 : 수용여부를 작성한다.</a:t>
            </a:r>
            <a:b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설계단계-화면설계서, 개발표준정의서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설계 여부 : 해당 요구사항이 반영된 화면설계서, 개발관련 문서 작성 여부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화면ID : 해당 요구사항이 반영된 화면설계서에 명시된 화면 ID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프로그램ID : 해당 요구사항이 반영된 개발관련 문서에 명시된 프로그램 ID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고객승인 : 해당 요구사항이 반영된 고객 승인 날자와 승인자명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구현단계-단위테스트 케이스 ID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해당 요구사항이 반영된 단위테스트 케이스 ID</a:t>
            </a:r>
            <a:endParaRPr/>
          </a:p>
        </p:txBody>
      </p:sp>
      <p:sp>
        <p:nvSpPr>
          <p:cNvPr id="1584" name="Google Shape;1584;p68"/>
          <p:cNvSpPr txBox="1"/>
          <p:nvPr/>
        </p:nvSpPr>
        <p:spPr>
          <a:xfrm>
            <a:off x="341609" y="1640688"/>
            <a:ext cx="729205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요구사항추적표는 기능과 비기능으로 구분하여 작성 한다.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5" name="Google Shape;1585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610" y="1958083"/>
            <a:ext cx="11503258" cy="163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586" name="Google Shape;1586;p68"/>
          <p:cNvSpPr txBox="1"/>
          <p:nvPr/>
        </p:nvSpPr>
        <p:spPr>
          <a:xfrm>
            <a:off x="6344587" y="4042141"/>
            <a:ext cx="352211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시험단계-통합테스트 케이스 ID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해당 요구사항이 반영된 통합테스트 케이스 ID</a:t>
            </a:r>
            <a:endParaRPr/>
          </a:p>
          <a:p>
            <a:pPr indent="-1016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변경관리-해당 요구사항의 추가/변경/삭제 된 내용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추가/변경/삭제 : 해당 요구사항의 추가/변경/삭제 선택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변경일자 : 변경 일자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변경사유 : 변경 사유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68">
            <a:hlinkClick r:id="rId5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69"/>
          <p:cNvSpPr/>
          <p:nvPr/>
        </p:nvSpPr>
        <p:spPr>
          <a:xfrm>
            <a:off x="451443" y="232546"/>
            <a:ext cx="98937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69"/>
          <p:cNvSpPr txBox="1"/>
          <p:nvPr/>
        </p:nvSpPr>
        <p:spPr>
          <a:xfrm>
            <a:off x="782115" y="1174018"/>
            <a:ext cx="10627771" cy="1331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프로젝트를 더 작고 관리하기 쉬운 작업으로 나누는 데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도움이 되는 시각적 도구입니다.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Work Breakdown Structure (WBS)" id="1594" name="Google Shape;159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3521" y="2582449"/>
            <a:ext cx="5804958" cy="4206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70"/>
          <p:cNvSpPr/>
          <p:nvPr/>
        </p:nvSpPr>
        <p:spPr>
          <a:xfrm>
            <a:off x="451443" y="232546"/>
            <a:ext cx="387798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(작업분류체계)	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70"/>
          <p:cNvSpPr txBox="1"/>
          <p:nvPr/>
        </p:nvSpPr>
        <p:spPr>
          <a:xfrm>
            <a:off x="451442" y="1322628"/>
            <a:ext cx="11268489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ko-K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WBS는 Work Breakdown Structure의 약자입니다.  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ko-K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프로젝트를 더 작고 관리하기 쉬운 작업으로 나누는 데 도움이 되는 시각적 도구입니다. 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ko-K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WBS는 프로젝트의 최종 목표에서 시작하여 각 작업이 명확하게 정의될 때까지 점점 더 작은 조각으로 나눕니다.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ko-K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WBS는 다양한 형식으로 만들 수 있지만 일반적으로 상단에 최종 목표가 있고 하단에 가장 작은 작업이 있는 계층적 트리 구조처럼 보입니다. 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b="1" lang="ko-K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트리의 각 수준은 서로 다른 세부 수준을 나타내며 가장 높은 수준은 주요 이정표를 나타내고 가장 낮은 수준은 특정 작업을 나타냅니다.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71"/>
          <p:cNvSpPr/>
          <p:nvPr/>
        </p:nvSpPr>
        <p:spPr>
          <a:xfrm>
            <a:off x="451443" y="232546"/>
            <a:ext cx="34483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(작업분류체계)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6" name="Google Shape;160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6394" y="1120583"/>
            <a:ext cx="5554539" cy="5554539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71"/>
          <p:cNvSpPr txBox="1"/>
          <p:nvPr/>
        </p:nvSpPr>
        <p:spPr>
          <a:xfrm>
            <a:off x="451443" y="1322628"/>
            <a:ext cx="5466758" cy="5170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팀원들이 참여하여 의견을 수렴한다. (전문가에게 전문 분야를 맡긴다.)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전체 프로젝트를 프로젝트 프로세스로 나눈다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파트의 주요 업무를 세부 업무로 나눈다.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세부 업무는 작업 기간이 3일 이상 되지 않도록 한다. 3일이 넘어가면 WBS의 효율성이 떨어지게 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패키지(WBS 최하위 단위)를 작성한다.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작업자를 배치한다.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시작일정과 종료일정을 작성한다.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반복적으로  진척률을 체크 하고 팀원과 조율한다.</a:t>
            </a:r>
            <a:endParaRPr/>
          </a:p>
          <a:p>
            <a:pPr indent="-514350" lvl="0" marL="514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ko-K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진행사항을 체크하고 보고 한다.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2" name="Google Shape;1612;p72"/>
          <p:cNvPicPr preferRelativeResize="0"/>
          <p:nvPr/>
        </p:nvPicPr>
        <p:blipFill rotWithShape="1">
          <a:blip r:embed="rId3">
            <a:alphaModFix/>
          </a:blip>
          <a:srcRect b="0" l="0" r="0" t="7979"/>
          <a:stretch/>
        </p:blipFill>
        <p:spPr>
          <a:xfrm>
            <a:off x="341609" y="1100722"/>
            <a:ext cx="10617746" cy="338928"/>
          </a:xfrm>
          <a:prstGeom prst="rect">
            <a:avLst/>
          </a:prstGeom>
          <a:noFill/>
          <a:ln>
            <a:noFill/>
          </a:ln>
        </p:spPr>
      </p:pic>
      <p:sp>
        <p:nvSpPr>
          <p:cNvPr id="1613" name="Google Shape;1613;p72"/>
          <p:cNvSpPr/>
          <p:nvPr/>
        </p:nvSpPr>
        <p:spPr>
          <a:xfrm>
            <a:off x="451443" y="232546"/>
            <a:ext cx="34483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(작업분류체계)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72"/>
          <p:cNvSpPr txBox="1"/>
          <p:nvPr/>
        </p:nvSpPr>
        <p:spPr>
          <a:xfrm>
            <a:off x="341609" y="2762154"/>
            <a:ext cx="8876148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일정표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: 일련번호로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활동 : 프로젝트 프로세스 명 작성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역할 : 고객사/수행사, 기획/디자인.. 같은 작업 역할을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 : 활동 진행 후 작성되는 산출물명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담당자 : 진행하는 작업자의 성명을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: 진척률에 따라 완료, 진행중, 대기로 자동 표시 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가중치/목표율/완료율 : 가중치는 수기로 작성해야 한다. 목표율은 계획의 완료율과 가중치로 계산되고 완료율은 수행의 완료율과 가중치로 계산된다.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지연사유/만회일정 : 각 활동내역에 지연되는 업무가 있을때 지연사유를 작성하고 만회할 수 있는 일정도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계획(시작일/완료일/기간/고객검수/완료율) : 각 활동에 대한 계획 일정을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수행(시작일/완료일/기간/고객검수/완료율) : 각 활동에 대한 수행 일정을 작성한다.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72"/>
          <p:cNvSpPr txBox="1"/>
          <p:nvPr/>
        </p:nvSpPr>
        <p:spPr>
          <a:xfrm>
            <a:off x="386059" y="1549217"/>
            <a:ext cx="729205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WBS는 기획/디자인/퍼블리싱/개발로 구분할 수 있으며 작업의 구분에 따라 추가 될 수 있다.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요약정보에는 프로젝트 프로세스별 가중치를 작성할 수 있으며 각 단계별 진척률을 확인할 수 있다.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6" name="Google Shape;1616;p72"/>
          <p:cNvPicPr preferRelativeResize="0"/>
          <p:nvPr/>
        </p:nvPicPr>
        <p:blipFill rotWithShape="1">
          <a:blip r:embed="rId4">
            <a:alphaModFix/>
          </a:blip>
          <a:srcRect b="73441" l="0" r="7006" t="9880"/>
          <a:stretch/>
        </p:blipFill>
        <p:spPr>
          <a:xfrm>
            <a:off x="304738" y="1934710"/>
            <a:ext cx="9525062" cy="7285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7" name="Google Shape;1617;p72"/>
          <p:cNvSpPr txBox="1"/>
          <p:nvPr/>
        </p:nvSpPr>
        <p:spPr>
          <a:xfrm>
            <a:off x="7915003" y="1547725"/>
            <a:ext cx="3246402" cy="26161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기준일은 진척률을 체크하는 시점의 날자를 작성한다.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8" name="Google Shape;1618;p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10751" y="1934710"/>
            <a:ext cx="1868610" cy="7285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72"/>
          <p:cNvSpPr/>
          <p:nvPr/>
        </p:nvSpPr>
        <p:spPr>
          <a:xfrm>
            <a:off x="8902700" y="1934710"/>
            <a:ext cx="927100" cy="133820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620" name="Google Shape;1620;p72"/>
          <p:cNvCxnSpPr>
            <a:stCxn id="1617" idx="2"/>
            <a:endCxn id="1619" idx="0"/>
          </p:cNvCxnSpPr>
          <p:nvPr/>
        </p:nvCxnSpPr>
        <p:spPr>
          <a:xfrm rot="5400000">
            <a:off x="9389554" y="1786085"/>
            <a:ext cx="125400" cy="171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621" name="Google Shape;1621;p72"/>
          <p:cNvPicPr preferRelativeResize="0"/>
          <p:nvPr/>
        </p:nvPicPr>
        <p:blipFill rotWithShape="1">
          <a:blip r:embed="rId6">
            <a:alphaModFix/>
          </a:blip>
          <a:srcRect b="65517" l="0" r="0" t="0"/>
          <a:stretch/>
        </p:blipFill>
        <p:spPr>
          <a:xfrm>
            <a:off x="386059" y="5077078"/>
            <a:ext cx="6693262" cy="843888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72"/>
          <p:cNvSpPr txBox="1"/>
          <p:nvPr/>
        </p:nvSpPr>
        <p:spPr>
          <a:xfrm>
            <a:off x="341609" y="6019962"/>
            <a:ext cx="3097323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각파트별 업무 일정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파트별로 작업 업무를 상세화 할 수 있습니다.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72">
            <a:hlinkClick r:id="rId7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73"/>
          <p:cNvSpPr/>
          <p:nvPr/>
        </p:nvSpPr>
        <p:spPr>
          <a:xfrm>
            <a:off x="451443" y="232546"/>
            <a:ext cx="34483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WBS (작업분류체계)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9" name="Google Shape;1629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59" y="933465"/>
            <a:ext cx="5893103" cy="539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73"/>
          <p:cNvSpPr txBox="1"/>
          <p:nvPr/>
        </p:nvSpPr>
        <p:spPr>
          <a:xfrm>
            <a:off x="6374109" y="834089"/>
            <a:ext cx="4411785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요약정보</a:t>
            </a:r>
            <a:br>
              <a:rPr b="1" lang="ko-K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프로젝트명 : 프로젝트명을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PM : PM의 이름을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주관기관 : 회사명을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계약기간 : 프로젝트 기간을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진척률 (계획/진행/편차) : 일정표의 진척률 항목을 자동으로 표시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단계별 진척률 : 일정표의 가중치 항목을 자동으로 표시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작업 완료 별 진척률 체크</a:t>
            </a:r>
            <a:b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- 60% : PM 확인</a:t>
            </a:r>
            <a:b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- 70% ~ 90% : 동료검토</a:t>
            </a:r>
            <a:b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- 100% : 고객검수(최종 검수)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5" name="Google Shape;1635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1788" y="1451021"/>
            <a:ext cx="9488424" cy="52702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6" name="Google Shape;1636;p74"/>
          <p:cNvSpPr/>
          <p:nvPr/>
        </p:nvSpPr>
        <p:spPr>
          <a:xfrm>
            <a:off x="451443" y="232546"/>
            <a:ext cx="180209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Milestone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74"/>
          <p:cNvSpPr txBox="1"/>
          <p:nvPr/>
        </p:nvSpPr>
        <p:spPr>
          <a:xfrm>
            <a:off x="451443" y="834089"/>
            <a:ext cx="3063659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중요한 시점의 일정을 심플하게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프로세스의 완료 시점은 명확하게 표시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주요 보고서에 삽입하여 보고 한다.</a:t>
            </a:r>
            <a:endParaRPr/>
          </a:p>
        </p:txBody>
      </p:sp>
      <p:sp>
        <p:nvSpPr>
          <p:cNvPr id="1638" name="Google Shape;1638;p74">
            <a:hlinkClick r:id="rId4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75"/>
          <p:cNvSpPr/>
          <p:nvPr/>
        </p:nvSpPr>
        <p:spPr>
          <a:xfrm>
            <a:off x="451443" y="232546"/>
            <a:ext cx="2339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/>
          </a:p>
        </p:txBody>
      </p:sp>
      <p:sp>
        <p:nvSpPr>
          <p:cNvPr id="1644" name="Google Shape;1644;p75"/>
          <p:cNvSpPr txBox="1"/>
          <p:nvPr/>
        </p:nvSpPr>
        <p:spPr>
          <a:xfrm>
            <a:off x="782115" y="1174018"/>
            <a:ext cx="10627771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"Tomorrow problems are today's risk."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blog.kakaocdn.net/dn/dNbWJ1/btrLh8MMNAq/cTjekIH5UY7xedJjsvtuJ0/img.png" id="1645" name="Google Shape;1645;p75"/>
          <p:cNvPicPr preferRelativeResize="0"/>
          <p:nvPr/>
        </p:nvPicPr>
        <p:blipFill rotWithShape="1">
          <a:blip r:embed="rId3">
            <a:alphaModFix/>
          </a:blip>
          <a:srcRect b="0" l="0" r="0" t="8156"/>
          <a:stretch/>
        </p:blipFill>
        <p:spPr>
          <a:xfrm>
            <a:off x="2359554" y="2125133"/>
            <a:ext cx="7472892" cy="4212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0" name="Google Shape;1650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738" y="1115710"/>
            <a:ext cx="11374623" cy="636443"/>
          </a:xfrm>
          <a:prstGeom prst="rect">
            <a:avLst/>
          </a:prstGeom>
          <a:noFill/>
          <a:ln>
            <a:noFill/>
          </a:ln>
        </p:spPr>
      </p:pic>
      <p:sp>
        <p:nvSpPr>
          <p:cNvPr id="1651" name="Google Shape;1651;p76"/>
          <p:cNvSpPr/>
          <p:nvPr/>
        </p:nvSpPr>
        <p:spPr>
          <a:xfrm>
            <a:off x="451443" y="232546"/>
            <a:ext cx="2339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위험관리대장</a:t>
            </a:r>
            <a:endParaRPr/>
          </a:p>
        </p:txBody>
      </p:sp>
      <p:sp>
        <p:nvSpPr>
          <p:cNvPr id="1652" name="Google Shape;1652;p76"/>
          <p:cNvSpPr txBox="1"/>
          <p:nvPr/>
        </p:nvSpPr>
        <p:spPr>
          <a:xfrm>
            <a:off x="341609" y="1939347"/>
            <a:ext cx="5160387" cy="19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위험ID : 일련번호로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식별일자 : 위험요소 식별일을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종료일자 : 위험요소 종료일을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위험명 : 위험요소 내용을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발생가능성 : 발생가능성을 선택 한다. (높음, 보통, 낮음)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영향도 : 위험이 이슈가 되었을때 프로젝트에 미치는 영향도를 체크 한다. (상, 중, 하)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위험등급 : 위험요소의 등급을 선택 한다. (상, 중, 하)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우선순위 : 위험조치의 우선순위를 선택 한다. (상, 중, 하)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담당자 : 위험처리 담당자를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위험처리 계획 및 결과 : 위험처리 계획 및 결과 내용을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ko-K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현상태 : 위험요소 현재 상태를 선택 한다 (종료, 진행중)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p76">
            <a:hlinkClick r:id="rId4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77"/>
          <p:cNvSpPr/>
          <p:nvPr/>
        </p:nvSpPr>
        <p:spPr>
          <a:xfrm>
            <a:off x="451443" y="232546"/>
            <a:ext cx="47933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 / 착수보고서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9" name="Google Shape;1659;p77"/>
          <p:cNvSpPr txBox="1"/>
          <p:nvPr/>
        </p:nvSpPr>
        <p:spPr>
          <a:xfrm>
            <a:off x="782115" y="1174018"/>
            <a:ext cx="10627771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프로젝트를 수행하기 전에 계획을 세우는 단계에서 작성하는 문서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0" name="Google Shape;1660;p77"/>
          <p:cNvPicPr preferRelativeResize="0"/>
          <p:nvPr/>
        </p:nvPicPr>
        <p:blipFill rotWithShape="1">
          <a:blip r:embed="rId3">
            <a:alphaModFix/>
          </a:blip>
          <a:srcRect b="17531" l="9753" r="9753" t="3951"/>
          <a:stretch/>
        </p:blipFill>
        <p:spPr>
          <a:xfrm>
            <a:off x="3937000" y="2108200"/>
            <a:ext cx="4318000" cy="4212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p78"/>
          <p:cNvSpPr/>
          <p:nvPr/>
        </p:nvSpPr>
        <p:spPr>
          <a:xfrm>
            <a:off x="451443" y="232546"/>
            <a:ext cx="47933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사업수행계획서 / 착수보고서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6" name="Google Shape;1666;p78"/>
          <p:cNvSpPr txBox="1"/>
          <p:nvPr/>
        </p:nvSpPr>
        <p:spPr>
          <a:xfrm>
            <a:off x="341609" y="1442801"/>
            <a:ext cx="5017791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작성 시점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사업수행계획서는 프로젝트 투입 시점에 작성하여 제출 하거나 2주 이내 작성을 요청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PM이 모든 내용을 이해 하고 작성해야 하며, 보통 제안서의 내용이 축약적으로 작성합니다.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기본적으로 사업수행계획서는 착수보고서와 내용이 동일 합니다.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목차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사업개요 : 프로젝트에 대한 내용과 간단한 설명, 프로젝트 팀원의 조직도의 내용이 추가 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사업추진 체계 및 추진일정 : 사업 추진 조직도와 추진 일정을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사업계획 : 사업 추진 계획을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 계획 : 업무 기간별 산출물과 최종 보고서 제출 목록을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보고 계획 : 보고의 체계와 보고 일정을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품질관리 계획 : 품질 관리 전략과 품질보증 절차를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보안대책 : 보안 관리 개요와 대상별 자료 관리 대책을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교육계획 : 교육 훈련 조직과 교육 훈련 계획, 교육훈련 절차 및 방법을 작성 합니다.</a:t>
            </a:r>
            <a:endParaRPr/>
          </a:p>
        </p:txBody>
      </p:sp>
      <p:pic>
        <p:nvPicPr>
          <p:cNvPr id="1667" name="Google Shape;1667;p78"/>
          <p:cNvPicPr preferRelativeResize="0"/>
          <p:nvPr/>
        </p:nvPicPr>
        <p:blipFill rotWithShape="1">
          <a:blip r:embed="rId3">
            <a:alphaModFix/>
          </a:blip>
          <a:srcRect b="299" l="0" r="0" t="0"/>
          <a:stretch/>
        </p:blipFill>
        <p:spPr>
          <a:xfrm>
            <a:off x="5440652" y="1234016"/>
            <a:ext cx="6217948" cy="34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78"/>
          <p:cNvPicPr preferRelativeResize="0"/>
          <p:nvPr/>
        </p:nvPicPr>
        <p:blipFill rotWithShape="1">
          <a:blip r:embed="rId4">
            <a:alphaModFix/>
          </a:blip>
          <a:srcRect b="30466" l="0" r="0" t="0"/>
          <a:stretch/>
        </p:blipFill>
        <p:spPr>
          <a:xfrm>
            <a:off x="5440652" y="4184650"/>
            <a:ext cx="6217948" cy="2398365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78">
            <a:hlinkClick r:id="rId5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0" name="Google Shape;1670;p78">
            <a:hlinkClick r:id="rId6"/>
          </p:cNvPr>
          <p:cNvSpPr/>
          <p:nvPr/>
        </p:nvSpPr>
        <p:spPr>
          <a:xfrm>
            <a:off x="11054928" y="733281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79"/>
          <p:cNvSpPr/>
          <p:nvPr/>
        </p:nvSpPr>
        <p:spPr>
          <a:xfrm>
            <a:off x="451443" y="232546"/>
            <a:ext cx="19800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6" name="Google Shape;1676;p79"/>
          <p:cNvSpPr txBox="1"/>
          <p:nvPr/>
        </p:nvSpPr>
        <p:spPr>
          <a:xfrm>
            <a:off x="782115" y="1174018"/>
            <a:ext cx="10627771" cy="13311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화면을 어떻게 표현할지를 그려놓은 와이어프레임과 기능을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구현하기 위해 작성하였던 기능 정의서를 합쳐놓은 것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7" name="Google Shape;1677;p79"/>
          <p:cNvPicPr preferRelativeResize="0"/>
          <p:nvPr/>
        </p:nvPicPr>
        <p:blipFill rotWithShape="1">
          <a:blip r:embed="rId3">
            <a:alphaModFix/>
          </a:blip>
          <a:srcRect b="28024" l="16173" r="13704" t="15802"/>
          <a:stretch/>
        </p:blipFill>
        <p:spPr>
          <a:xfrm>
            <a:off x="3691467" y="2861849"/>
            <a:ext cx="4809067" cy="3852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80"/>
          <p:cNvSpPr/>
          <p:nvPr/>
        </p:nvSpPr>
        <p:spPr>
          <a:xfrm>
            <a:off x="451443" y="232546"/>
            <a:ext cx="19800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화면설계서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3" name="Google Shape;1683;p80"/>
          <p:cNvSpPr txBox="1"/>
          <p:nvPr/>
        </p:nvSpPr>
        <p:spPr>
          <a:xfrm>
            <a:off x="341609" y="1442801"/>
            <a:ext cx="5017791" cy="3724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작성 시점과 검토 시점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요구사항 분석이 완료 된 이후 화면설계서를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화면설계서는 고객과 협의 진행 전에 동료 검토가 필수 입니다. (디자인/퍼블리싱/개발 담당자와 동료 검토를 진행 합니다.)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버전/수정 이력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버전별 변경 내역을 작성하고 수정 요청한 근거를 남긴다.</a:t>
            </a:r>
            <a:endParaRPr/>
          </a:p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화면설계서 작성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 이름 : 화면의 이름을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 경로 : 화면의 메뉴구조 단위 경로를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화면 : 와이어프레임을 추가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Description : 각 화면에 대한 상세한 설명을 작성 한다.</a:t>
            </a:r>
            <a:endParaRPr/>
          </a:p>
        </p:txBody>
      </p:sp>
      <p:grpSp>
        <p:nvGrpSpPr>
          <p:cNvPr id="1684" name="Google Shape;1684;p80"/>
          <p:cNvGrpSpPr/>
          <p:nvPr/>
        </p:nvGrpSpPr>
        <p:grpSpPr>
          <a:xfrm>
            <a:off x="5712532" y="297808"/>
            <a:ext cx="6115403" cy="6383413"/>
            <a:chOff x="5644798" y="1442801"/>
            <a:chExt cx="6115403" cy="6383413"/>
          </a:xfrm>
        </p:grpSpPr>
        <p:pic>
          <p:nvPicPr>
            <p:cNvPr id="1685" name="Google Shape;1685;p8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44798" y="1442801"/>
              <a:ext cx="6115402" cy="3241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6" name="Google Shape;1686;p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44799" y="4684701"/>
              <a:ext cx="6115402" cy="31415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7" name="Google Shape;1687;p80">
            <a:hlinkClick r:id="rId5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81"/>
          <p:cNvSpPr/>
          <p:nvPr/>
        </p:nvSpPr>
        <p:spPr>
          <a:xfrm>
            <a:off x="451443" y="232546"/>
            <a:ext cx="27751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프로세스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3" name="Google Shape;1693;p81"/>
          <p:cNvSpPr txBox="1"/>
          <p:nvPr/>
        </p:nvSpPr>
        <p:spPr>
          <a:xfrm>
            <a:off x="782115" y="1174018"/>
            <a:ext cx="10627771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서비스가 전달되는 절차/과정이나 활동들의 흐름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4" name="Google Shape;1694;p81"/>
          <p:cNvPicPr preferRelativeResize="0"/>
          <p:nvPr/>
        </p:nvPicPr>
        <p:blipFill rotWithShape="1">
          <a:blip r:embed="rId3">
            <a:alphaModFix/>
          </a:blip>
          <a:srcRect b="36543" l="15927" r="14690" t="22593"/>
          <a:stretch/>
        </p:blipFill>
        <p:spPr>
          <a:xfrm>
            <a:off x="3716867" y="3056467"/>
            <a:ext cx="4758267" cy="2802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82"/>
          <p:cNvSpPr/>
          <p:nvPr/>
        </p:nvSpPr>
        <p:spPr>
          <a:xfrm>
            <a:off x="451443" y="232546"/>
            <a:ext cx="27751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 프로세스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0" name="Google Shape;1700;p82"/>
          <p:cNvSpPr txBox="1"/>
          <p:nvPr/>
        </p:nvSpPr>
        <p:spPr>
          <a:xfrm>
            <a:off x="341609" y="1442801"/>
            <a:ext cx="501779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작성 시점과 검토 시점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화면설계서 작성 전에 전체적인 서비스의 흐름을 이해하기 위해 작성 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서비스 프로세스는 고객과 협의 진행 전에 동료 검토가 필수 입니다. (디자인/퍼블리싱/개발 담당자와 동료 검토를 진행 합니다.)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서비스 프로세스 작성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진행사애 : 서비스의 흐름 단위를 작성한다.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서비스명 : 서비스의 이름을 작성한다.</a:t>
            </a:r>
            <a:endParaRPr/>
          </a:p>
        </p:txBody>
      </p:sp>
      <p:grpSp>
        <p:nvGrpSpPr>
          <p:cNvPr id="1701" name="Google Shape;1701;p82"/>
          <p:cNvGrpSpPr/>
          <p:nvPr/>
        </p:nvGrpSpPr>
        <p:grpSpPr>
          <a:xfrm>
            <a:off x="6150787" y="401502"/>
            <a:ext cx="5431614" cy="6054996"/>
            <a:chOff x="5464986" y="116280"/>
            <a:chExt cx="6235949" cy="6951644"/>
          </a:xfrm>
        </p:grpSpPr>
        <p:pic>
          <p:nvPicPr>
            <p:cNvPr id="1702" name="Google Shape;1702;p8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464986" y="116280"/>
              <a:ext cx="6235948" cy="3428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3" name="Google Shape;1703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64987" y="3545233"/>
              <a:ext cx="6235948" cy="3522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4" name="Google Shape;1704;p82">
            <a:hlinkClick r:id="rId5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9" name="Google Shape;1709;p83"/>
          <p:cNvPicPr preferRelativeResize="0"/>
          <p:nvPr/>
        </p:nvPicPr>
        <p:blipFill rotWithShape="1">
          <a:blip r:embed="rId3">
            <a:alphaModFix/>
          </a:blip>
          <a:srcRect b="14286" l="11414" r="10925" t="0"/>
          <a:stretch/>
        </p:blipFill>
        <p:spPr>
          <a:xfrm>
            <a:off x="4095008" y="2215518"/>
            <a:ext cx="4001985" cy="4416906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83"/>
          <p:cNvSpPr/>
          <p:nvPr/>
        </p:nvSpPr>
        <p:spPr>
          <a:xfrm>
            <a:off x="451443" y="232546"/>
            <a:ext cx="401263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보고서 (주간/월간/완료)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1" name="Google Shape;1711;p83"/>
          <p:cNvSpPr txBox="1"/>
          <p:nvPr/>
        </p:nvSpPr>
        <p:spPr>
          <a:xfrm>
            <a:off x="782115" y="1174018"/>
            <a:ext cx="10627771" cy="684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이해관계자들과 커뮤니케이션 도구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84"/>
          <p:cNvSpPr/>
          <p:nvPr/>
        </p:nvSpPr>
        <p:spPr>
          <a:xfrm>
            <a:off x="451443" y="232546"/>
            <a:ext cx="2339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p84"/>
          <p:cNvSpPr txBox="1"/>
          <p:nvPr/>
        </p:nvSpPr>
        <p:spPr>
          <a:xfrm>
            <a:off x="341609" y="1268100"/>
            <a:ext cx="501779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주간업무보고는 내부 보고와 고객 보고로 나누어 작성 합니다. (주간보고는 내부보고와 고객보고로 나누어 진행 합니다.)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전체 진척률을 작성 하여 현재 진척률을 확인합니다.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각 파트별 금주/차주 업무 내역을 작성하고 각 작업에 대한 진척률을 작성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지연되는 업무가 있다면 업무 내용을 작성 하고 대책 방안을 마련하여 보고 합나다.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현업에게 수급해야 하는 콘텐츠의 경우 미수급된 항목이 있다면 작성하여 콘텐츠 수급을 요청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체크해야할 사항이 있다면 체크리스트에 작성하고 체크리스트 내용을 공유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이슈사항이 발행 했을때는 해결되기 전까지 주단위로 보고하여 진척 사항을 보고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주간업무보고가 끝나면 주간업부보고 이후 이슈하항을 작성하여 이해관계자들과 공유 합니다.</a:t>
            </a:r>
            <a:endParaRPr/>
          </a:p>
        </p:txBody>
      </p:sp>
      <p:grpSp>
        <p:nvGrpSpPr>
          <p:cNvPr id="1718" name="Google Shape;1718;p84"/>
          <p:cNvGrpSpPr/>
          <p:nvPr/>
        </p:nvGrpSpPr>
        <p:grpSpPr>
          <a:xfrm>
            <a:off x="5359400" y="1217583"/>
            <a:ext cx="6725070" cy="5589618"/>
            <a:chOff x="5359400" y="83049"/>
            <a:chExt cx="8045688" cy="6687265"/>
          </a:xfrm>
        </p:grpSpPr>
        <p:pic>
          <p:nvPicPr>
            <p:cNvPr id="1719" name="Google Shape;1719;p8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359401" y="83049"/>
              <a:ext cx="4010767" cy="1821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0" name="Google Shape;1720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59400" y="1904440"/>
              <a:ext cx="4010767" cy="2336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1" name="Google Shape;1721;p8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359400" y="4240527"/>
              <a:ext cx="4010767" cy="2529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2" name="Google Shape;1722;p84"/>
            <p:cNvPicPr preferRelativeResize="0"/>
            <p:nvPr/>
          </p:nvPicPr>
          <p:blipFill rotWithShape="1">
            <a:blip r:embed="rId5">
              <a:alphaModFix/>
            </a:blip>
            <a:srcRect b="0" l="0" r="0" t="98193"/>
            <a:stretch/>
          </p:blipFill>
          <p:spPr>
            <a:xfrm>
              <a:off x="9394321" y="1858721"/>
              <a:ext cx="4010767" cy="457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3" name="Google Shape;1723;p8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394321" y="83049"/>
              <a:ext cx="4010767" cy="22308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4" name="Google Shape;1724;p8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11254" y="2313889"/>
              <a:ext cx="3993833" cy="2508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25" name="Google Shape;1725;p84">
            <a:hlinkClick r:id="rId8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p85"/>
          <p:cNvSpPr/>
          <p:nvPr/>
        </p:nvSpPr>
        <p:spPr>
          <a:xfrm>
            <a:off x="451443" y="232546"/>
            <a:ext cx="2339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월간업무보고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1" name="Google Shape;1731;p85"/>
          <p:cNvSpPr txBox="1"/>
          <p:nvPr/>
        </p:nvSpPr>
        <p:spPr>
          <a:xfrm>
            <a:off x="341609" y="1268100"/>
            <a:ext cx="109529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월간업무보고는 주간업무보고의 내용 중 주요 결정사항, 이슈사항을 위주로 보고 합니다.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특히 고객의 결정사항들은 다시 한번 결정된 내용을 확인 함으로써 근거자료를 만들 수 있습니다.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전체 진척률은 WBS에 있는 내용을 작성 합니다.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2" name="Google Shape;173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7374" y="2049813"/>
            <a:ext cx="10047159" cy="4473135"/>
          </a:xfrm>
          <a:prstGeom prst="rect">
            <a:avLst/>
          </a:prstGeom>
          <a:noFill/>
          <a:ln>
            <a:noFill/>
          </a:ln>
        </p:spPr>
      </p:pic>
      <p:sp>
        <p:nvSpPr>
          <p:cNvPr id="1733" name="Google Shape;1733;p85">
            <a:hlinkClick r:id="rId4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8" name="Google Shape;173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4932" y="2049814"/>
            <a:ext cx="10109601" cy="3352088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86"/>
          <p:cNvSpPr/>
          <p:nvPr/>
        </p:nvSpPr>
        <p:spPr>
          <a:xfrm>
            <a:off x="451443" y="232546"/>
            <a:ext cx="2339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완료업무보고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0" name="Google Shape;1740;p86"/>
          <p:cNvSpPr txBox="1"/>
          <p:nvPr/>
        </p:nvSpPr>
        <p:spPr>
          <a:xfrm>
            <a:off x="341609" y="1268100"/>
            <a:ext cx="1095292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완료보고는 전체 업무가 완료된 시점에 보고 합니다. 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ko-KR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전체 범위와 프로젝트 일정 등을 보고 합니다.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86">
            <a:hlinkClick r:id="rId4"/>
          </p:cNvPr>
          <p:cNvSpPr/>
          <p:nvPr/>
        </p:nvSpPr>
        <p:spPr>
          <a:xfrm>
            <a:off x="11054928" y="232546"/>
            <a:ext cx="837089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Sample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87"/>
          <p:cNvSpPr txBox="1"/>
          <p:nvPr/>
        </p:nvSpPr>
        <p:spPr>
          <a:xfrm>
            <a:off x="1282052" y="739242"/>
            <a:ext cx="4179349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Thank</a:t>
            </a:r>
            <a:endParaRPr/>
          </a:p>
        </p:txBody>
      </p:sp>
      <p:sp>
        <p:nvSpPr>
          <p:cNvPr id="1748" name="Google Shape;1748;p87"/>
          <p:cNvSpPr txBox="1"/>
          <p:nvPr/>
        </p:nvSpPr>
        <p:spPr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</a:pPr>
            <a:r>
              <a:rPr lang="ko-KR"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* 본 문서는 지정된 수신인만을 위한 것이며, 부정경쟁방지 및 영업비밀보호에 관한 법률을 포함하여  관련 법령에 따라  보호의 대상이 되는 영업비밀, 산업기술 등을 포함하고 있을 수 있습니다.  </a:t>
            </a:r>
            <a:br>
              <a:rPr lang="ko-KR"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ko-KR"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  따라서, 본 문서에 포함된 정보의 전부 또는 일부를  무단으로 제 3자에게 공개, 배포, 복사 또는 사용하는 것은  엄격히 금지됩니다.</a:t>
            </a:r>
            <a:endParaRPr sz="8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9" name="Google Shape;1749;p87"/>
          <p:cNvSpPr txBox="1"/>
          <p:nvPr/>
        </p:nvSpPr>
        <p:spPr>
          <a:xfrm>
            <a:off x="1282052" y="1836522"/>
            <a:ext cx="2654894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120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</a:t>
            </a:r>
            <a:endParaRPr b="1" sz="120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2017-07-25T06:30:04Z</dcterms:created>
  <dc:creator>USER</dc:creator>
</cp:coreProperties>
</file>