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29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371600" y="2011680"/>
            <a:ext cx="9448495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>
                <a:solidFill>
                  <a:srgbClr val="38BDF8"/>
                </a:solidFill>
                <a:latin typeface="Malgun Gothic"/>
              </a:defRPr>
            </a:pPr>
            <a:r>
              <a:t>엠파시 사업 및 개발 방법론 표준 템플릿</a:t>
            </a:r>
          </a:p>
          <a:p>
            <a:pPr>
              <a:spcBef>
                <a:spcPts val="1400"/>
              </a:spcBef>
              <a:defRPr sz="3600" b="1">
                <a:solidFill>
                  <a:srgbClr val="FFFFFF"/>
                </a:solidFill>
                <a:latin typeface="Malgun Gothic"/>
              </a:defRPr>
            </a:pPr>
            <a:r>
              <a:t>[제안 발표회] 제안 발표 PT</a:t>
            </a:r>
          </a:p>
          <a:p>
            <a:pPr>
              <a:spcBef>
                <a:spcPts val="1000"/>
              </a:spcBef>
              <a:defRPr sz="1800">
                <a:solidFill>
                  <a:srgbClr val="CBD5E1"/>
                </a:solidFill>
                <a:latin typeface="Malgun Gothic"/>
              </a:defRPr>
            </a:pPr>
            <a:r>
              <a:t>성공적인 시스템 구축을 위한 엠파시만의 3대 핵심 차별화 역량</a:t>
            </a:r>
          </a:p>
          <a:p>
            <a:pPr>
              <a:spcBef>
                <a:spcPts val="4000"/>
              </a:spcBef>
              <a:defRPr sz="1200">
                <a:solidFill>
                  <a:srgbClr val="94A3B8"/>
                </a:solidFill>
                <a:latin typeface="Malgun Gothic"/>
              </a:defRPr>
            </a:pPr>
            <a:r>
              <a:t>주식회사 엠파시 (Empasy Inc.)  |  2026 Enterprise Project Lifecycle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발표 순서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1. 사업 이해도: 발주처가 직면한 3대 핵심 과제 및 해법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2. 기술 차별성: 검증된 SyncVerse 코어 엔진 및 사전 PoC 실증 결과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3. 수행 신뢰성: 100% 정규직 핵심 인력 투입 및 무결점 납품 확약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4. 심사위원 질의응답 (Q&amp;A): 환각, 보안 망분리, 비용 폭증 완벽 방어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핵심 기술 차별성: 사전 PoC 실증 완료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14400" y="1645920"/>
          <a:ext cx="10362895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0723"/>
                <a:gridCol w="2590723"/>
                <a:gridCol w="2590723"/>
                <a:gridCol w="2590726"/>
              </a:tblGrid>
              <a:tr h="877824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검증 항목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발주처 요구 수준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당사 PoC 실증 결과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Malgun Gothic"/>
                        </a:rPr>
                        <a:t>우수성 입증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응답 속도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평균 3.0초 이내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평균 1.15초 달성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2.6배 빠른 성능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동시 접속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최소 500 TPS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1,200 TPS 부하 통과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안정적 트래픽 수용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데이터 정합성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정합률 99.0% 이상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100.0% 오차 0원 대사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무결점 데이터 이관</a:t>
                      </a:r>
                    </a:p>
                  </a:txBody>
                  <a:tcPr>
                    <a:solidFill>
                      <a:srgbClr val="F8FAFC"/>
                    </a:solidFill>
                  </a:tcPr>
                </a:tc>
              </a:tr>
              <a:tr h="877824"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보안 규정 준수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행안부 49개 취약점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보안 약점 0건(Clean)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>
                          <a:solidFill>
                            <a:srgbClr val="334155"/>
                          </a:solidFill>
                          <a:latin typeface="Malgun Gothic"/>
                        </a:rPr>
                        <a:t>감리 즉시 적격 통과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0"/>
          </a:xfrm>
          <a:prstGeom prst="rect">
            <a:avLst/>
          </a:prstGeom>
          <a:solidFill>
            <a:srgbClr val="F8FAFC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28600"/>
            <a:ext cx="10362895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>
                <a:solidFill>
                  <a:srgbClr val="1E293B"/>
                </a:solidFill>
                <a:latin typeface="Malgun Gothic"/>
              </a:defRPr>
            </a:pPr>
            <a:r>
              <a:t>심사위원 예상 질의응답 (Q&amp;A) 핵심 방어 논리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628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질문 1: LLM의 환각(Hallucination)으로 인한 업무 오류를 어떻게 방지하는가?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  -&gt; 답변: Zero-Shot 생성 대신 사내 승인된 RAG 벡터 DB 기반 근거 제시 및 신뢰도 점수 0.85 미만 시 휴먼 승인(HITL)으로 자동 전환.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질문 2: 폐쇄망 환경에서 외부 클라우드 통신 없이 구동 가능한가?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  -&gt; 답변: 온프레미스 GPU 서버 내에 폐쇄망 전용 오픈소스 LLM(vLLM)을 탑재하여 외부 인터넷과 100% 물리적 단절 상태로 운영.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질문 3: 프로젝트 진행 중 범위가 늘어나 납기가 지연되는 문제는 어떻게 막는가?</a:t>
            </a:r>
          </a:p>
          <a:p>
            <a:pPr>
              <a:spcBef>
                <a:spcPts val="800"/>
              </a:spcBef>
              <a:spcAft>
                <a:spcPts val="600"/>
              </a:spcAft>
              <a:defRPr sz="1400">
                <a:solidFill>
                  <a:srgbClr val="334155"/>
                </a:solidFill>
                <a:latin typeface="Malgun Gothic"/>
              </a:defRPr>
            </a:pPr>
            <a:r>
              <a:t>•    -&gt; 답변: Phase 1 종료 시 Scope Freeze 서명을 강제하고, 5 M/D 이상 변경 시 공식 CR 절차를 가동하여 공수/일정을 투명하게 통제.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