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371600" y="2011680"/>
            <a:ext cx="9448495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38BDF8"/>
                </a:solidFill>
                <a:latin typeface="Malgun Gothic"/>
              </a:defRPr>
            </a:pPr>
            <a:r>
              <a:t>엠파시 사업 및 개발 방법론 표준 템플릿</a:t>
            </a:r>
          </a:p>
          <a:p>
            <a:pPr>
              <a:spcBef>
                <a:spcPts val="1400"/>
              </a:spcBef>
              <a:defRPr sz="3600" b="1">
                <a:solidFill>
                  <a:srgbClr val="FFFFFF"/>
                </a:solidFill>
                <a:latin typeface="Malgun Gothic"/>
              </a:defRPr>
            </a:pPr>
            <a:r>
              <a:t>[준공보고회] 사업 완료 최종 보고서</a:t>
            </a:r>
          </a:p>
          <a:p>
            <a:pPr>
              <a:spcBef>
                <a:spcPts val="1000"/>
              </a:spcBef>
              <a:defRPr sz="1800">
                <a:solidFill>
                  <a:srgbClr val="CBD5E1"/>
                </a:solidFill>
                <a:latin typeface="Malgun Gothic"/>
              </a:defRPr>
            </a:pPr>
            <a:r>
              <a:t>[프로젝트명] 구축 완료, WBS 달성 실적 및 향후 운영 계획 보고</a:t>
            </a:r>
          </a:p>
          <a:p>
            <a:pPr>
              <a:spcBef>
                <a:spcPts val="4000"/>
              </a:spcBef>
              <a:defRPr sz="1200">
                <a:solidFill>
                  <a:srgbClr val="94A3B8"/>
                </a:solidFill>
                <a:latin typeface="Malgun Gothic"/>
              </a:defRPr>
            </a:pPr>
            <a:r>
              <a:t>주식회사 엠파시 (Empasy Inc.)  |  2026 Enterprise Project Lifecycle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F8FAFC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28600"/>
            <a:ext cx="10362895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1E293B"/>
                </a:solidFill>
                <a:latin typeface="Malgun Gothic"/>
              </a:defRPr>
            </a:pPr>
            <a:r>
              <a:t>사업 완료 보고 순서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463040"/>
            <a:ext cx="103628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spcAft>
                <a:spcPts val="600"/>
              </a:spcAft>
              <a:defRPr sz="1400">
                <a:solidFill>
                  <a:srgbClr val="334155"/>
                </a:solidFill>
                <a:latin typeface="Malgun Gothic"/>
              </a:defRPr>
            </a:pPr>
            <a:r>
              <a:t>•  1. 사업 개요 및 추진 경과 (착수부터 오픈까지의 마일스톤 달성)</a:t>
            </a:r>
          </a:p>
          <a:p>
            <a:pPr>
              <a:spcBef>
                <a:spcPts val="800"/>
              </a:spcBef>
              <a:spcAft>
                <a:spcPts val="600"/>
              </a:spcAft>
              <a:defRPr sz="1400">
                <a:solidFill>
                  <a:srgbClr val="334155"/>
                </a:solidFill>
                <a:latin typeface="Malgun Gothic"/>
              </a:defRPr>
            </a:pPr>
            <a:r>
              <a:t>•  2. 최종 구축 시스템 종합 소개 (기능, 아키텍처, 성능)</a:t>
            </a:r>
          </a:p>
          <a:p>
            <a:pPr>
              <a:spcBef>
                <a:spcPts val="800"/>
              </a:spcBef>
              <a:spcAft>
                <a:spcPts val="600"/>
              </a:spcAft>
              <a:defRPr sz="1400">
                <a:solidFill>
                  <a:srgbClr val="334155"/>
                </a:solidFill>
                <a:latin typeface="Malgun Gothic"/>
              </a:defRPr>
            </a:pPr>
            <a:r>
              <a:t>•  3. 계약 이행 및 납품 산출물 완비 내역 (100% 제출 완료)</a:t>
            </a:r>
          </a:p>
          <a:p>
            <a:pPr>
              <a:spcBef>
                <a:spcPts val="800"/>
              </a:spcBef>
              <a:spcAft>
                <a:spcPts val="600"/>
              </a:spcAft>
              <a:defRPr sz="1400">
                <a:solidFill>
                  <a:srgbClr val="334155"/>
                </a:solidFill>
                <a:latin typeface="Malgun Gothic"/>
              </a:defRPr>
            </a:pPr>
            <a:r>
              <a:t>•  4. 1년간의 무상 하자보수 및 운영 유지관리(SLA) 지원 체계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F8FAFC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28600"/>
            <a:ext cx="10362895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1E293B"/>
                </a:solidFill>
                <a:latin typeface="Malgun Gothic"/>
              </a:defRPr>
            </a:pPr>
            <a:r>
              <a:t>최종 납품 산출물 완비 검사표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14400" y="1645920"/>
          <a:ext cx="10362895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0723"/>
                <a:gridCol w="2590723"/>
                <a:gridCol w="2590723"/>
                <a:gridCol w="2590726"/>
              </a:tblGrid>
              <a:tr h="731520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Malgun Gothic"/>
                        </a:rPr>
                        <a:t>산출물 분류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Malgun Gothic"/>
                        </a:rPr>
                        <a:t>세부 산출물 명칭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Malgun Gothic"/>
                        </a:rPr>
                        <a:t>제출 형식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Malgun Gothic"/>
                        </a:rPr>
                        <a:t>검수 결과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관리 산출물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사업수행계획서, 착수계, 주간/월간보고서, 완료보고서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전자문서(PDF)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합격 (적격)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설계 산출물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요구사항정의서(SRS), RTM, 화면설계서, ERD, API명세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전자문서/웹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합격 (적격)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소스 코드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백엔드(Java/Spring), 프론트(Vue 3), DB 스크립트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Git 저장소/USB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합격 (적격)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시험/보안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단위/통합시험서, 시큐어코딩 진단표, 감리조치서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전자문서(PDF)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합격 (적격)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매뉴얼/교육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관리자/사용자 매뉴얼, 교육결과보고서, 인수증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전자문서/책자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합격 (적격)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